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6E0B9F-FAF6-43FF-A140-FC9DDB94D867}" v="1" dt="2023-11-02T12:43:15.7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ly Riches" userId="a5c0e269-b780-4068-9a54-2c79dac76301" providerId="ADAL" clId="{8D6E0B9F-FAF6-43FF-A140-FC9DDB94D867}"/>
    <pc:docChg chg="modSld">
      <pc:chgData name="Holly Riches" userId="a5c0e269-b780-4068-9a54-2c79dac76301" providerId="ADAL" clId="{8D6E0B9F-FAF6-43FF-A140-FC9DDB94D867}" dt="2023-11-02T12:43:45.615" v="5" actId="20577"/>
      <pc:docMkLst>
        <pc:docMk/>
      </pc:docMkLst>
      <pc:sldChg chg="modSp mod">
        <pc:chgData name="Holly Riches" userId="a5c0e269-b780-4068-9a54-2c79dac76301" providerId="ADAL" clId="{8D6E0B9F-FAF6-43FF-A140-FC9DDB94D867}" dt="2023-11-02T12:43:45.615" v="5" actId="20577"/>
        <pc:sldMkLst>
          <pc:docMk/>
          <pc:sldMk cId="825009774" sldId="256"/>
        </pc:sldMkLst>
        <pc:graphicFrameChg chg="modGraphic">
          <ac:chgData name="Holly Riches" userId="a5c0e269-b780-4068-9a54-2c79dac76301" providerId="ADAL" clId="{8D6E0B9F-FAF6-43FF-A140-FC9DDB94D867}" dt="2023-11-02T12:43:45.615" v="5" actId="20577"/>
          <ac:graphicFrameMkLst>
            <pc:docMk/>
            <pc:sldMk cId="825009774" sldId="256"/>
            <ac:graphicFrameMk id="4" creationId="{E70DF2E9-7F72-4735-BE78-33224FC8332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D7BD8-3DF4-40DB-8F75-6D2D8D1E9A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39A1A4-9034-4BC8-BF09-7B25C43DCC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6FEAE-677B-411E-B6FC-71A7D77B4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28128-187F-49E9-9A6C-10FEFD9C35E8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9D417-867A-4FF1-86C9-D9D3654B9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E2764-EBC6-4AC3-810B-4009F4B76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C632-F226-44E7-A67B-CA68E671B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126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BB3E1-7469-4025-9C00-BD588CB34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2A8B65-5CAA-4DC9-949C-D04087A9E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B2220-35C4-4B40-95DE-E93A3381B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28128-187F-49E9-9A6C-10FEFD9C35E8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03F11-825E-4A43-BB9B-78EA0B583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9F27D-26AA-48C4-93AE-8FB4BB77C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C632-F226-44E7-A67B-CA68E671B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709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45D878-ADCF-4E7E-9BEE-30687B5BC7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CDBB33-E30E-4C98-A0B2-51FB8C55E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4186E-8837-4B1E-8F1A-3BAB00EE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28128-187F-49E9-9A6C-10FEFD9C35E8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65A3D-C34D-4434-8E1F-AAEA4C837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C2A00-7956-46A2-88A3-BA145DB60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C632-F226-44E7-A67B-CA68E671B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285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FA2C6-2737-4B46-B530-34E12DEA5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085CB-783F-41DD-BDD3-758342184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221DB-597B-4F91-A231-5900D98A2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28128-187F-49E9-9A6C-10FEFD9C35E8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410477-617E-471B-AD9C-AE22870C8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94AB1-6EEA-4FC0-9978-C056DC310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C632-F226-44E7-A67B-CA68E671B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751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B8DF8-C5F0-4D42-8EA3-B658A169A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94A79D-0CA4-42E3-8932-F6B67A958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256E5-60D0-495F-B82D-345993155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28128-187F-49E9-9A6C-10FEFD9C35E8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638DF-CEC8-4CC0-B932-3C9032CAD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90A87-1505-4469-B0DB-A2EB48D93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C632-F226-44E7-A67B-CA68E671B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89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124CF-41D1-4DD6-BFB5-2909C3BE0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D8A87-810A-4AB3-8658-6FA3912613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A8663B-1C26-424D-9D08-BD6263FBB2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0F429A-01EB-4881-8179-555D444B6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28128-187F-49E9-9A6C-10FEFD9C35E8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B6278-7238-4FC7-87E0-E523FC874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5059D5-B896-4537-B809-EBDB1E653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C632-F226-44E7-A67B-CA68E671B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161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E4F8D-2D3B-45CA-8E19-EE12890A9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B7A709-84ED-4A44-8360-02B33C07A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66493E-6F77-4936-B040-1B49799B84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C77610-318E-4C6F-AA05-F5E6D200A9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353796-D3CB-4ED2-8205-12B7DD3D93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1B9377-5D32-4445-A4C1-B2010E158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28128-187F-49E9-9A6C-10FEFD9C35E8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6A3F55-9F29-49F8-9399-AA2BE2557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DFCE40-149D-4F51-A5A3-9FEE30F72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C632-F226-44E7-A67B-CA68E671B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965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AAF34-831C-457A-AC7B-5E3E69084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07459A-B42B-432C-AFF4-B61C38242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28128-187F-49E9-9A6C-10FEFD9C35E8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116617-C00C-4996-8ED2-955BB3812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4A9DA5-C7E4-48C2-93DD-9C5698D4F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C632-F226-44E7-A67B-CA68E671B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29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CD2B79-BF77-44F3-AF77-C3A2E38F8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28128-187F-49E9-9A6C-10FEFD9C35E8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250E67-D3B7-472B-91F2-C03A334E1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A5CFAF-8BB3-4583-96EC-485DE9135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C632-F226-44E7-A67B-CA68E671B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471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1CE5F-241D-47FE-B2A4-8AB66226D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978AD-0D46-4102-ABF3-83FB272EC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B081C5-C667-4384-B405-9FF47C5586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91805A-118A-44A6-82FB-C84136188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28128-187F-49E9-9A6C-10FEFD9C35E8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A44DC8-AE35-4335-ADB0-7A5381FBD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A7F248-896A-4120-B961-6CE6594E1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C632-F226-44E7-A67B-CA68E671B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181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2B8AD-5376-486F-80F4-FA4838E63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CA74A5-3EFF-4381-A6FA-397FDB5FEC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884B83-0DB0-4BF6-8190-2DF841776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B8A1D3-DB31-49C2-9580-68F288A22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28128-187F-49E9-9A6C-10FEFD9C35E8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764EE7-A8A9-4588-A26F-26F015BCA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F209E7-BE8C-467A-B5F6-CB5DE3196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C632-F226-44E7-A67B-CA68E671B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019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770245-333E-4BED-AFF9-49E3A2EE3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A97C16-4985-41A5-81AF-8140128DB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3EB13D-F009-409D-903A-CAED24D32D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28128-187F-49E9-9A6C-10FEFD9C35E8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ED8D1-0749-40E2-82CF-ABC5799F74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57683-74BF-4E0A-9580-B599A0A8EC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9C632-F226-44E7-A67B-CA68E671B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38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D68BC-265F-4527-82E2-716A638362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2DAFF1-E0D3-475D-A200-021CFA65DA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70DF2E9-7F72-4735-BE78-33224FC833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030771"/>
              </p:ext>
            </p:extLst>
          </p:nvPr>
        </p:nvGraphicFramePr>
        <p:xfrm>
          <a:off x="91995" y="490194"/>
          <a:ext cx="11762913" cy="95605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20971">
                  <a:extLst>
                    <a:ext uri="{9D8B030D-6E8A-4147-A177-3AD203B41FA5}">
                      <a16:colId xmlns:a16="http://schemas.microsoft.com/office/drawing/2014/main" val="930694915"/>
                    </a:ext>
                  </a:extLst>
                </a:gridCol>
                <a:gridCol w="3920971">
                  <a:extLst>
                    <a:ext uri="{9D8B030D-6E8A-4147-A177-3AD203B41FA5}">
                      <a16:colId xmlns:a16="http://schemas.microsoft.com/office/drawing/2014/main" val="1490455914"/>
                    </a:ext>
                  </a:extLst>
                </a:gridCol>
                <a:gridCol w="3920971">
                  <a:extLst>
                    <a:ext uri="{9D8B030D-6E8A-4147-A177-3AD203B41FA5}">
                      <a16:colId xmlns:a16="http://schemas.microsoft.com/office/drawing/2014/main" val="3948091637"/>
                    </a:ext>
                  </a:extLst>
                </a:gridCol>
              </a:tblGrid>
              <a:tr h="343011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ucida Sans" panose="020B0602030504020204" pitchFamily="34" charset="0"/>
                        </a:rPr>
                        <a:t>MATHEMATICS</a:t>
                      </a:r>
                    </a:p>
                    <a:p>
                      <a:r>
                        <a:rPr lang="en-US" sz="1200" dirty="0">
                          <a:latin typeface="Lucida Sans" panose="020B0602030504020204" pitchFamily="34" charset="0"/>
                        </a:rPr>
                        <a:t>Our units this term are: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/>
                        </a:rPr>
                        <a:t>To </a:t>
                      </a:r>
                      <a:r>
                        <a:rPr lang="en-US" sz="1200" dirty="0" err="1">
                          <a:latin typeface="Lucida Sans"/>
                        </a:rPr>
                        <a:t>recognise</a:t>
                      </a:r>
                      <a:r>
                        <a:rPr lang="en-US" sz="1200" dirty="0">
                          <a:latin typeface="Lucida Sans"/>
                        </a:rPr>
                        <a:t> numbers 1-5.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/>
                        </a:rPr>
                        <a:t>To begin to </a:t>
                      </a:r>
                      <a:r>
                        <a:rPr lang="en-US" sz="1200" dirty="0" err="1">
                          <a:latin typeface="Lucida Sans"/>
                        </a:rPr>
                        <a:t>subitise</a:t>
                      </a:r>
                      <a:r>
                        <a:rPr lang="en-US" sz="1200" dirty="0">
                          <a:latin typeface="Lucida Sans"/>
                        </a:rPr>
                        <a:t> to 5.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find one more of numbers to 5.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find one less of numbers to 5.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explore the composition of 4 and 5.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compare quantities to 5.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compare equal and unequal groups.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count to 10.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/>
                        </a:rPr>
                        <a:t>To </a:t>
                      </a:r>
                      <a:r>
                        <a:rPr lang="en-US" sz="1200" dirty="0" err="1">
                          <a:latin typeface="Lucida Sans"/>
                        </a:rPr>
                        <a:t>recognise</a:t>
                      </a:r>
                      <a:r>
                        <a:rPr lang="en-US" sz="1200" dirty="0">
                          <a:latin typeface="Lucida Sans"/>
                        </a:rPr>
                        <a:t> and name square and rectangle.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/>
                        </a:rPr>
                        <a:t>To </a:t>
                      </a:r>
                      <a:r>
                        <a:rPr lang="en-US" sz="1200" dirty="0" err="1">
                          <a:latin typeface="Lucida Sans"/>
                        </a:rPr>
                        <a:t>recognise</a:t>
                      </a:r>
                      <a:r>
                        <a:rPr lang="en-US" sz="1200" dirty="0">
                          <a:latin typeface="Lucida Sans"/>
                        </a:rPr>
                        <a:t> 5p.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/>
                        </a:rPr>
                        <a:t>To </a:t>
                      </a:r>
                      <a:r>
                        <a:rPr lang="en-US" sz="1200" dirty="0" err="1">
                          <a:latin typeface="Lucida Sans"/>
                        </a:rPr>
                        <a:t>recognise</a:t>
                      </a:r>
                      <a:r>
                        <a:rPr lang="en-US" sz="1200" dirty="0">
                          <a:latin typeface="Lucida Sans"/>
                        </a:rPr>
                        <a:t> 4 o’clock and 5 o’clock.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/>
                        </a:rPr>
                        <a:t>Identify and name circles and triangles. 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/>
                        </a:rPr>
                        <a:t>Compare circles and triangles. 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200" dirty="0">
                          <a:latin typeface="Lucida Sans" panose="020B0602030504020204" pitchFamily="34" charset="0"/>
                        </a:rPr>
                        <a:t>UNDERSTANDING THE WORLD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We will be learning about a variety of winter festivals including how and why they are celebrated.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know about figures from the past (</a:t>
                      </a:r>
                      <a:r>
                        <a:rPr lang="en-US" sz="1200">
                          <a:latin typeface="Lucida Sans" panose="020B0602030504020204" pitchFamily="34" charset="0"/>
                        </a:rPr>
                        <a:t>Guy Fawkes)</a:t>
                      </a:r>
                      <a:endParaRPr lang="en-US" sz="1200" dirty="0">
                        <a:latin typeface="Lucida Sans" panose="020B060203050402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know that the emergency services exist and what they do.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know some similarities and differences between things in the past and now, drawing on experiences and what has been read in class (Christmas)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talk about how Hindus celebrate Diwali.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talk about the Christmas story and how it its celebrated.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know that people around the world have different religions.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know how to operate simple equipment.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Lucida Sans"/>
                          <a:ea typeface="+mn-ea"/>
                          <a:cs typeface="+mn-cs"/>
                        </a:rPr>
                        <a:t>To draw pictures on the IWB and Tizzy’s Tools and begin to change </a:t>
                      </a:r>
                      <a:r>
                        <a:rPr lang="en-US" sz="1200" b="1" kern="1200" dirty="0" err="1">
                          <a:solidFill>
                            <a:schemeClr val="bg1"/>
                          </a:solidFill>
                          <a:effectLst/>
                          <a:latin typeface="Lucida Sans"/>
                          <a:ea typeface="+mn-ea"/>
                          <a:cs typeface="+mn-cs"/>
                        </a:rPr>
                        <a:t>colours</a:t>
                      </a: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Lucida Sans"/>
                          <a:ea typeface="+mn-ea"/>
                          <a:cs typeface="+mn-cs"/>
                        </a:rPr>
                        <a:t> and sizes.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use the iPad to take pictures.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  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200" b="1" kern="1200" dirty="0">
                        <a:solidFill>
                          <a:schemeClr val="bg1"/>
                        </a:solidFill>
                        <a:effectLst/>
                        <a:latin typeface="Lucida Sans" panose="020B0602030504020204" pitchFamily="34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200" b="1" kern="1200" dirty="0">
                        <a:solidFill>
                          <a:schemeClr val="bg1"/>
                        </a:solidFill>
                        <a:effectLst/>
                        <a:latin typeface="Lucida Sans" panose="020B0602030504020204" pitchFamily="34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200" b="1" kern="1200" dirty="0">
                        <a:solidFill>
                          <a:schemeClr val="bg1"/>
                        </a:solidFill>
                        <a:effectLst/>
                        <a:latin typeface="Lucida Sans" panose="020B0602030504020204" pitchFamily="34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200" b="1" kern="1200" dirty="0">
                        <a:solidFill>
                          <a:schemeClr val="bg1"/>
                        </a:solidFill>
                        <a:effectLst/>
                        <a:latin typeface="Lucida Sans" panose="020B0602030504020204" pitchFamily="34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200" b="1" kern="1200" dirty="0">
                        <a:solidFill>
                          <a:schemeClr val="bg1"/>
                        </a:solidFill>
                        <a:effectLst/>
                        <a:latin typeface="Lucida Sans" panose="020B0602030504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1" kern="1200" dirty="0">
                        <a:solidFill>
                          <a:schemeClr val="bg1"/>
                        </a:solidFill>
                        <a:effectLst/>
                        <a:latin typeface="Lucida Sans" panose="020B0602030504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1" kern="1200" dirty="0">
                        <a:solidFill>
                          <a:schemeClr val="bg1"/>
                        </a:solidFill>
                        <a:effectLst/>
                        <a:latin typeface="Lucida Sans" panose="020B0602030504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Guy Fawkes tried to blow up Parliament and King James I.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 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Diwali Is the Hindu festival of Light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Christians remember the birth of Jesus at Christmas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                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              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dirty="0">
                          <a:latin typeface="Lucida Sans" panose="020B0602030504020204" pitchFamily="34" charset="0"/>
                        </a:rPr>
                        <a:t>LITERACY </a:t>
                      </a:r>
                    </a:p>
                    <a:p>
                      <a:r>
                        <a:rPr lang="en-US" sz="1200" dirty="0">
                          <a:latin typeface="Lucida Sans" panose="020B0602030504020204" pitchFamily="34" charset="0"/>
                        </a:rPr>
                        <a:t>We will focus on the following this half term. </a:t>
                      </a:r>
                    </a:p>
                    <a:p>
                      <a:endParaRPr lang="en-US" sz="1200" dirty="0">
                        <a:latin typeface="Lucida Sans" panose="020B0602030504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engage in story times, joining in with repeated phrases and actions.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begin to answer questions about the stories read to them.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enjoy an increasing range of books including fiction, non-fiction, poems and rhymes.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recognise Set 1 sounds.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recognise taught red words (the, I, is, put, pull, full, as, and, has, his, her, go, no, to, into, she, push, he, of, we, me, be).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blend sounds to read words using taught sounds.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Lucida Sans"/>
                          <a:ea typeface="+mn-ea"/>
                          <a:cs typeface="+mn-cs"/>
                        </a:rPr>
                        <a:t>To read words ending with s </a:t>
                      </a:r>
                      <a:r>
                        <a:rPr lang="en-GB" sz="1200" b="1" kern="1200" dirty="0" err="1">
                          <a:solidFill>
                            <a:schemeClr val="lt1"/>
                          </a:solidFill>
                          <a:effectLst/>
                          <a:latin typeface="Lucida Sans"/>
                          <a:ea typeface="+mn-ea"/>
                          <a:cs typeface="+mn-cs"/>
                        </a:rPr>
                        <a:t>e.g</a:t>
                      </a:r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Lucida Sans"/>
                          <a:ea typeface="+mn-ea"/>
                          <a:cs typeface="+mn-cs"/>
                        </a:rPr>
                        <a:t> hats, sits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read words ending with s/z/</a:t>
                      </a:r>
                      <a:r>
                        <a:rPr lang="en-GB" sz="1200" b="1" kern="1200" dirty="0" err="1">
                          <a:solidFill>
                            <a:schemeClr val="lt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eg.</a:t>
                      </a:r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 His, bags</a:t>
                      </a:r>
                      <a:endParaRPr lang="en-GB" sz="1200" b="1" kern="1200" dirty="0">
                        <a:solidFill>
                          <a:schemeClr val="lt1"/>
                        </a:solidFill>
                        <a:effectLst/>
                        <a:latin typeface="Lucida Sans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begin to read captions and sentences using taught sounds.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read books matching their phonics ability.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begin to use the correct letter formation of taught letters.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write words and labels using taught sounds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begin to write captions using taught sounds.</a:t>
                      </a:r>
                      <a:endParaRPr lang="en-GB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776825"/>
                  </a:ext>
                </a:extLst>
              </a:tr>
              <a:tr h="43164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PERSONAL, SOCIAL AND EMOTIONAL: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>
                        <a:latin typeface="Lucida Sans" panose="020B0602030504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talk about how they are feeling.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begin to consider the feelings of others.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adapt behavior to a range of situations.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develop class expectations and values, understanding the need for them.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put on coat, jumper and costumes independently.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have confidence to try new activities.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play with children who are playing with the same activity.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develop friendships.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have positive relationships with all staff in YF.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254848"/>
                  </a:ext>
                </a:extLst>
              </a:tr>
              <a:tr h="4165588">
                <a:tc vMerge="1">
                  <a:txBody>
                    <a:bodyPr/>
                    <a:lstStyle/>
                    <a:p>
                      <a:endParaRPr lang="en-GB" dirty="0"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COMMUNICATION AND LANGUAGE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engage in story times, joining in with repeated phrases and actions.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begin to understand how and why questions.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respond to instructions with more than one step.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answer questions in front of the whole class.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use new vocabulary throughout the day.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7594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506C01D-E516-41FB-B408-64E9574CAFE5}"/>
              </a:ext>
            </a:extLst>
          </p:cNvPr>
          <p:cNvSpPr txBox="1"/>
          <p:nvPr/>
        </p:nvSpPr>
        <p:spPr>
          <a:xfrm>
            <a:off x="4157221" y="120862"/>
            <a:ext cx="5223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YF Autumn 2: Winter Festivals</a:t>
            </a:r>
          </a:p>
        </p:txBody>
      </p:sp>
      <p:pic>
        <p:nvPicPr>
          <p:cNvPr id="6" name="Picture 5" descr="Image preview">
            <a:extLst>
              <a:ext uri="{FF2B5EF4-FFF2-40B4-BE49-F238E27FC236}">
                <a16:creationId xmlns:a16="http://schemas.microsoft.com/office/drawing/2014/main" id="{32B602AF-AE70-4745-A3B0-685813B04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6798" y="5242233"/>
            <a:ext cx="629202" cy="384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5009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97B5D-F906-44A6-A124-40610CF31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3246" y="364090"/>
            <a:ext cx="8622632" cy="701657"/>
          </a:xfrm>
        </p:spPr>
        <p:txBody>
          <a:bodyPr>
            <a:normAutofit fontScale="90000"/>
          </a:bodyPr>
          <a:lstStyle/>
          <a:p>
            <a:r>
              <a:rPr lang="en-GB" sz="2700" b="1" dirty="0"/>
              <a:t>YF Autumn 2: Winter Festivals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148F2-3180-4D45-B954-187321387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EAF19F4-ECAD-488A-BA3C-EA6A3C66DA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61450"/>
              </p:ext>
            </p:extLst>
          </p:nvPr>
        </p:nvGraphicFramePr>
        <p:xfrm>
          <a:off x="135448" y="681037"/>
          <a:ext cx="11487705" cy="708903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29235">
                  <a:extLst>
                    <a:ext uri="{9D8B030D-6E8A-4147-A177-3AD203B41FA5}">
                      <a16:colId xmlns:a16="http://schemas.microsoft.com/office/drawing/2014/main" val="684545579"/>
                    </a:ext>
                  </a:extLst>
                </a:gridCol>
                <a:gridCol w="3829235">
                  <a:extLst>
                    <a:ext uri="{9D8B030D-6E8A-4147-A177-3AD203B41FA5}">
                      <a16:colId xmlns:a16="http://schemas.microsoft.com/office/drawing/2014/main" val="2509420571"/>
                    </a:ext>
                  </a:extLst>
                </a:gridCol>
                <a:gridCol w="3829235">
                  <a:extLst>
                    <a:ext uri="{9D8B030D-6E8A-4147-A177-3AD203B41FA5}">
                      <a16:colId xmlns:a16="http://schemas.microsoft.com/office/drawing/2014/main" val="471780019"/>
                    </a:ext>
                  </a:extLst>
                </a:gridCol>
              </a:tblGrid>
              <a:tr h="288440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ucida Sans" panose="020B0602030504020204" pitchFamily="34" charset="0"/>
                        </a:rPr>
                        <a:t>PHYSICAL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noProof="0" dirty="0">
                          <a:solidFill>
                            <a:schemeClr val="bg1"/>
                          </a:solidFill>
                          <a:latin typeface="Lucida Sans"/>
                        </a:rPr>
                        <a:t>To copy and create shapes with your body.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noProof="0" dirty="0">
                          <a:solidFill>
                            <a:schemeClr val="bg1"/>
                          </a:solidFill>
                          <a:latin typeface="Lucida Sans"/>
                        </a:rPr>
                        <a:t>To be able to create shapes whilst on apparatus.</a:t>
                      </a:r>
                      <a:endParaRPr lang="en-US" sz="1200" b="1" i="0" u="none" strike="noStrike" noProof="0">
                        <a:solidFill>
                          <a:schemeClr val="bg1"/>
                        </a:solidFill>
                        <a:latin typeface="Lucida San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noProof="0" dirty="0">
                          <a:solidFill>
                            <a:schemeClr val="bg1"/>
                          </a:solidFill>
                          <a:latin typeface="Lucida Sans"/>
                        </a:rPr>
                        <a:t>To develop balancing and taking weight on different body parts.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noProof="0" dirty="0">
                          <a:solidFill>
                            <a:schemeClr val="bg1"/>
                          </a:solidFill>
                          <a:latin typeface="Lucida Sans"/>
                        </a:rPr>
                        <a:t>To develop rocking and rolling.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noProof="0" dirty="0">
                          <a:solidFill>
                            <a:schemeClr val="bg1"/>
                          </a:solidFill>
                          <a:latin typeface="Lucida Sans"/>
                        </a:rPr>
                        <a:t>To copy and create short sequences by linking actions together.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/>
                        </a:rPr>
                        <a:t>To begin to use anticlockwise movement and retrace vertical lines.</a:t>
                      </a:r>
                      <a:endParaRPr lang="en-US" sz="1100" b="0" i="0" u="none" strike="noStrike" noProof="0" dirty="0">
                        <a:solidFill>
                          <a:srgbClr val="263339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hold scissors correctly and cut along a straight and zigzagged line.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use a tripod grip when using mark making tools.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accurately draw lines, circles and shapes to draw pictures.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write taught letters using correct formation.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begin to hold a knife correctly and use to cut food with support.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Lucida Sans" panose="020B0602030504020204" pitchFamily="34" charset="0"/>
                        </a:rPr>
                        <a:t>To use tap and pin.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EXPRESSIVE ARTS AND DESIGN</a:t>
                      </a:r>
                    </a:p>
                    <a:p>
                      <a:endParaRPr lang="en-US" sz="1200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use colours for a particular purpose.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share creations.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explore different techniques for joining materials (glue stick,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pva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GB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Lucida Sans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know how to work safely and hygienically.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use non-statutory measures (spoons, cups)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perform in the Christmas play.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learn and perform a poem at the Christmas concert.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join in with whole school singing assemblies.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pitch match.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sing the melodic shape of familiar songs.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begin to build up a repertoire of songs.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sing entire songs.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To use costumes and resources to act out narratives.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Lucida Sans" panose="020B0602030504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623863"/>
                  </a:ext>
                </a:extLst>
              </a:tr>
              <a:tr h="27913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2139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E4F2454-DEFB-42AC-8C67-C219A4451F11}"/>
              </a:ext>
            </a:extLst>
          </p:cNvPr>
          <p:cNvSpPr txBox="1"/>
          <p:nvPr/>
        </p:nvSpPr>
        <p:spPr>
          <a:xfrm>
            <a:off x="8873635" y="2626579"/>
            <a:ext cx="22878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Lucida Sans" panose="020B0602030504020204" pitchFamily="34" charset="0"/>
                <a:cs typeface="Aharoni" panose="020B0604020202020204" pitchFamily="2" charset="-79"/>
              </a:rPr>
              <a:t>We will create a gallery of all our topic work to share with other classes.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BB00A1-1049-4FB8-954A-DC3108F22212}"/>
              </a:ext>
            </a:extLst>
          </p:cNvPr>
          <p:cNvSpPr txBox="1">
            <a:spLocks/>
          </p:cNvSpPr>
          <p:nvPr/>
        </p:nvSpPr>
        <p:spPr>
          <a:xfrm>
            <a:off x="8563247" y="759468"/>
            <a:ext cx="3134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Lucida Sans" panose="020B0602030504020204" pitchFamily="34" charset="0"/>
                <a:cs typeface="Aharoni" panose="02010803020104030203" pitchFamily="2" charset="-79"/>
              </a:rPr>
              <a:t>We will be reading lots of familiar stories to the children.  We will specifically will read Rama and Sita, Children’s Bible, My First Nativity and a non-fiction text about Guy Fawkes.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ABB1E15-BC43-4262-BE9F-55F4A46BB8E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517" y="1758595"/>
            <a:ext cx="496010" cy="49601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2405B91-58A4-4E2C-B3A7-5C7D114AA3DE}"/>
              </a:ext>
            </a:extLst>
          </p:cNvPr>
          <p:cNvSpPr txBox="1"/>
          <p:nvPr/>
        </p:nvSpPr>
        <p:spPr>
          <a:xfrm>
            <a:off x="8873635" y="1666180"/>
            <a:ext cx="29738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Lucida Sans" panose="020B0602030504020204" pitchFamily="34" charset="0"/>
                <a:cs typeface="Aharoni" panose="020B0604020202020204" pitchFamily="2" charset="-79"/>
              </a:rPr>
              <a:t>We will continue to explore the school grounds.  We will visit Kea Church for a Christmas workshop.  We are going to the pantomime in Truro.</a:t>
            </a:r>
            <a:endParaRPr lang="en-GB" sz="800" dirty="0">
              <a:latin typeface="Lucida Sans" panose="020B0602030504020204" pitchFamily="34" charset="0"/>
              <a:cs typeface="Aharoni" panose="020B0604020202020204" pitchFamily="2" charset="-79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00D00BD-269D-487A-85B3-F20E9CA60F6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36215" y="856190"/>
            <a:ext cx="514442" cy="514442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696656-A29A-4637-850A-8CB6ADB746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3819" y="3552550"/>
            <a:ext cx="996302" cy="55399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99A8DBC-A1AD-47AF-AA5E-75646FB0A8E7}"/>
              </a:ext>
            </a:extLst>
          </p:cNvPr>
          <p:cNvSpPr txBox="1">
            <a:spLocks/>
          </p:cNvSpPr>
          <p:nvPr/>
        </p:nvSpPr>
        <p:spPr>
          <a:xfrm>
            <a:off x="8890294" y="3429000"/>
            <a:ext cx="26464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Lucida Sans" panose="020B0602030504020204" pitchFamily="34" charset="0"/>
                <a:cs typeface="Aharoni" panose="02010803020104030203" pitchFamily="2" charset="-79"/>
              </a:rPr>
              <a:t>We will learn about significant important places locally, such as Kea Church.  We will learn about and visit our city Truro.</a:t>
            </a:r>
          </a:p>
        </p:txBody>
      </p:sp>
      <p:pic>
        <p:nvPicPr>
          <p:cNvPr id="12" name="Picture 2" descr="Clapper Board Icons - Download Free Vector Icons | Noun Project">
            <a:extLst>
              <a:ext uri="{FF2B5EF4-FFF2-40B4-BE49-F238E27FC236}">
                <a16:creationId xmlns:a16="http://schemas.microsoft.com/office/drawing/2014/main" id="{260E1CDD-11B8-4600-B502-1EAE95BD4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0262" y="2607705"/>
            <a:ext cx="508600" cy="50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3C8769A-E21F-4AF9-A5C6-6746DE51F1B7}"/>
              </a:ext>
            </a:extLst>
          </p:cNvPr>
          <p:cNvSpPr txBox="1"/>
          <p:nvPr/>
        </p:nvSpPr>
        <p:spPr>
          <a:xfrm>
            <a:off x="8873635" y="4228773"/>
            <a:ext cx="25136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000" dirty="0">
                <a:solidFill>
                  <a:prstClr val="black"/>
                </a:solidFill>
                <a:latin typeface="Lucida Sans" panose="020B0602030504020204" pitchFamily="34" charset="0"/>
                <a:cs typeface="Aharoni" panose="02010803020104030203" pitchFamily="2" charset="-79"/>
              </a:rPr>
              <a:t>We will learn about the diverse way that people across the world, in our country, county and school celebrate winter festivals.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020BAAA-4324-41DF-A6F0-F27C1C890F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226" y="4331957"/>
            <a:ext cx="996302" cy="285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889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A66A25F5FBDD42BEA93880A5EE515F" ma:contentTypeVersion="14" ma:contentTypeDescription="Create a new document." ma:contentTypeScope="" ma:versionID="8b3d37dddfbfbf2eb8339aecda71bd21">
  <xsd:schema xmlns:xsd="http://www.w3.org/2001/XMLSchema" xmlns:xs="http://www.w3.org/2001/XMLSchema" xmlns:p="http://schemas.microsoft.com/office/2006/metadata/properties" xmlns:ns2="b86d9d3b-eae5-4979-96a7-212553cd569c" xmlns:ns3="6ac663eb-1a1f-4149-8022-a7e8a84e6011" targetNamespace="http://schemas.microsoft.com/office/2006/metadata/properties" ma:root="true" ma:fieldsID="231707d0e0d25c74c0ac9bd2dbb277b7" ns2:_="" ns3:_="">
    <xsd:import namespace="b86d9d3b-eae5-4979-96a7-212553cd569c"/>
    <xsd:import namespace="6ac663eb-1a1f-4149-8022-a7e8a84e60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6d9d3b-eae5-4979-96a7-212553cd56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98412031-17cd-4842-a149-2f18cf39d73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c663eb-1a1f-4149-8022-a7e8a84e6011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06f721bc-cfc0-4992-b9ef-b76f40371825}" ma:internalName="TaxCatchAll" ma:showField="CatchAllData" ma:web="6ac663eb-1a1f-4149-8022-a7e8a84e60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ac663eb-1a1f-4149-8022-a7e8a84e6011" xsi:nil="true"/>
    <lcf76f155ced4ddcb4097134ff3c332f xmlns="b86d9d3b-eae5-4979-96a7-212553cd569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E7C981E-BBC4-4AA8-93CB-3AA841C8F8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B484EA-F80A-448A-94CB-DFF4E8E5AC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6d9d3b-eae5-4979-96a7-212553cd569c"/>
    <ds:schemaRef ds:uri="6ac663eb-1a1f-4149-8022-a7e8a84e60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74F4C7E-AAB3-445D-9237-81B4524C6D9D}">
  <ds:schemaRefs>
    <ds:schemaRef ds:uri="6ac663eb-1a1f-4149-8022-a7e8a84e6011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b86d9d3b-eae5-4979-96a7-212553cd569c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975</Words>
  <Application>Microsoft Office PowerPoint</Application>
  <PresentationFormat>Widescreen</PresentationFormat>
  <Paragraphs>109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Lucida Sans</vt:lpstr>
      <vt:lpstr>Office Theme</vt:lpstr>
      <vt:lpstr>PowerPoint Presentation</vt:lpstr>
      <vt:lpstr>YF Autumn 2: Winter Festivals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Harvey</dc:creator>
  <cp:lastModifiedBy>Holly Riches</cp:lastModifiedBy>
  <cp:revision>33</cp:revision>
  <cp:lastPrinted>2023-11-02T12:43:18Z</cp:lastPrinted>
  <dcterms:created xsi:type="dcterms:W3CDTF">2022-10-20T09:09:32Z</dcterms:created>
  <dcterms:modified xsi:type="dcterms:W3CDTF">2023-11-02T12:43:45Z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0x01010009A66A25F5FBDD42BEA93880A5EE515F</vt:lpwstr>
  </property>
  <property fmtid="{D5CDD505-2E9C-101B-9397-08002B2CF9AE}" pid="3" name="MediaServiceImageTags">
    <vt:lpwstr/>
  </property>
</Properties>
</file>