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67" r:id="rId11"/>
  </p:sldIdLst>
  <p:sldSz cx="9144000" cy="6858000" type="screen4x3"/>
  <p:notesSz cx="6858000" cy="9144000"/>
  <p:embeddedFontLst>
    <p:embeddedFont>
      <p:font typeface="Twinkl SemiBold" pitchFamily="2" charset="0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winkl" pitchFamily="2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81B6"/>
    <a:srgbClr val="FFFFFF"/>
    <a:srgbClr val="4E7E9C"/>
    <a:srgbClr val="18A0DB"/>
    <a:srgbClr val="DE1E5A"/>
    <a:srgbClr val="BC0105"/>
    <a:srgbClr val="4DB1E3"/>
    <a:srgbClr val="80C1EB"/>
    <a:srgbClr val="ACDDFC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696" y="102"/>
      </p:cViewPr>
      <p:guideLst>
        <p:guide orient="horz" pos="2160"/>
        <p:guide pos="2880"/>
        <p:guide pos="317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lk About It"/>
          <p:cNvSpPr/>
          <p:nvPr/>
        </p:nvSpPr>
        <p:spPr>
          <a:xfrm>
            <a:off x="755649" y="1998995"/>
            <a:ext cx="5497628" cy="547779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4E7E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Talk About It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114" y="1768518"/>
            <a:ext cx="3183236" cy="45200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114" y="1768518"/>
            <a:ext cx="3183236" cy="452001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xmlns="" id="{B9F8CACB-7551-4833-BA6E-4B722E569FC9}"/>
              </a:ext>
            </a:extLst>
          </p:cNvPr>
          <p:cNvSpPr/>
          <p:nvPr/>
        </p:nvSpPr>
        <p:spPr>
          <a:xfrm>
            <a:off x="1776046" y="3429000"/>
            <a:ext cx="2795954" cy="2795954"/>
          </a:xfrm>
          <a:prstGeom prst="ellipse">
            <a:avLst/>
          </a:prstGeom>
          <a:solidFill>
            <a:srgbClr val="4E7E9C">
              <a:alpha val="1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6DF2BEF-9FBF-4237-886C-862B50B90ABD}"/>
              </a:ext>
            </a:extLst>
          </p:cNvPr>
          <p:cNvSpPr/>
          <p:nvPr/>
        </p:nvSpPr>
        <p:spPr>
          <a:xfrm>
            <a:off x="768349" y="2520438"/>
            <a:ext cx="4729279" cy="77210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0" bIns="108000" rtlCol="0" anchor="ctr">
            <a:spAutoFit/>
          </a:bodyPr>
          <a:lstStyle/>
          <a:p>
            <a:r>
              <a:rPr lang="en-GB" altLang="en-US" dirty="0">
                <a:solidFill>
                  <a:schemeClr val="tx1"/>
                </a:solidFill>
              </a:rPr>
              <a:t>Can you see where you live on </a:t>
            </a:r>
          </a:p>
          <a:p>
            <a:r>
              <a:rPr lang="en-GB" altLang="en-US" dirty="0">
                <a:solidFill>
                  <a:schemeClr val="tx1"/>
                </a:solidFill>
              </a:rPr>
              <a:t>this map?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B13CD1A-99B0-47B1-A489-7ABA1EC012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48" r="-3747" b="-1506"/>
          <a:stretch/>
        </p:blipFill>
        <p:spPr>
          <a:xfrm>
            <a:off x="0" y="3068217"/>
            <a:ext cx="5497628" cy="3942239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8408" y="774212"/>
            <a:ext cx="8247184" cy="994306"/>
          </a:xfrm>
          <a:solidFill>
            <a:srgbClr val="1181B6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Twinkl SemiBold" pitchFamily="2" charset="0"/>
              </a:rPr>
              <a:t>Where is Cornwall?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1976CB30-A7DE-4F20-92EA-C99A9056EC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4" r="14644"/>
          <a:stretch/>
        </p:blipFill>
        <p:spPr>
          <a:xfrm>
            <a:off x="3673539" y="4270501"/>
            <a:ext cx="1822324" cy="1822324"/>
          </a:xfrm>
          <a:prstGeom prst="flowChartConnector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6DF2BEF-9FBF-4237-886C-862B50B90ABD}"/>
              </a:ext>
            </a:extLst>
          </p:cNvPr>
          <p:cNvSpPr/>
          <p:nvPr/>
        </p:nvSpPr>
        <p:spPr>
          <a:xfrm>
            <a:off x="768349" y="1867630"/>
            <a:ext cx="7620001" cy="49510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0" bIns="10800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dirty="0">
                <a:solidFill>
                  <a:schemeClr val="tx1"/>
                </a:solidFill>
              </a:rPr>
              <a:t>Cornwall is a beautiful county and lots of people go there on holiday.</a:t>
            </a:r>
            <a:endParaRPr lang="en-GB" altLang="en-US" dirty="0">
              <a:solidFill>
                <a:srgbClr val="FF0000"/>
              </a:solidFill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8408" y="774212"/>
            <a:ext cx="8247184" cy="994306"/>
          </a:xfrm>
          <a:solidFill>
            <a:srgbClr val="1181B6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Twinkl SemiBold" pitchFamily="2" charset="0"/>
              </a:rPr>
              <a:t>What is Cornwall Like?</a:t>
            </a:r>
          </a:p>
        </p:txBody>
      </p:sp>
      <p:sp>
        <p:nvSpPr>
          <p:cNvPr id="8" name="Talk About It">
            <a:extLst>
              <a:ext uri="{FF2B5EF4-FFF2-40B4-BE49-F238E27FC236}">
                <a16:creationId xmlns:a16="http://schemas.microsoft.com/office/drawing/2014/main" xmlns="" id="{DDF3053C-B934-4C8B-8ED0-FEC7BF9771AF}"/>
              </a:ext>
            </a:extLst>
          </p:cNvPr>
          <p:cNvSpPr/>
          <p:nvPr/>
        </p:nvSpPr>
        <p:spPr>
          <a:xfrm>
            <a:off x="3244117" y="2412294"/>
            <a:ext cx="2655765" cy="495109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4E7E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08000" rIns="0" bIns="108000" rtlCol="0" anchor="ctr">
            <a:no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Talk About It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DE3A229-88EE-4738-ABEA-FE1817C6AF80}"/>
              </a:ext>
            </a:extLst>
          </p:cNvPr>
          <p:cNvSpPr/>
          <p:nvPr/>
        </p:nvSpPr>
        <p:spPr>
          <a:xfrm>
            <a:off x="768349" y="2956959"/>
            <a:ext cx="7620001" cy="49510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0" bIns="10800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dirty="0">
                <a:solidFill>
                  <a:schemeClr val="tx1"/>
                </a:solidFill>
              </a:rPr>
              <a:t>Where would you like to go on holiday?.</a:t>
            </a:r>
            <a:endParaRPr lang="en-GB" altLang="en-US" dirty="0">
              <a:solidFill>
                <a:srgbClr val="FF0000"/>
              </a:solidFill>
            </a:endParaRPr>
          </a:p>
        </p:txBody>
      </p:sp>
      <p:sp>
        <p:nvSpPr>
          <p:cNvPr id="19" name="Title 20">
            <a:extLst>
              <a:ext uri="{FF2B5EF4-FFF2-40B4-BE49-F238E27FC236}">
                <a16:creationId xmlns:a16="http://schemas.microsoft.com/office/drawing/2014/main" xmlns="" id="{C627FAC0-B532-49AD-ACB8-B69C7A331390}"/>
              </a:ext>
            </a:extLst>
          </p:cNvPr>
          <p:cNvSpPr txBox="1">
            <a:spLocks/>
          </p:cNvSpPr>
          <p:nvPr/>
        </p:nvSpPr>
        <p:spPr>
          <a:xfrm>
            <a:off x="448408" y="3551179"/>
            <a:ext cx="8247184" cy="495109"/>
          </a:xfrm>
          <a:prstGeom prst="roundRect">
            <a:avLst>
              <a:gd name="adj" fmla="val 9641"/>
            </a:avLst>
          </a:prstGeom>
          <a:solidFill>
            <a:srgbClr val="1181B6"/>
          </a:solidFill>
          <a:ln w="25400">
            <a:noFill/>
          </a:ln>
        </p:spPr>
        <p:txBody>
          <a:bodyPr vert="horz" lIns="108000" tIns="252000" rIns="108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altLang="en-US" sz="1800" b="0" dirty="0">
                <a:solidFill>
                  <a:schemeClr val="bg1"/>
                </a:solidFill>
              </a:rPr>
              <a:t>Cornwall is famous for it’s lovely beaches, pasties and cream teas.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2214D729-93E4-4039-A45F-11DD279B02B2}"/>
              </a:ext>
            </a:extLst>
          </p:cNvPr>
          <p:cNvSpPr/>
          <p:nvPr/>
        </p:nvSpPr>
        <p:spPr>
          <a:xfrm>
            <a:off x="3660837" y="4273495"/>
            <a:ext cx="1822323" cy="1822323"/>
          </a:xfrm>
          <a:prstGeom prst="ellipse">
            <a:avLst/>
          </a:prstGeom>
          <a:noFill/>
          <a:ln w="38100">
            <a:solidFill>
              <a:srgbClr val="4E7E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390A7EBD-3394-4564-B3C8-D422155716A0}"/>
              </a:ext>
            </a:extLst>
          </p:cNvPr>
          <p:cNvSpPr/>
          <p:nvPr/>
        </p:nvSpPr>
        <p:spPr>
          <a:xfrm>
            <a:off x="6566027" y="4270502"/>
            <a:ext cx="1822323" cy="1822323"/>
          </a:xfrm>
          <a:prstGeom prst="ellipse">
            <a:avLst/>
          </a:prstGeom>
          <a:solidFill>
            <a:srgbClr val="FFFFFF"/>
          </a:solidFill>
          <a:ln w="38100">
            <a:solidFill>
              <a:srgbClr val="4E7E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8402C6FA-AC7D-464D-B7AC-86F3AE3AB75A}"/>
              </a:ext>
            </a:extLst>
          </p:cNvPr>
          <p:cNvGrpSpPr/>
          <p:nvPr/>
        </p:nvGrpSpPr>
        <p:grpSpPr>
          <a:xfrm>
            <a:off x="697068" y="4261465"/>
            <a:ext cx="1964883" cy="1822323"/>
            <a:chOff x="697068" y="4261465"/>
            <a:chExt cx="1964883" cy="182232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6DB80638-827C-46F0-BFED-997A74DD5E5F}"/>
                </a:ext>
              </a:extLst>
            </p:cNvPr>
            <p:cNvSpPr/>
            <p:nvPr/>
          </p:nvSpPr>
          <p:spPr>
            <a:xfrm>
              <a:off x="768349" y="4261465"/>
              <a:ext cx="1822323" cy="1822323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4E7E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4CADBC3E-A45D-40F8-9C19-C47EA56EF6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068" y="4563765"/>
              <a:ext cx="1964883" cy="1217722"/>
            </a:xfrm>
            <a:prstGeom prst="rect">
              <a:avLst/>
            </a:prstGeom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201F2029-AECA-4FAF-956A-63A5081D68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864" y="4495526"/>
            <a:ext cx="1580647" cy="135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51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animBg="1"/>
      <p:bldP spid="17" grpId="0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26DF2BEF-9FBF-4237-886C-862B50B90ABD}"/>
              </a:ext>
            </a:extLst>
          </p:cNvPr>
          <p:cNvSpPr/>
          <p:nvPr/>
        </p:nvSpPr>
        <p:spPr>
          <a:xfrm>
            <a:off x="685312" y="2167904"/>
            <a:ext cx="6216649" cy="2522191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4E7E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0" bIns="108000" rtlCol="0" anchor="ctr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</a:rPr>
              <a:t>Did You Know?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Both Cornwall and its neighbour Devon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are famous for scones with jam and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clotted cream. In Devon, they put the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cream on followed by the jam, in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Cornwall it’s jam then cream. Both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counties insist they are right!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8408" y="774212"/>
            <a:ext cx="8247184" cy="994306"/>
          </a:xfrm>
          <a:solidFill>
            <a:srgbClr val="1181B6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Twinkl SemiBold" pitchFamily="2" charset="0"/>
              </a:rPr>
              <a:t>What is Cornwall Like?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22A8BB2-7FB2-4EF1-BF29-9A391B9B5C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50983" y="1891548"/>
            <a:ext cx="3337367" cy="496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68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0">
            <a:extLst>
              <a:ext uri="{FF2B5EF4-FFF2-40B4-BE49-F238E27FC236}">
                <a16:creationId xmlns:a16="http://schemas.microsoft.com/office/drawing/2014/main" xmlns="" id="{AAA326EE-07F9-4F36-BC46-5DC2829067D7}"/>
              </a:ext>
            </a:extLst>
          </p:cNvPr>
          <p:cNvSpPr txBox="1">
            <a:spLocks/>
          </p:cNvSpPr>
          <p:nvPr/>
        </p:nvSpPr>
        <p:spPr>
          <a:xfrm>
            <a:off x="755649" y="3415485"/>
            <a:ext cx="6269405" cy="2677339"/>
          </a:xfrm>
          <a:prstGeom prst="roundRect">
            <a:avLst>
              <a:gd name="adj" fmla="val 9641"/>
            </a:avLst>
          </a:prstGeom>
          <a:solidFill>
            <a:srgbClr val="1181B6"/>
          </a:solidFill>
          <a:ln w="25400">
            <a:noFill/>
          </a:ln>
        </p:spPr>
        <p:txBody>
          <a:bodyPr vert="horz" lIns="0" tIns="252000" rIns="936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altLang="en-US" sz="1800" b="0" dirty="0">
                <a:solidFill>
                  <a:schemeClr val="bg1"/>
                </a:solidFill>
              </a:rPr>
              <a:t>Here are the special days of some other places:</a:t>
            </a:r>
          </a:p>
          <a:p>
            <a:pPr>
              <a:lnSpc>
                <a:spcPct val="100000"/>
              </a:lnSpc>
            </a:pPr>
            <a:r>
              <a:rPr lang="en-GB" altLang="en-US" sz="1800" b="0" dirty="0">
                <a:solidFill>
                  <a:schemeClr val="bg1"/>
                </a:solidFill>
              </a:rPr>
              <a:t>Unity Day – Germany</a:t>
            </a:r>
          </a:p>
          <a:p>
            <a:pPr>
              <a:lnSpc>
                <a:spcPct val="100000"/>
              </a:lnSpc>
            </a:pPr>
            <a:r>
              <a:rPr lang="en-GB" altLang="en-US" sz="1800" b="0" dirty="0">
                <a:solidFill>
                  <a:schemeClr val="bg1"/>
                </a:solidFill>
              </a:rPr>
              <a:t>Bastille Day – France</a:t>
            </a:r>
          </a:p>
          <a:p>
            <a:pPr>
              <a:lnSpc>
                <a:spcPct val="100000"/>
              </a:lnSpc>
            </a:pPr>
            <a:r>
              <a:rPr lang="en-GB" altLang="en-US" sz="1800" b="0" dirty="0">
                <a:solidFill>
                  <a:schemeClr val="bg1"/>
                </a:solidFill>
              </a:rPr>
              <a:t>Republic Day – India</a:t>
            </a:r>
          </a:p>
          <a:p>
            <a:pPr>
              <a:lnSpc>
                <a:spcPct val="100000"/>
              </a:lnSpc>
            </a:pPr>
            <a:r>
              <a:rPr lang="en-GB" altLang="en-US" sz="1800" b="0" dirty="0">
                <a:solidFill>
                  <a:schemeClr val="bg1"/>
                </a:solidFill>
              </a:rPr>
              <a:t>Freedom Day – South Africa</a:t>
            </a:r>
          </a:p>
          <a:p>
            <a:pPr>
              <a:lnSpc>
                <a:spcPct val="100000"/>
              </a:lnSpc>
            </a:pPr>
            <a:r>
              <a:rPr lang="en-GB" altLang="en-US" sz="1800" b="0" dirty="0">
                <a:solidFill>
                  <a:schemeClr val="bg1"/>
                </a:solidFill>
              </a:rPr>
              <a:t>Australia Day –Australia</a:t>
            </a:r>
          </a:p>
          <a:p>
            <a:pPr>
              <a:lnSpc>
                <a:spcPct val="100000"/>
              </a:lnSpc>
            </a:pPr>
            <a:r>
              <a:rPr lang="en-GB" altLang="en-US" sz="1800" b="0" dirty="0">
                <a:solidFill>
                  <a:schemeClr val="bg1"/>
                </a:solidFill>
              </a:rPr>
              <a:t>St David’s Day – Wales</a:t>
            </a:r>
          </a:p>
          <a:p>
            <a:pPr>
              <a:lnSpc>
                <a:spcPct val="100000"/>
              </a:lnSpc>
            </a:pPr>
            <a:r>
              <a:rPr lang="en-GB" altLang="en-US" sz="1800" b="0" dirty="0">
                <a:solidFill>
                  <a:schemeClr val="bg1"/>
                </a:solidFill>
              </a:rPr>
              <a:t>Canada Day - Canada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668CE9C-6DD9-4267-8FB5-8FF677A358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4" r="14644"/>
          <a:stretch/>
        </p:blipFill>
        <p:spPr>
          <a:xfrm>
            <a:off x="5671038" y="3415485"/>
            <a:ext cx="2717312" cy="2717312"/>
          </a:xfrm>
          <a:prstGeom prst="flowChartConnector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6DF2BEF-9FBF-4237-886C-862B50B90ABD}"/>
              </a:ext>
            </a:extLst>
          </p:cNvPr>
          <p:cNvSpPr/>
          <p:nvPr/>
        </p:nvSpPr>
        <p:spPr>
          <a:xfrm>
            <a:off x="768350" y="1839743"/>
            <a:ext cx="7620000" cy="77210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0" bIns="10800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dirty="0">
                <a:solidFill>
                  <a:schemeClr val="tx1"/>
                </a:solidFill>
              </a:rPr>
              <a:t>St. </a:t>
            </a:r>
            <a:r>
              <a:rPr lang="en-GB" altLang="en-US" dirty="0" err="1">
                <a:solidFill>
                  <a:schemeClr val="tx1"/>
                </a:solidFill>
              </a:rPr>
              <a:t>Piran’s</a:t>
            </a:r>
            <a:r>
              <a:rPr lang="en-GB" altLang="en-US" dirty="0">
                <a:solidFill>
                  <a:schemeClr val="tx1"/>
                </a:solidFill>
              </a:rPr>
              <a:t> Day is the national day of Cornwall and is celebrated each year on 5</a:t>
            </a:r>
            <a:r>
              <a:rPr lang="en-GB" altLang="en-US" baseline="30000" dirty="0">
                <a:solidFill>
                  <a:schemeClr val="tx1"/>
                </a:solidFill>
              </a:rPr>
              <a:t>th</a:t>
            </a:r>
            <a:r>
              <a:rPr lang="en-GB" altLang="en-US" dirty="0">
                <a:solidFill>
                  <a:schemeClr val="tx1"/>
                </a:solidFill>
              </a:rPr>
              <a:t> March. Lots of places have a special day. 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8408" y="774212"/>
            <a:ext cx="8247184" cy="994306"/>
          </a:xfrm>
          <a:solidFill>
            <a:srgbClr val="1181B6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Twinkl SemiBold" pitchFamily="2" charset="0"/>
              </a:rPr>
              <a:t>St. </a:t>
            </a:r>
            <a:r>
              <a:rPr lang="en-GB" sz="3600" dirty="0" err="1">
                <a:solidFill>
                  <a:schemeClr val="bg1"/>
                </a:solidFill>
                <a:latin typeface="Twinkl SemiBold" pitchFamily="2" charset="0"/>
              </a:rPr>
              <a:t>Piran’s</a:t>
            </a:r>
            <a:r>
              <a:rPr lang="en-GB" sz="3600" dirty="0">
                <a:solidFill>
                  <a:schemeClr val="bg1"/>
                </a:solidFill>
                <a:latin typeface="Twinkl SemiBold" pitchFamily="2" charset="0"/>
              </a:rPr>
              <a:t> Day</a:t>
            </a:r>
          </a:p>
        </p:txBody>
      </p:sp>
      <p:sp>
        <p:nvSpPr>
          <p:cNvPr id="8" name="Talk About It">
            <a:extLst>
              <a:ext uri="{FF2B5EF4-FFF2-40B4-BE49-F238E27FC236}">
                <a16:creationId xmlns:a16="http://schemas.microsoft.com/office/drawing/2014/main" xmlns="" id="{2108E32B-B0EA-4867-B947-D9268187EDAB}"/>
              </a:ext>
            </a:extLst>
          </p:cNvPr>
          <p:cNvSpPr/>
          <p:nvPr/>
        </p:nvSpPr>
        <p:spPr>
          <a:xfrm>
            <a:off x="768350" y="2724721"/>
            <a:ext cx="1956310" cy="411816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4E7E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08000" rIns="0" bIns="108000" rtlCol="0" anchor="ctr">
            <a:no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Talk About It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5949017-4249-4D5D-81BB-A73FC8C083A3}"/>
              </a:ext>
            </a:extLst>
          </p:cNvPr>
          <p:cNvSpPr/>
          <p:nvPr/>
        </p:nvSpPr>
        <p:spPr>
          <a:xfrm>
            <a:off x="3121269" y="2683075"/>
            <a:ext cx="5395058" cy="49510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0" bIns="108000" rtlCol="0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dirty="0">
                <a:solidFill>
                  <a:schemeClr val="tx1"/>
                </a:solidFill>
              </a:rPr>
              <a:t>Do you know the special days of any other places?</a:t>
            </a:r>
            <a:endParaRPr lang="en-GB" altLang="en-US" dirty="0">
              <a:solidFill>
                <a:srgbClr val="FF000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3A52C503-971F-4AFD-A99C-44C200249FBE}"/>
              </a:ext>
            </a:extLst>
          </p:cNvPr>
          <p:cNvSpPr/>
          <p:nvPr/>
        </p:nvSpPr>
        <p:spPr>
          <a:xfrm>
            <a:off x="5671038" y="3415485"/>
            <a:ext cx="2717312" cy="2717312"/>
          </a:xfrm>
          <a:prstGeom prst="ellipse">
            <a:avLst/>
          </a:prstGeom>
          <a:noFill/>
          <a:ln w="38100">
            <a:solidFill>
              <a:srgbClr val="1181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C89DCDA-11C8-4ED2-9D80-2683070755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29"/>
          <a:stretch/>
        </p:blipFill>
        <p:spPr>
          <a:xfrm>
            <a:off x="5442439" y="3249408"/>
            <a:ext cx="3073888" cy="360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52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/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D29AC6B5-7237-4BD8-B4F8-0AA78782FBF5}"/>
              </a:ext>
            </a:extLst>
          </p:cNvPr>
          <p:cNvSpPr/>
          <p:nvPr/>
        </p:nvSpPr>
        <p:spPr>
          <a:xfrm>
            <a:off x="773234" y="5257799"/>
            <a:ext cx="5609981" cy="825989"/>
          </a:xfrm>
          <a:prstGeom prst="roundRect">
            <a:avLst/>
          </a:prstGeom>
          <a:solidFill>
            <a:srgbClr val="1181B6"/>
          </a:solidFill>
          <a:ln w="28575">
            <a:solidFill>
              <a:srgbClr val="1181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2160000" bIns="108000" rtlCol="0" anchor="ctr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bg1"/>
                </a:solidFill>
              </a:rPr>
              <a:t>Did You Know?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Truro is Cornwall’s only city.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26DF2BEF-9FBF-4237-886C-862B50B90ABD}"/>
              </a:ext>
            </a:extLst>
          </p:cNvPr>
          <p:cNvSpPr/>
          <p:nvPr/>
        </p:nvSpPr>
        <p:spPr>
          <a:xfrm>
            <a:off x="773234" y="2089969"/>
            <a:ext cx="5988050" cy="2999514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1181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2160000" bIns="108000" rtlCol="0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GB" altLang="en-US" dirty="0">
                <a:solidFill>
                  <a:schemeClr val="tx1"/>
                </a:solidFill>
              </a:rPr>
              <a:t>On the Sunday nearest to St </a:t>
            </a:r>
            <a:r>
              <a:rPr lang="en-GB" altLang="en-US" dirty="0" err="1">
                <a:solidFill>
                  <a:schemeClr val="tx1"/>
                </a:solidFill>
              </a:rPr>
              <a:t>Piran's</a:t>
            </a:r>
            <a:r>
              <a:rPr lang="en-GB" altLang="en-US" dirty="0">
                <a:solidFill>
                  <a:schemeClr val="tx1"/>
                </a:solidFill>
              </a:rPr>
              <a:t> Day, the village of </a:t>
            </a:r>
            <a:r>
              <a:rPr lang="en-GB" altLang="en-US" dirty="0" err="1">
                <a:solidFill>
                  <a:schemeClr val="tx1"/>
                </a:solidFill>
              </a:rPr>
              <a:t>Perranporth</a:t>
            </a:r>
            <a:r>
              <a:rPr lang="en-GB" altLang="en-US" dirty="0">
                <a:solidFill>
                  <a:schemeClr val="tx1"/>
                </a:solidFill>
              </a:rPr>
              <a:t> holds a play and procession. Many people there carry the Cornish flag and dress in the traditional colours of Cornwall; black, white and gold. The play tells the story of the life of Saint </a:t>
            </a:r>
            <a:r>
              <a:rPr lang="en-GB" altLang="en-US" dirty="0" err="1">
                <a:solidFill>
                  <a:schemeClr val="tx1"/>
                </a:solidFill>
              </a:rPr>
              <a:t>Piran</a:t>
            </a:r>
            <a:r>
              <a:rPr lang="en-GB" alt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8408" y="774212"/>
            <a:ext cx="8247184" cy="994306"/>
          </a:xfrm>
          <a:solidFill>
            <a:srgbClr val="1181B6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Twinkl SemiBold" pitchFamily="2" charset="0"/>
              </a:rPr>
              <a:t>What Happens on St. </a:t>
            </a:r>
            <a:r>
              <a:rPr lang="en-GB" sz="3600" dirty="0" err="1">
                <a:solidFill>
                  <a:schemeClr val="bg1"/>
                </a:solidFill>
                <a:latin typeface="Twinkl SemiBold" pitchFamily="2" charset="0"/>
              </a:rPr>
              <a:t>Piran’s</a:t>
            </a:r>
            <a:r>
              <a:rPr lang="en-GB" sz="3600" dirty="0">
                <a:solidFill>
                  <a:schemeClr val="bg1"/>
                </a:solidFill>
                <a:latin typeface="Twinkl SemiBold" pitchFamily="2" charset="0"/>
              </a:rPr>
              <a:t> Day?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D351476A-DC8D-48F6-A9C9-EC023164B717}"/>
              </a:ext>
            </a:extLst>
          </p:cNvPr>
          <p:cNvSpPr/>
          <p:nvPr/>
        </p:nvSpPr>
        <p:spPr>
          <a:xfrm>
            <a:off x="764442" y="2089969"/>
            <a:ext cx="5988050" cy="2999514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1181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2160000" bIns="108000" rtlCol="0" anchor="ctr">
            <a:no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GB" altLang="en-US" dirty="0">
                <a:solidFill>
                  <a:schemeClr val="tx1"/>
                </a:solidFill>
              </a:rPr>
              <a:t>In Newquay, the weekend nearest to St. </a:t>
            </a:r>
            <a:r>
              <a:rPr lang="en-GB" altLang="en-US" dirty="0" err="1">
                <a:solidFill>
                  <a:schemeClr val="tx1"/>
                </a:solidFill>
              </a:rPr>
              <a:t>Piran’s</a:t>
            </a:r>
            <a:r>
              <a:rPr lang="en-GB" altLang="en-US" dirty="0">
                <a:solidFill>
                  <a:schemeClr val="tx1"/>
                </a:solidFill>
              </a:rPr>
              <a:t> Day has a surfing competition, barbeques, a parade and a barn dance.</a:t>
            </a:r>
          </a:p>
          <a:p>
            <a:pPr>
              <a:buFont typeface="Arial" panose="020B0604020202020204" pitchFamily="34" charset="0"/>
              <a:buNone/>
            </a:pPr>
            <a:endParaRPr lang="en-GB" alt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GB" altLang="en-US" dirty="0">
                <a:solidFill>
                  <a:schemeClr val="tx1"/>
                </a:solidFill>
              </a:rPr>
              <a:t>You might want to spend St. </a:t>
            </a:r>
            <a:r>
              <a:rPr lang="en-GB" altLang="en-US" dirty="0" err="1">
                <a:solidFill>
                  <a:schemeClr val="tx1"/>
                </a:solidFill>
              </a:rPr>
              <a:t>Piran’s</a:t>
            </a:r>
            <a:r>
              <a:rPr lang="en-GB" altLang="en-US" dirty="0">
                <a:solidFill>
                  <a:schemeClr val="tx1"/>
                </a:solidFill>
              </a:rPr>
              <a:t> Day in Truro, where </a:t>
            </a:r>
          </a:p>
          <a:p>
            <a:pPr>
              <a:buFont typeface="Arial" panose="020B0604020202020204" pitchFamily="34" charset="0"/>
              <a:buNone/>
            </a:pPr>
            <a:r>
              <a:rPr lang="en-GB" altLang="en-US" dirty="0">
                <a:solidFill>
                  <a:schemeClr val="tx1"/>
                </a:solidFill>
              </a:rPr>
              <a:t>they give away free pasties!</a:t>
            </a:r>
          </a:p>
        </p:txBody>
      </p:sp>
      <p:pic>
        <p:nvPicPr>
          <p:cNvPr id="2050" name="Picture 2" descr="Image result for st pirans day">
            <a:extLst>
              <a:ext uri="{FF2B5EF4-FFF2-40B4-BE49-F238E27FC236}">
                <a16:creationId xmlns:a16="http://schemas.microsoft.com/office/drawing/2014/main" xmlns="" id="{641DDD6B-4042-452C-B99C-19759592B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457" y="2080932"/>
            <a:ext cx="4011893" cy="4011893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732A3FAC-C100-49C3-8D81-B9FF1551BF76}"/>
              </a:ext>
            </a:extLst>
          </p:cNvPr>
          <p:cNvSpPr/>
          <p:nvPr/>
        </p:nvSpPr>
        <p:spPr>
          <a:xfrm>
            <a:off x="4385956" y="2089969"/>
            <a:ext cx="4002394" cy="4002394"/>
          </a:xfrm>
          <a:prstGeom prst="ellipse">
            <a:avLst/>
          </a:prstGeom>
          <a:noFill/>
          <a:ln w="38100">
            <a:solidFill>
              <a:srgbClr val="1181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76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4648C2F2-63AB-4C93-8367-57D70D9D2C37}"/>
              </a:ext>
            </a:extLst>
          </p:cNvPr>
          <p:cNvSpPr/>
          <p:nvPr/>
        </p:nvSpPr>
        <p:spPr>
          <a:xfrm>
            <a:off x="685312" y="2167904"/>
            <a:ext cx="4317511" cy="2522191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4E7E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468000" bIns="108000" rtlCol="0" anchor="ctr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We aren’t definitely sure who Saint </a:t>
            </a:r>
            <a:r>
              <a:rPr lang="en-GB" altLang="en-US" dirty="0" err="1">
                <a:solidFill>
                  <a:schemeClr val="tx1"/>
                </a:solidFill>
              </a:rPr>
              <a:t>Piran</a:t>
            </a:r>
            <a:r>
              <a:rPr lang="en-GB" altLang="en-US" dirty="0">
                <a:solidFill>
                  <a:schemeClr val="tx1"/>
                </a:solidFill>
              </a:rPr>
              <a:t> was. However, most people think he was a Christian leader from Ireland. The story goes that he was able to perform miracles and make sick people better.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55695B62-BE06-490A-AB2D-9C763F7B71B9}"/>
              </a:ext>
            </a:extLst>
          </p:cNvPr>
          <p:cNvSpPr/>
          <p:nvPr/>
        </p:nvSpPr>
        <p:spPr>
          <a:xfrm>
            <a:off x="685311" y="2167903"/>
            <a:ext cx="4317511" cy="2522191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4E7E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468000" bIns="108000" rtlCol="0" anchor="ctr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People began to be jealous of Saint </a:t>
            </a:r>
            <a:r>
              <a:rPr lang="en-GB" altLang="en-US" dirty="0" err="1">
                <a:solidFill>
                  <a:schemeClr val="tx1"/>
                </a:solidFill>
              </a:rPr>
              <a:t>Piran’s</a:t>
            </a:r>
            <a:r>
              <a:rPr lang="en-GB" altLang="en-US" dirty="0">
                <a:solidFill>
                  <a:schemeClr val="tx1"/>
                </a:solidFill>
              </a:rPr>
              <a:t> ability and he was forced to leave Ireland. Some people think he was actually tied to a large stone and thrown into the sea!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E275F718-41C9-4314-AC2E-CABB91E4C1C8}"/>
              </a:ext>
            </a:extLst>
          </p:cNvPr>
          <p:cNvSpPr/>
          <p:nvPr/>
        </p:nvSpPr>
        <p:spPr>
          <a:xfrm>
            <a:off x="685310" y="2167904"/>
            <a:ext cx="4317511" cy="2522191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4E7E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468000" bIns="108000" rtlCol="0" anchor="ctr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The legend is that he performed a miracle and sailed to Cornwall where he landed on a beach. This place is now called </a:t>
            </a:r>
            <a:r>
              <a:rPr lang="en-GB" altLang="en-US" dirty="0" err="1">
                <a:solidFill>
                  <a:schemeClr val="tx1"/>
                </a:solidFill>
              </a:rPr>
              <a:t>Perran</a:t>
            </a:r>
            <a:r>
              <a:rPr lang="en-GB" altLang="en-US" dirty="0">
                <a:solidFill>
                  <a:schemeClr val="tx1"/>
                </a:solidFill>
              </a:rPr>
              <a:t> Beach in his honour. The remains of a small chapel thought to be built by Saint </a:t>
            </a:r>
            <a:r>
              <a:rPr lang="en-GB" altLang="en-US" dirty="0" err="1">
                <a:solidFill>
                  <a:schemeClr val="tx1"/>
                </a:solidFill>
              </a:rPr>
              <a:t>Piran</a:t>
            </a:r>
            <a:r>
              <a:rPr lang="en-GB" altLang="en-US" dirty="0">
                <a:solidFill>
                  <a:schemeClr val="tx1"/>
                </a:solidFill>
              </a:rPr>
              <a:t> can still be seen buried in the sand.</a:t>
            </a:r>
          </a:p>
        </p:txBody>
      </p:sp>
      <p:pic>
        <p:nvPicPr>
          <p:cNvPr id="3074" name="Picture 2" descr="Green Ferns Near Body Of Water">
            <a:extLst>
              <a:ext uri="{FF2B5EF4-FFF2-40B4-BE49-F238E27FC236}">
                <a16:creationId xmlns:a16="http://schemas.microsoft.com/office/drawing/2014/main" xmlns="" id="{A8495BC9-DBE8-48C0-99DA-937549343F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2"/>
          <a:stretch/>
        </p:blipFill>
        <p:spPr bwMode="auto">
          <a:xfrm>
            <a:off x="4572000" y="1768518"/>
            <a:ext cx="3816350" cy="431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8408" y="774212"/>
            <a:ext cx="8247184" cy="994306"/>
          </a:xfrm>
          <a:solidFill>
            <a:srgbClr val="1181B6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Twinkl SemiBold" pitchFamily="2" charset="0"/>
              </a:rPr>
              <a:t>Who Was Saint </a:t>
            </a:r>
            <a:r>
              <a:rPr lang="en-GB" sz="3600" dirty="0" err="1">
                <a:solidFill>
                  <a:schemeClr val="bg1"/>
                </a:solidFill>
                <a:latin typeface="Twinkl SemiBold" pitchFamily="2" charset="0"/>
              </a:rPr>
              <a:t>Piran</a:t>
            </a:r>
            <a:r>
              <a:rPr lang="en-GB" sz="3600" dirty="0">
                <a:solidFill>
                  <a:schemeClr val="bg1"/>
                </a:solidFill>
                <a:latin typeface="Twinkl SemiBold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7206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657A491A-69AD-4F17-BBA7-251D2E837994}"/>
              </a:ext>
            </a:extLst>
          </p:cNvPr>
          <p:cNvSpPr/>
          <p:nvPr/>
        </p:nvSpPr>
        <p:spPr>
          <a:xfrm>
            <a:off x="773234" y="5021543"/>
            <a:ext cx="5609981" cy="1062246"/>
          </a:xfrm>
          <a:prstGeom prst="roundRect">
            <a:avLst/>
          </a:prstGeom>
          <a:solidFill>
            <a:srgbClr val="1181B6"/>
          </a:solidFill>
          <a:ln w="28575">
            <a:solidFill>
              <a:srgbClr val="1181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476000" bIns="108000" rtlCol="0" anchor="ctr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bg1"/>
                </a:solidFill>
              </a:rPr>
              <a:t>Did You Know?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Legend has it that Saint </a:t>
            </a:r>
            <a:r>
              <a:rPr lang="en-GB" altLang="en-US" dirty="0" err="1">
                <a:solidFill>
                  <a:schemeClr val="bg1"/>
                </a:solidFill>
              </a:rPr>
              <a:t>Piran</a:t>
            </a:r>
            <a:r>
              <a:rPr lang="en-GB" altLang="en-US" dirty="0">
                <a:solidFill>
                  <a:schemeClr val="bg1"/>
                </a:solidFill>
              </a:rPr>
              <a:t> lived until he was 200 years old!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8408" y="774212"/>
            <a:ext cx="8247184" cy="994306"/>
          </a:xfrm>
          <a:solidFill>
            <a:srgbClr val="1181B6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Twinkl SemiBold" pitchFamily="2" charset="0"/>
              </a:rPr>
              <a:t>Who Was Saint </a:t>
            </a:r>
            <a:r>
              <a:rPr lang="en-GB" sz="3600" dirty="0" err="1">
                <a:solidFill>
                  <a:schemeClr val="bg1"/>
                </a:solidFill>
                <a:latin typeface="Twinkl SemiBold" pitchFamily="2" charset="0"/>
              </a:rPr>
              <a:t>Piran</a:t>
            </a:r>
            <a:r>
              <a:rPr lang="en-GB" sz="3600" dirty="0">
                <a:solidFill>
                  <a:schemeClr val="bg1"/>
                </a:solidFill>
                <a:latin typeface="Twinkl SemiBold" pitchFamily="2" charset="0"/>
              </a:rPr>
              <a:t>?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0CF029B4-F8CA-408B-8BF6-AC64C16B9DF9}"/>
              </a:ext>
            </a:extLst>
          </p:cNvPr>
          <p:cNvSpPr/>
          <p:nvPr/>
        </p:nvSpPr>
        <p:spPr>
          <a:xfrm>
            <a:off x="4571999" y="2136530"/>
            <a:ext cx="3807069" cy="3807069"/>
          </a:xfrm>
          <a:prstGeom prst="ellipse">
            <a:avLst/>
          </a:prstGeom>
          <a:solidFill>
            <a:srgbClr val="4E7E9C">
              <a:alpha val="1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4DAC4A7-7B5B-4C88-A6D1-071C43BA26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7471"/>
          <a:stretch/>
        </p:blipFill>
        <p:spPr>
          <a:xfrm flipH="1">
            <a:off x="4571999" y="1590731"/>
            <a:ext cx="4136292" cy="526727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8980C57-802E-4261-963F-51DDED582F71}"/>
              </a:ext>
            </a:extLst>
          </p:cNvPr>
          <p:cNvSpPr/>
          <p:nvPr/>
        </p:nvSpPr>
        <p:spPr>
          <a:xfrm>
            <a:off x="755650" y="1942430"/>
            <a:ext cx="3803650" cy="27111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0" bIns="108000" rtlCol="0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GB" altLang="en-US" dirty="0">
                <a:solidFill>
                  <a:schemeClr val="tx1"/>
                </a:solidFill>
              </a:rPr>
              <a:t>Saint </a:t>
            </a:r>
            <a:r>
              <a:rPr lang="en-GB" altLang="en-US" dirty="0" err="1">
                <a:solidFill>
                  <a:schemeClr val="tx1"/>
                </a:solidFill>
              </a:rPr>
              <a:t>Piran</a:t>
            </a:r>
            <a:r>
              <a:rPr lang="en-GB" altLang="en-US" dirty="0">
                <a:solidFill>
                  <a:schemeClr val="tx1"/>
                </a:solidFill>
              </a:rPr>
              <a:t> became very popular in Cornwall and people would travel for miles to hear him talk about God. Legend says that it was Saint </a:t>
            </a:r>
            <a:r>
              <a:rPr lang="en-GB" altLang="en-US" dirty="0" err="1">
                <a:solidFill>
                  <a:schemeClr val="tx1"/>
                </a:solidFill>
              </a:rPr>
              <a:t>Piran</a:t>
            </a:r>
            <a:r>
              <a:rPr lang="en-GB" altLang="en-US" dirty="0">
                <a:solidFill>
                  <a:schemeClr val="tx1"/>
                </a:solidFill>
              </a:rPr>
              <a:t> who discovered tin. The story goes that Saint </a:t>
            </a:r>
            <a:r>
              <a:rPr lang="en-GB" altLang="en-US" dirty="0" err="1">
                <a:solidFill>
                  <a:schemeClr val="tx1"/>
                </a:solidFill>
              </a:rPr>
              <a:t>Piran</a:t>
            </a:r>
            <a:r>
              <a:rPr lang="en-GB" altLang="en-US" dirty="0">
                <a:solidFill>
                  <a:schemeClr val="tx1"/>
                </a:solidFill>
              </a:rPr>
              <a:t> had lit a fire and suddenly a white liquid leaked from one of the black stones. This liquid was the metal tin.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9E19EE2-2F6D-43B0-8269-1A854B31C523}"/>
              </a:ext>
            </a:extLst>
          </p:cNvPr>
          <p:cNvSpPr/>
          <p:nvPr/>
        </p:nvSpPr>
        <p:spPr>
          <a:xfrm>
            <a:off x="764932" y="1942430"/>
            <a:ext cx="3803650" cy="298809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0" bIns="108000" rtlCol="0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GB" altLang="en-US" dirty="0">
                <a:solidFill>
                  <a:schemeClr val="tx1"/>
                </a:solidFill>
              </a:rPr>
              <a:t>Tin has been an important part of Cornwall, which is full of tin mines. For hundreds of years, many villages made their living through mining tin.</a:t>
            </a:r>
          </a:p>
          <a:p>
            <a:pPr>
              <a:buFont typeface="Arial" panose="020B0604020202020204" pitchFamily="34" charset="0"/>
              <a:buNone/>
            </a:pPr>
            <a:r>
              <a:rPr lang="en-GB" altLang="en-US" dirty="0">
                <a:solidFill>
                  <a:schemeClr val="tx1"/>
                </a:solidFill>
              </a:rPr>
              <a:t>For this reason, Saint </a:t>
            </a:r>
            <a:r>
              <a:rPr lang="en-GB" altLang="en-US" dirty="0" err="1">
                <a:solidFill>
                  <a:schemeClr val="tx1"/>
                </a:solidFill>
              </a:rPr>
              <a:t>Piran</a:t>
            </a:r>
            <a:r>
              <a:rPr lang="en-GB" altLang="en-US" dirty="0">
                <a:solidFill>
                  <a:schemeClr val="tx1"/>
                </a:solidFill>
              </a:rPr>
              <a:t> is the patron saint of tin miners. A patron saint is a Christian person who lived long ago who is special to a group of people.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D52449F-103F-4CDD-9E78-EF5246020A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898" y="4360985"/>
            <a:ext cx="598929" cy="82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7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8980C57-802E-4261-963F-51DDED582F71}"/>
              </a:ext>
            </a:extLst>
          </p:cNvPr>
          <p:cNvSpPr/>
          <p:nvPr/>
        </p:nvSpPr>
        <p:spPr>
          <a:xfrm>
            <a:off x="817196" y="2488948"/>
            <a:ext cx="3693258" cy="188010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08000" rIns="0" bIns="108000" rtlCol="0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GB" altLang="en-US" dirty="0">
                <a:solidFill>
                  <a:schemeClr val="tx1"/>
                </a:solidFill>
              </a:rPr>
              <a:t>The Cornish flag is called Saint </a:t>
            </a:r>
            <a:r>
              <a:rPr lang="en-GB" altLang="en-US" dirty="0" err="1">
                <a:solidFill>
                  <a:schemeClr val="tx1"/>
                </a:solidFill>
              </a:rPr>
              <a:t>Piran’s</a:t>
            </a:r>
            <a:r>
              <a:rPr lang="en-GB" altLang="en-US" dirty="0">
                <a:solidFill>
                  <a:schemeClr val="tx1"/>
                </a:solidFill>
              </a:rPr>
              <a:t> Cross. The black represents the black stone in the story, the white represents the metal that came out from the stone. It also represents good overcoming evil.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B780145-AA81-49D1-B760-3437038F45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534" y="2250076"/>
            <a:ext cx="3810816" cy="2296196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8408" y="774212"/>
            <a:ext cx="8247184" cy="994306"/>
          </a:xfrm>
          <a:solidFill>
            <a:srgbClr val="1181B6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Twinkl SemiBold" pitchFamily="2" charset="0"/>
              </a:rPr>
              <a:t>Saint </a:t>
            </a:r>
            <a:r>
              <a:rPr lang="en-GB" sz="3600" dirty="0" err="1">
                <a:solidFill>
                  <a:schemeClr val="bg1"/>
                </a:solidFill>
                <a:latin typeface="Twinkl SemiBold" pitchFamily="2" charset="0"/>
              </a:rPr>
              <a:t>Piran’s</a:t>
            </a:r>
            <a:r>
              <a:rPr lang="en-GB" sz="3600" dirty="0">
                <a:solidFill>
                  <a:schemeClr val="bg1"/>
                </a:solidFill>
                <a:latin typeface="Twinkl SemiBold" pitchFamily="2" charset="0"/>
              </a:rPr>
              <a:t> Cross?</a:t>
            </a:r>
          </a:p>
        </p:txBody>
      </p:sp>
      <p:sp>
        <p:nvSpPr>
          <p:cNvPr id="12" name="Talk About It">
            <a:extLst>
              <a:ext uri="{FF2B5EF4-FFF2-40B4-BE49-F238E27FC236}">
                <a16:creationId xmlns:a16="http://schemas.microsoft.com/office/drawing/2014/main" xmlns="" id="{B18F12FA-0733-4998-8498-71D54004A76B}"/>
              </a:ext>
            </a:extLst>
          </p:cNvPr>
          <p:cNvSpPr/>
          <p:nvPr/>
        </p:nvSpPr>
        <p:spPr>
          <a:xfrm>
            <a:off x="755650" y="5177299"/>
            <a:ext cx="2638181" cy="495109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4E7E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08000" rIns="0" bIns="108000" rtlCol="0" anchor="ctr">
            <a:no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Talk About It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41DD5C1C-BFAE-48C4-A77C-6F470F672C93}"/>
              </a:ext>
            </a:extLst>
          </p:cNvPr>
          <p:cNvSpPr/>
          <p:nvPr/>
        </p:nvSpPr>
        <p:spPr>
          <a:xfrm>
            <a:off x="4574767" y="4927700"/>
            <a:ext cx="3816350" cy="994306"/>
          </a:xfrm>
          <a:prstGeom prst="roundRect">
            <a:avLst/>
          </a:prstGeom>
          <a:solidFill>
            <a:srgbClr val="1181B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468000" bIns="108000" rtlCol="0" anchor="ctr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Does this look like any other flags you have seen?</a:t>
            </a:r>
          </a:p>
        </p:txBody>
      </p:sp>
    </p:spTree>
    <p:extLst>
      <p:ext uri="{BB962C8B-B14F-4D97-AF65-F5344CB8AC3E}">
        <p14:creationId xmlns:p14="http://schemas.microsoft.com/office/powerpoint/2010/main" val="304946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4" grpId="0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169</TotalTime>
  <Words>646</Words>
  <Application>Microsoft Office PowerPoint</Application>
  <PresentationFormat>On-screen Show (4:3)</PresentationFormat>
  <Paragraphs>51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Twinkl SemiBold</vt:lpstr>
      <vt:lpstr>Calibri</vt:lpstr>
      <vt:lpstr>Twinkl</vt:lpstr>
      <vt:lpstr>Office Theme</vt:lpstr>
      <vt:lpstr>PowerPoint Presentation</vt:lpstr>
      <vt:lpstr>Where is Cornwall?</vt:lpstr>
      <vt:lpstr>What is Cornwall Like?</vt:lpstr>
      <vt:lpstr>What is Cornwall Like?</vt:lpstr>
      <vt:lpstr>St. Piran’s Day</vt:lpstr>
      <vt:lpstr>What Happens on St. Piran’s Day?</vt:lpstr>
      <vt:lpstr>Who Was Saint Piran?</vt:lpstr>
      <vt:lpstr>Who Was Saint Piran?</vt:lpstr>
      <vt:lpstr>Saint Piran’s Cross?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Harvey Johnson</dc:creator>
  <cp:lastModifiedBy>Joseph Hayward</cp:lastModifiedBy>
  <cp:revision>13</cp:revision>
  <dcterms:created xsi:type="dcterms:W3CDTF">2019-02-13T12:53:04Z</dcterms:created>
  <dcterms:modified xsi:type="dcterms:W3CDTF">2019-03-06T11:34:46Z</dcterms:modified>
</cp:coreProperties>
</file>