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1" r:id="rId6"/>
    <p:sldId id="264" r:id="rId7"/>
    <p:sldId id="265" r:id="rId8"/>
    <p:sldId id="260"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7CA4-4D2F-47E0-8DB2-1C739FDE99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AD8862-4175-4528-AE91-830F0C9AC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8140D-212A-4D68-AE9D-90F5074B563D}"/>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AAC4319F-7B34-411C-AD89-1DADD19A0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4B25D7-0DBE-421E-9FB0-1C233C8911BF}"/>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371263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8006-F10B-4F30-8E0D-D19B4993D2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BC562D-BF60-4BE9-8C38-38F06D1D42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F2BC4-B644-44E8-82FE-5C5458966557}"/>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00B81D9E-BFC2-4D69-9E89-C15E8B3AC8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BD4826-E12D-4BC8-804F-2BF5D46D9E16}"/>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311766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564CB-DFF0-4390-9A69-0E255725E5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E0350-2921-4CBD-AE59-5875840231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8E3C5-A1F1-4103-96B0-A4341BF06FE4}"/>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F0C87CE8-F456-4E53-93EF-2FF6BBB8F1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B30969-11B6-445B-B848-7CAF6867AF49}"/>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24988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65B1-DB51-4972-9527-B7B4CE8424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6CDB-5EAC-445D-9E86-A6C3C38E10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6D75F0-D2D8-4C65-9DA6-5E240084C42D}"/>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64EE0CE2-B4AB-400C-B950-95FEC5A72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976DA8-7B42-4779-98B2-FF786B4B6485}"/>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39706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84FE-3785-4C04-9E50-31B2CDC63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24C125-6EA4-40D5-B0DF-C9E645E6E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7B0B50-32B6-4DED-A5FD-1772162FBEA7}"/>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A9EDA4BB-CAAB-4056-B10D-A8C5BBAD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385EC4-ED9D-4274-B277-F9D3201740BD}"/>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276192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6E4B-CA83-445D-B1E2-7C03D752D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E970F-59A8-4E84-BB47-791DE1CE92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54B667-8CB9-44AA-BE08-A90B0C8DD0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A18FE0-17A2-4709-BC6B-308BB32B11A2}"/>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6" name="Footer Placeholder 5">
            <a:extLst>
              <a:ext uri="{FF2B5EF4-FFF2-40B4-BE49-F238E27FC236}">
                <a16:creationId xmlns:a16="http://schemas.microsoft.com/office/drawing/2014/main" id="{37CEA999-219F-45B0-93E8-AF0936A46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27DE8A-0B12-45E6-9976-D34FF1135F54}"/>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141405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99A8-544B-4ECA-96E5-C2FE7F10C4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F6E8B0-956C-408D-8AA6-C74F162EF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A18EE9-EDC6-4A11-88EE-DB39E80CBD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03B905-F8FE-4478-87E1-0A0541E3D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9200E4-F645-4598-91CD-819503891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865703-34D9-4775-ADF3-DAB74F87E2C1}"/>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8" name="Footer Placeholder 7">
            <a:extLst>
              <a:ext uri="{FF2B5EF4-FFF2-40B4-BE49-F238E27FC236}">
                <a16:creationId xmlns:a16="http://schemas.microsoft.com/office/drawing/2014/main" id="{C9D18990-4486-45AD-89CF-44345A6A9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7E5F5C-AB48-4EF4-B067-80268BBE635A}"/>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72339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8E5A-3627-4F17-8638-A14A5A82C7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CB1737-6675-40BD-A92F-675CF4264E57}"/>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4" name="Footer Placeholder 3">
            <a:extLst>
              <a:ext uri="{FF2B5EF4-FFF2-40B4-BE49-F238E27FC236}">
                <a16:creationId xmlns:a16="http://schemas.microsoft.com/office/drawing/2014/main" id="{95796910-4BB8-4E98-89DC-A3C546DCE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1C5AE2-C325-4E42-B92E-D5CBA6497E47}"/>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101729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190E5-5F27-4A40-AE86-B7816398D20F}"/>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3" name="Footer Placeholder 2">
            <a:extLst>
              <a:ext uri="{FF2B5EF4-FFF2-40B4-BE49-F238E27FC236}">
                <a16:creationId xmlns:a16="http://schemas.microsoft.com/office/drawing/2014/main" id="{1B81F10C-FFF0-43BE-A6CC-DEA517019D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E7BAB2-DB63-4526-B5B5-4A08FE6A55F0}"/>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40584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E1F1-8959-4B24-A979-968DEEFFD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6C5826-9D92-49F4-8497-5E383A23C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C0177E-4C6D-4AA6-9E9D-FD9B46B96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0199E-811B-416E-8C10-8D01398D4D90}"/>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6" name="Footer Placeholder 5">
            <a:extLst>
              <a:ext uri="{FF2B5EF4-FFF2-40B4-BE49-F238E27FC236}">
                <a16:creationId xmlns:a16="http://schemas.microsoft.com/office/drawing/2014/main" id="{1413D43C-B0EB-4A47-B06E-4172323EBF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EF6D4-4036-4043-B7D7-EB5ABFEF6548}"/>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312484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D7A9-89F6-42AE-A088-54717440B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267CC6-0C8B-43DE-B488-2746B8A2F5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582068-5725-4B30-BDF2-952B57538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40A20-5EF2-48FD-A559-CDA1F80DA333}"/>
              </a:ext>
            </a:extLst>
          </p:cNvPr>
          <p:cNvSpPr>
            <a:spLocks noGrp="1"/>
          </p:cNvSpPr>
          <p:nvPr>
            <p:ph type="dt" sz="half" idx="10"/>
          </p:nvPr>
        </p:nvSpPr>
        <p:spPr/>
        <p:txBody>
          <a:bodyPr/>
          <a:lstStyle/>
          <a:p>
            <a:fld id="{37AF6D46-71E2-4690-88F3-48D2848C1228}" type="datetimeFigureOut">
              <a:rPr lang="en-GB" smtClean="0"/>
              <a:t>28/02/2021</a:t>
            </a:fld>
            <a:endParaRPr lang="en-GB"/>
          </a:p>
        </p:txBody>
      </p:sp>
      <p:sp>
        <p:nvSpPr>
          <p:cNvPr id="6" name="Footer Placeholder 5">
            <a:extLst>
              <a:ext uri="{FF2B5EF4-FFF2-40B4-BE49-F238E27FC236}">
                <a16:creationId xmlns:a16="http://schemas.microsoft.com/office/drawing/2014/main" id="{6E5DB642-169B-4292-8B45-51E431D73A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D5DD65-56FE-4B1E-9693-ED0182256B03}"/>
              </a:ext>
            </a:extLst>
          </p:cNvPr>
          <p:cNvSpPr>
            <a:spLocks noGrp="1"/>
          </p:cNvSpPr>
          <p:nvPr>
            <p:ph type="sldNum" sz="quarter" idx="12"/>
          </p:nvPr>
        </p:nvSpPr>
        <p:spPr/>
        <p:txBody>
          <a:bodyPr/>
          <a:lstStyle/>
          <a:p>
            <a:fld id="{159FE678-2CB3-4A9C-BD68-BBF0267B079F}" type="slidenum">
              <a:rPr lang="en-GB" smtClean="0"/>
              <a:t>‹#›</a:t>
            </a:fld>
            <a:endParaRPr lang="en-GB"/>
          </a:p>
        </p:txBody>
      </p:sp>
    </p:spTree>
    <p:extLst>
      <p:ext uri="{BB962C8B-B14F-4D97-AF65-F5344CB8AC3E}">
        <p14:creationId xmlns:p14="http://schemas.microsoft.com/office/powerpoint/2010/main" val="310954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1D6E5-2EFD-4B56-B891-AF895A3592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B8D4E2-9B24-41EA-BE2B-5B3DD2477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E9C867-6284-4C99-BC52-73CF7EDC6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F6D46-71E2-4690-88F3-48D2848C1228}" type="datetimeFigureOut">
              <a:rPr lang="en-GB" smtClean="0"/>
              <a:t>28/02/2021</a:t>
            </a:fld>
            <a:endParaRPr lang="en-GB"/>
          </a:p>
        </p:txBody>
      </p:sp>
      <p:sp>
        <p:nvSpPr>
          <p:cNvPr id="5" name="Footer Placeholder 4">
            <a:extLst>
              <a:ext uri="{FF2B5EF4-FFF2-40B4-BE49-F238E27FC236}">
                <a16:creationId xmlns:a16="http://schemas.microsoft.com/office/drawing/2014/main" id="{ED7DF9FC-C89D-40FD-BBC4-A3AB131A8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70587-6D9C-44AC-A44D-0C0AB0B0B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FE678-2CB3-4A9C-BD68-BBF0267B079F}" type="slidenum">
              <a:rPr lang="en-GB" smtClean="0"/>
              <a:t>‹#›</a:t>
            </a:fld>
            <a:endParaRPr lang="en-GB"/>
          </a:p>
        </p:txBody>
      </p:sp>
    </p:spTree>
    <p:extLst>
      <p:ext uri="{BB962C8B-B14F-4D97-AF65-F5344CB8AC3E}">
        <p14:creationId xmlns:p14="http://schemas.microsoft.com/office/powerpoint/2010/main" val="8494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BD907-11A7-4A5E-9EFA-4AD1A3565E50}"/>
              </a:ext>
            </a:extLst>
          </p:cNvPr>
          <p:cNvSpPr txBox="1"/>
          <p:nvPr/>
        </p:nvSpPr>
        <p:spPr>
          <a:xfrm>
            <a:off x="452486" y="84842"/>
            <a:ext cx="11557262" cy="5940088"/>
          </a:xfrm>
          <a:prstGeom prst="rect">
            <a:avLst/>
          </a:prstGeom>
          <a:noFill/>
        </p:spPr>
        <p:txBody>
          <a:bodyPr wrap="square" rtlCol="0">
            <a:spAutoFit/>
          </a:bodyPr>
          <a:lstStyle/>
          <a:p>
            <a:endParaRPr lang="en-US" sz="3000" dirty="0">
              <a:latin typeface="Comic Sans MS" panose="030F0702030302020204" pitchFamily="66" charset="0"/>
            </a:endParaRPr>
          </a:p>
          <a:p>
            <a:r>
              <a:rPr lang="en-US" sz="3000" b="1" dirty="0">
                <a:latin typeface="Comic Sans MS" panose="030F0702030302020204" pitchFamily="66" charset="0"/>
              </a:rPr>
              <a:t>             Let’s </a:t>
            </a:r>
            <a:r>
              <a:rPr lang="en-US" sz="3000" b="1" dirty="0" err="1">
                <a:latin typeface="Comic Sans MS" panose="030F0702030302020204" pitchFamily="66" charset="0"/>
              </a:rPr>
              <a:t>colour</a:t>
            </a:r>
            <a:r>
              <a:rPr lang="en-US" sz="3000" b="1" dirty="0">
                <a:latin typeface="Comic Sans MS" panose="030F0702030302020204" pitchFamily="66" charset="0"/>
              </a:rPr>
              <a:t> our daffodils today</a:t>
            </a:r>
          </a:p>
          <a:p>
            <a:endParaRPr lang="en-US" sz="3200" dirty="0">
              <a:latin typeface="Comic Sans MS" panose="030F0702030302020204" pitchFamily="66" charset="0"/>
            </a:endParaRPr>
          </a:p>
          <a:p>
            <a:endParaRPr lang="en-US" sz="3200" dirty="0">
              <a:latin typeface="Comic Sans MS" panose="030F0702030302020204" pitchFamily="66" charset="0"/>
            </a:endParaRPr>
          </a:p>
          <a:p>
            <a:endParaRPr lang="en-US" sz="3200" dirty="0">
              <a:latin typeface="Comic Sans MS" panose="030F0702030302020204" pitchFamily="66" charset="0"/>
            </a:endParaRPr>
          </a:p>
          <a:p>
            <a:endParaRPr lang="en-US" sz="3200" dirty="0">
              <a:latin typeface="Comic Sans MS" panose="030F0702030302020204" pitchFamily="66" charset="0"/>
            </a:endParaRPr>
          </a:p>
          <a:p>
            <a:pPr marL="457200" indent="-457200">
              <a:buFont typeface="Arial" panose="020B0604020202020204" pitchFamily="34" charset="0"/>
              <a:buChar char="•"/>
            </a:pPr>
            <a:r>
              <a:rPr lang="en-US" sz="3200" b="1" dirty="0">
                <a:latin typeface="Comic Sans MS" panose="030F0702030302020204" pitchFamily="66" charset="0"/>
              </a:rPr>
              <a:t>Choose which of your daffodils from last week to </a:t>
            </a:r>
            <a:r>
              <a:rPr lang="en-US" sz="3200" b="1" dirty="0" err="1">
                <a:latin typeface="Comic Sans MS" panose="030F0702030302020204" pitchFamily="66" charset="0"/>
              </a:rPr>
              <a:t>colour</a:t>
            </a:r>
            <a:r>
              <a:rPr lang="en-US" sz="3200" b="1" dirty="0">
                <a:latin typeface="Comic Sans MS" panose="030F0702030302020204" pitchFamily="66" charset="0"/>
              </a:rPr>
              <a:t> first</a:t>
            </a:r>
          </a:p>
          <a:p>
            <a:pPr marL="457200" indent="-457200">
              <a:buFont typeface="Arial" panose="020B0604020202020204" pitchFamily="34" charset="0"/>
              <a:buChar char="•"/>
            </a:pPr>
            <a:endParaRPr lang="en-US" sz="3200" b="1" dirty="0">
              <a:latin typeface="Comic Sans MS" panose="030F0702030302020204" pitchFamily="66" charset="0"/>
            </a:endParaRPr>
          </a:p>
          <a:p>
            <a:pPr marL="457200" indent="-457200">
              <a:buFont typeface="Arial" panose="020B0604020202020204" pitchFamily="34" charset="0"/>
              <a:buChar char="•"/>
            </a:pPr>
            <a:r>
              <a:rPr lang="en-US" sz="3200" b="1" dirty="0">
                <a:latin typeface="Comic Sans MS" panose="030F0702030302020204" pitchFamily="66" charset="0"/>
              </a:rPr>
              <a:t>Or you can draw a new daffodil following the steps on last week’s power point</a:t>
            </a:r>
          </a:p>
          <a:p>
            <a:pPr marL="457200" indent="-457200">
              <a:buFont typeface="Arial" panose="020B0604020202020204" pitchFamily="34" charset="0"/>
              <a:buChar char="•"/>
            </a:pPr>
            <a:endParaRPr lang="en-US" sz="3200" b="1" dirty="0">
              <a:latin typeface="Comic Sans MS" panose="030F0702030302020204" pitchFamily="66" charset="0"/>
            </a:endParaRPr>
          </a:p>
        </p:txBody>
      </p:sp>
      <p:pic>
        <p:nvPicPr>
          <p:cNvPr id="3" name="Picture 2">
            <a:extLst>
              <a:ext uri="{FF2B5EF4-FFF2-40B4-BE49-F238E27FC236}">
                <a16:creationId xmlns:a16="http://schemas.microsoft.com/office/drawing/2014/main" id="{2DC23EAF-C3C0-4F4F-B613-B40C0EF7601C}"/>
              </a:ext>
            </a:extLst>
          </p:cNvPr>
          <p:cNvPicPr>
            <a:picLocks noChangeAspect="1"/>
          </p:cNvPicPr>
          <p:nvPr/>
        </p:nvPicPr>
        <p:blipFill>
          <a:blip r:embed="rId2"/>
          <a:stretch>
            <a:fillRect/>
          </a:stretch>
        </p:blipFill>
        <p:spPr>
          <a:xfrm>
            <a:off x="720120" y="1191752"/>
            <a:ext cx="2276213" cy="1513738"/>
          </a:xfrm>
          <a:prstGeom prst="rect">
            <a:avLst/>
          </a:prstGeom>
        </p:spPr>
      </p:pic>
      <p:pic>
        <p:nvPicPr>
          <p:cNvPr id="5" name="Picture 4">
            <a:extLst>
              <a:ext uri="{FF2B5EF4-FFF2-40B4-BE49-F238E27FC236}">
                <a16:creationId xmlns:a16="http://schemas.microsoft.com/office/drawing/2014/main" id="{FC8CBC2C-330E-46B7-A6E1-9D46FE973783}"/>
              </a:ext>
            </a:extLst>
          </p:cNvPr>
          <p:cNvPicPr>
            <a:picLocks noChangeAspect="1"/>
          </p:cNvPicPr>
          <p:nvPr/>
        </p:nvPicPr>
        <p:blipFill>
          <a:blip r:embed="rId3"/>
          <a:stretch>
            <a:fillRect/>
          </a:stretch>
        </p:blipFill>
        <p:spPr>
          <a:xfrm>
            <a:off x="8518741" y="1189829"/>
            <a:ext cx="2018317" cy="1513738"/>
          </a:xfrm>
          <a:prstGeom prst="rect">
            <a:avLst/>
          </a:prstGeom>
        </p:spPr>
      </p:pic>
      <p:pic>
        <p:nvPicPr>
          <p:cNvPr id="4" name="Picture 3">
            <a:extLst>
              <a:ext uri="{FF2B5EF4-FFF2-40B4-BE49-F238E27FC236}">
                <a16:creationId xmlns:a16="http://schemas.microsoft.com/office/drawing/2014/main" id="{08D696CD-D2D1-4979-8F99-C4839A406C7A}"/>
              </a:ext>
            </a:extLst>
          </p:cNvPr>
          <p:cNvPicPr>
            <a:picLocks noChangeAspect="1"/>
          </p:cNvPicPr>
          <p:nvPr/>
        </p:nvPicPr>
        <p:blipFill>
          <a:blip r:embed="rId4"/>
          <a:stretch>
            <a:fillRect/>
          </a:stretch>
        </p:blipFill>
        <p:spPr>
          <a:xfrm>
            <a:off x="3416004" y="1191752"/>
            <a:ext cx="1515661" cy="1513738"/>
          </a:xfrm>
          <a:prstGeom prst="rect">
            <a:avLst/>
          </a:prstGeom>
        </p:spPr>
      </p:pic>
      <p:pic>
        <p:nvPicPr>
          <p:cNvPr id="6" name="Picture 5">
            <a:extLst>
              <a:ext uri="{FF2B5EF4-FFF2-40B4-BE49-F238E27FC236}">
                <a16:creationId xmlns:a16="http://schemas.microsoft.com/office/drawing/2014/main" id="{87EB2753-11CC-40C9-9B38-759644ABA0FA}"/>
              </a:ext>
            </a:extLst>
          </p:cNvPr>
          <p:cNvPicPr>
            <a:picLocks noChangeAspect="1"/>
          </p:cNvPicPr>
          <p:nvPr/>
        </p:nvPicPr>
        <p:blipFill>
          <a:blip r:embed="rId5"/>
          <a:stretch>
            <a:fillRect/>
          </a:stretch>
        </p:blipFill>
        <p:spPr>
          <a:xfrm>
            <a:off x="6381893" y="1189829"/>
            <a:ext cx="1515661" cy="1515661"/>
          </a:xfrm>
          <a:prstGeom prst="rect">
            <a:avLst/>
          </a:prstGeom>
        </p:spPr>
      </p:pic>
    </p:spTree>
    <p:extLst>
      <p:ext uri="{BB962C8B-B14F-4D97-AF65-F5344CB8AC3E}">
        <p14:creationId xmlns:p14="http://schemas.microsoft.com/office/powerpoint/2010/main" val="129322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96461-E800-49E4-B83C-9B5C107F7D2C}"/>
              </a:ext>
            </a:extLst>
          </p:cNvPr>
          <p:cNvSpPr txBox="1"/>
          <p:nvPr/>
        </p:nvSpPr>
        <p:spPr>
          <a:xfrm>
            <a:off x="3034600" y="0"/>
            <a:ext cx="5772734" cy="584775"/>
          </a:xfrm>
          <a:prstGeom prst="rect">
            <a:avLst/>
          </a:prstGeom>
          <a:noFill/>
        </p:spPr>
        <p:txBody>
          <a:bodyPr wrap="none" rtlCol="0">
            <a:spAutoFit/>
          </a:bodyPr>
          <a:lstStyle/>
          <a:p>
            <a:r>
              <a:rPr lang="en-US" sz="3200" dirty="0">
                <a:latin typeface="Comic Sans MS" panose="030F0702030302020204" pitchFamily="66" charset="0"/>
              </a:rPr>
              <a:t>Daffodils are not just yellow!</a:t>
            </a:r>
            <a:endParaRPr lang="en-GB" sz="3200" dirty="0">
              <a:latin typeface="Comic Sans MS" panose="030F0702030302020204" pitchFamily="66" charset="0"/>
            </a:endParaRPr>
          </a:p>
        </p:txBody>
      </p:sp>
      <p:pic>
        <p:nvPicPr>
          <p:cNvPr id="11" name="Picture 10">
            <a:extLst>
              <a:ext uri="{FF2B5EF4-FFF2-40B4-BE49-F238E27FC236}">
                <a16:creationId xmlns:a16="http://schemas.microsoft.com/office/drawing/2014/main" id="{D1BC75A8-A372-4DAF-BAAB-9091A309F11F}"/>
              </a:ext>
            </a:extLst>
          </p:cNvPr>
          <p:cNvPicPr>
            <a:picLocks noChangeAspect="1"/>
          </p:cNvPicPr>
          <p:nvPr/>
        </p:nvPicPr>
        <p:blipFill>
          <a:blip r:embed="rId2"/>
          <a:stretch>
            <a:fillRect/>
          </a:stretch>
        </p:blipFill>
        <p:spPr>
          <a:xfrm>
            <a:off x="2905208" y="739077"/>
            <a:ext cx="6031519" cy="5850573"/>
          </a:xfrm>
          <a:prstGeom prst="rect">
            <a:avLst/>
          </a:prstGeom>
        </p:spPr>
      </p:pic>
    </p:spTree>
    <p:extLst>
      <p:ext uri="{BB962C8B-B14F-4D97-AF65-F5344CB8AC3E}">
        <p14:creationId xmlns:p14="http://schemas.microsoft.com/office/powerpoint/2010/main" val="363919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96461-E800-49E4-B83C-9B5C107F7D2C}"/>
              </a:ext>
            </a:extLst>
          </p:cNvPr>
          <p:cNvSpPr txBox="1"/>
          <p:nvPr/>
        </p:nvSpPr>
        <p:spPr>
          <a:xfrm>
            <a:off x="79368" y="237781"/>
            <a:ext cx="11836111" cy="1323439"/>
          </a:xfrm>
          <a:prstGeom prst="rect">
            <a:avLst/>
          </a:prstGeom>
          <a:noFill/>
        </p:spPr>
        <p:txBody>
          <a:bodyPr wrap="square" rtlCol="0">
            <a:spAutoFit/>
          </a:bodyPr>
          <a:lstStyle/>
          <a:p>
            <a:pPr algn="ctr"/>
            <a:r>
              <a:rPr lang="en-US" sz="2000" dirty="0">
                <a:latin typeface="Comic Sans MS" panose="030F0702030302020204" pitchFamily="66" charset="0"/>
              </a:rPr>
              <a:t>Daffodils come in all different shades of yellow, white and orange.</a:t>
            </a:r>
          </a:p>
          <a:p>
            <a:pPr algn="ctr"/>
            <a:r>
              <a:rPr lang="en-US" sz="2000" dirty="0">
                <a:latin typeface="Comic Sans MS" panose="030F0702030302020204" pitchFamily="66" charset="0"/>
              </a:rPr>
              <a:t> </a:t>
            </a:r>
          </a:p>
          <a:p>
            <a:pPr algn="ctr"/>
            <a:r>
              <a:rPr lang="en-US" sz="2000" dirty="0">
                <a:latin typeface="Comic Sans MS" panose="030F0702030302020204" pitchFamily="66" charset="0"/>
              </a:rPr>
              <a:t>Some have very pale yellow petals with dark yellow trumpets and some have dark yellow petals      </a:t>
            </a:r>
          </a:p>
          <a:p>
            <a:pPr algn="ctr"/>
            <a:r>
              <a:rPr lang="en-US" sz="2000" dirty="0">
                <a:latin typeface="Comic Sans MS" panose="030F0702030302020204" pitchFamily="66" charset="0"/>
              </a:rPr>
              <a:t>and orange trumpets and some daffodils are white with yellow and orange trumpets.</a:t>
            </a:r>
          </a:p>
        </p:txBody>
      </p:sp>
      <p:pic>
        <p:nvPicPr>
          <p:cNvPr id="9" name="Picture 8">
            <a:extLst>
              <a:ext uri="{FF2B5EF4-FFF2-40B4-BE49-F238E27FC236}">
                <a16:creationId xmlns:a16="http://schemas.microsoft.com/office/drawing/2014/main" id="{C326765E-7B6C-4E4D-A543-52ED704F848C}"/>
              </a:ext>
            </a:extLst>
          </p:cNvPr>
          <p:cNvPicPr>
            <a:picLocks noChangeAspect="1"/>
          </p:cNvPicPr>
          <p:nvPr/>
        </p:nvPicPr>
        <p:blipFill>
          <a:blip r:embed="rId2"/>
          <a:stretch>
            <a:fillRect/>
          </a:stretch>
        </p:blipFill>
        <p:spPr>
          <a:xfrm>
            <a:off x="553672" y="1561220"/>
            <a:ext cx="2158826" cy="2158826"/>
          </a:xfrm>
          <a:prstGeom prst="rect">
            <a:avLst/>
          </a:prstGeom>
        </p:spPr>
      </p:pic>
      <p:pic>
        <p:nvPicPr>
          <p:cNvPr id="10" name="Picture 9">
            <a:extLst>
              <a:ext uri="{FF2B5EF4-FFF2-40B4-BE49-F238E27FC236}">
                <a16:creationId xmlns:a16="http://schemas.microsoft.com/office/drawing/2014/main" id="{A0AACA23-FD65-41D2-A544-E226738384A9}"/>
              </a:ext>
            </a:extLst>
          </p:cNvPr>
          <p:cNvPicPr>
            <a:picLocks noChangeAspect="1"/>
          </p:cNvPicPr>
          <p:nvPr/>
        </p:nvPicPr>
        <p:blipFill>
          <a:blip r:embed="rId3"/>
          <a:stretch>
            <a:fillRect/>
          </a:stretch>
        </p:blipFill>
        <p:spPr>
          <a:xfrm>
            <a:off x="3819036" y="4455751"/>
            <a:ext cx="3931135" cy="2078588"/>
          </a:xfrm>
          <a:prstGeom prst="rect">
            <a:avLst/>
          </a:prstGeom>
        </p:spPr>
      </p:pic>
      <p:pic>
        <p:nvPicPr>
          <p:cNvPr id="2" name="Picture 1">
            <a:extLst>
              <a:ext uri="{FF2B5EF4-FFF2-40B4-BE49-F238E27FC236}">
                <a16:creationId xmlns:a16="http://schemas.microsoft.com/office/drawing/2014/main" id="{CAA32B27-2205-4F62-947B-6DCB75A47F90}"/>
              </a:ext>
            </a:extLst>
          </p:cNvPr>
          <p:cNvPicPr>
            <a:picLocks noChangeAspect="1"/>
          </p:cNvPicPr>
          <p:nvPr/>
        </p:nvPicPr>
        <p:blipFill>
          <a:blip r:embed="rId4"/>
          <a:stretch>
            <a:fillRect/>
          </a:stretch>
        </p:blipFill>
        <p:spPr>
          <a:xfrm>
            <a:off x="8358629" y="1592613"/>
            <a:ext cx="2596428" cy="2610386"/>
          </a:xfrm>
          <a:prstGeom prst="rect">
            <a:avLst/>
          </a:prstGeom>
        </p:spPr>
      </p:pic>
      <p:pic>
        <p:nvPicPr>
          <p:cNvPr id="7" name="Picture 6">
            <a:extLst>
              <a:ext uri="{FF2B5EF4-FFF2-40B4-BE49-F238E27FC236}">
                <a16:creationId xmlns:a16="http://schemas.microsoft.com/office/drawing/2014/main" id="{E89DF376-595F-4917-9B6F-3B42D60F5DA2}"/>
              </a:ext>
            </a:extLst>
          </p:cNvPr>
          <p:cNvPicPr>
            <a:picLocks noChangeAspect="1"/>
          </p:cNvPicPr>
          <p:nvPr/>
        </p:nvPicPr>
        <p:blipFill>
          <a:blip r:embed="rId5"/>
          <a:stretch>
            <a:fillRect/>
          </a:stretch>
        </p:blipFill>
        <p:spPr>
          <a:xfrm>
            <a:off x="9364349" y="4339697"/>
            <a:ext cx="2268327" cy="2280522"/>
          </a:xfrm>
          <a:prstGeom prst="rect">
            <a:avLst/>
          </a:prstGeom>
        </p:spPr>
      </p:pic>
      <p:pic>
        <p:nvPicPr>
          <p:cNvPr id="12" name="Picture 11">
            <a:extLst>
              <a:ext uri="{FF2B5EF4-FFF2-40B4-BE49-F238E27FC236}">
                <a16:creationId xmlns:a16="http://schemas.microsoft.com/office/drawing/2014/main" id="{22F0EBD2-782C-41D7-9084-A1E9C065DDFC}"/>
              </a:ext>
            </a:extLst>
          </p:cNvPr>
          <p:cNvPicPr>
            <a:picLocks noChangeAspect="1"/>
          </p:cNvPicPr>
          <p:nvPr/>
        </p:nvPicPr>
        <p:blipFill>
          <a:blip r:embed="rId6"/>
          <a:stretch>
            <a:fillRect/>
          </a:stretch>
        </p:blipFill>
        <p:spPr>
          <a:xfrm>
            <a:off x="4345757" y="1592613"/>
            <a:ext cx="2596429" cy="2596429"/>
          </a:xfrm>
          <a:prstGeom prst="rect">
            <a:avLst/>
          </a:prstGeom>
        </p:spPr>
      </p:pic>
      <p:pic>
        <p:nvPicPr>
          <p:cNvPr id="13" name="Picture 12">
            <a:extLst>
              <a:ext uri="{FF2B5EF4-FFF2-40B4-BE49-F238E27FC236}">
                <a16:creationId xmlns:a16="http://schemas.microsoft.com/office/drawing/2014/main" id="{58A03AEF-9010-4516-821C-1C800ED4DF53}"/>
              </a:ext>
            </a:extLst>
          </p:cNvPr>
          <p:cNvPicPr>
            <a:picLocks noChangeAspect="1"/>
          </p:cNvPicPr>
          <p:nvPr/>
        </p:nvPicPr>
        <p:blipFill>
          <a:blip r:embed="rId7"/>
          <a:stretch>
            <a:fillRect/>
          </a:stretch>
        </p:blipFill>
        <p:spPr>
          <a:xfrm>
            <a:off x="514471" y="4338539"/>
            <a:ext cx="1993033" cy="2281680"/>
          </a:xfrm>
          <a:prstGeom prst="rect">
            <a:avLst/>
          </a:prstGeom>
        </p:spPr>
      </p:pic>
    </p:spTree>
    <p:extLst>
      <p:ext uri="{BB962C8B-B14F-4D97-AF65-F5344CB8AC3E}">
        <p14:creationId xmlns:p14="http://schemas.microsoft.com/office/powerpoint/2010/main" val="293186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96461-E800-49E4-B83C-9B5C107F7D2C}"/>
              </a:ext>
            </a:extLst>
          </p:cNvPr>
          <p:cNvSpPr txBox="1"/>
          <p:nvPr/>
        </p:nvSpPr>
        <p:spPr>
          <a:xfrm>
            <a:off x="79368" y="237781"/>
            <a:ext cx="11836111" cy="1323439"/>
          </a:xfrm>
          <a:prstGeom prst="rect">
            <a:avLst/>
          </a:prstGeom>
          <a:noFill/>
        </p:spPr>
        <p:txBody>
          <a:bodyPr wrap="square" rtlCol="0">
            <a:spAutoFit/>
          </a:bodyPr>
          <a:lstStyle/>
          <a:p>
            <a:pPr algn="ctr"/>
            <a:r>
              <a:rPr lang="en-US" sz="2000" dirty="0">
                <a:latin typeface="Comic Sans MS" panose="030F0702030302020204" pitchFamily="66" charset="0"/>
              </a:rPr>
              <a:t>Daffodils come in all different shades of yellow and orange. </a:t>
            </a:r>
          </a:p>
          <a:p>
            <a:r>
              <a:rPr lang="en-US" sz="2000" dirty="0">
                <a:latin typeface="Comic Sans MS" panose="030F0702030302020204" pitchFamily="66" charset="0"/>
              </a:rPr>
              <a:t>Some have very pale yellow petals with yellow trumpets and some have deep yellow petals      </a:t>
            </a:r>
          </a:p>
          <a:p>
            <a:r>
              <a:rPr lang="en-US" sz="2000" dirty="0">
                <a:latin typeface="Comic Sans MS" panose="030F0702030302020204" pitchFamily="66" charset="0"/>
              </a:rPr>
              <a:t>and orange trumpets.</a:t>
            </a:r>
          </a:p>
          <a:p>
            <a:r>
              <a:rPr lang="en-US" sz="2000" dirty="0">
                <a:latin typeface="Comic Sans MS" panose="030F0702030302020204" pitchFamily="66" charset="0"/>
              </a:rPr>
              <a:t>Look at the palette of </a:t>
            </a:r>
            <a:r>
              <a:rPr lang="en-US" sz="2000" dirty="0" err="1">
                <a:latin typeface="Comic Sans MS" panose="030F0702030302020204" pitchFamily="66" charset="0"/>
              </a:rPr>
              <a:t>colour</a:t>
            </a:r>
            <a:r>
              <a:rPr lang="en-US" sz="2000" dirty="0">
                <a:latin typeface="Comic Sans MS" panose="030F0702030302020204" pitchFamily="66" charset="0"/>
              </a:rPr>
              <a:t> below and match the daffodils to the </a:t>
            </a:r>
            <a:r>
              <a:rPr lang="en-US" sz="2000" dirty="0" err="1">
                <a:latin typeface="Comic Sans MS" panose="030F0702030302020204" pitchFamily="66" charset="0"/>
              </a:rPr>
              <a:t>colours</a:t>
            </a:r>
            <a:r>
              <a:rPr lang="en-US" sz="2000" dirty="0">
                <a:latin typeface="Comic Sans MS" panose="030F0702030302020204" pitchFamily="66" charset="0"/>
              </a:rPr>
              <a:t> in the </a:t>
            </a:r>
            <a:r>
              <a:rPr lang="en-US" sz="2000" dirty="0" err="1">
                <a:latin typeface="Comic Sans MS" panose="030F0702030302020204" pitchFamily="66" charset="0"/>
              </a:rPr>
              <a:t>pallette</a:t>
            </a:r>
            <a:endParaRPr lang="en-GB" sz="2000" dirty="0">
              <a:latin typeface="Comic Sans MS" panose="030F0702030302020204" pitchFamily="66" charset="0"/>
            </a:endParaRPr>
          </a:p>
        </p:txBody>
      </p:sp>
      <p:pic>
        <p:nvPicPr>
          <p:cNvPr id="8" name="Picture 7">
            <a:extLst>
              <a:ext uri="{FF2B5EF4-FFF2-40B4-BE49-F238E27FC236}">
                <a16:creationId xmlns:a16="http://schemas.microsoft.com/office/drawing/2014/main" id="{DA2F6AAA-02A5-4947-8C31-628CA307C7C9}"/>
              </a:ext>
            </a:extLst>
          </p:cNvPr>
          <p:cNvPicPr>
            <a:picLocks noChangeAspect="1"/>
          </p:cNvPicPr>
          <p:nvPr/>
        </p:nvPicPr>
        <p:blipFill>
          <a:blip r:embed="rId2"/>
          <a:stretch>
            <a:fillRect/>
          </a:stretch>
        </p:blipFill>
        <p:spPr>
          <a:xfrm>
            <a:off x="736701" y="1741916"/>
            <a:ext cx="7498740" cy="3235436"/>
          </a:xfrm>
          <a:prstGeom prst="rect">
            <a:avLst/>
          </a:prstGeom>
        </p:spPr>
      </p:pic>
      <p:pic>
        <p:nvPicPr>
          <p:cNvPr id="9" name="Picture 8">
            <a:extLst>
              <a:ext uri="{FF2B5EF4-FFF2-40B4-BE49-F238E27FC236}">
                <a16:creationId xmlns:a16="http://schemas.microsoft.com/office/drawing/2014/main" id="{C326765E-7B6C-4E4D-A543-52ED704F848C}"/>
              </a:ext>
            </a:extLst>
          </p:cNvPr>
          <p:cNvPicPr>
            <a:picLocks noChangeAspect="1"/>
          </p:cNvPicPr>
          <p:nvPr/>
        </p:nvPicPr>
        <p:blipFill>
          <a:blip r:embed="rId3"/>
          <a:stretch>
            <a:fillRect/>
          </a:stretch>
        </p:blipFill>
        <p:spPr>
          <a:xfrm>
            <a:off x="230911" y="5158048"/>
            <a:ext cx="1518036" cy="1518036"/>
          </a:xfrm>
          <a:prstGeom prst="rect">
            <a:avLst/>
          </a:prstGeom>
        </p:spPr>
      </p:pic>
      <p:pic>
        <p:nvPicPr>
          <p:cNvPr id="10" name="Picture 9">
            <a:extLst>
              <a:ext uri="{FF2B5EF4-FFF2-40B4-BE49-F238E27FC236}">
                <a16:creationId xmlns:a16="http://schemas.microsoft.com/office/drawing/2014/main" id="{A0AACA23-FD65-41D2-A544-E226738384A9}"/>
              </a:ext>
            </a:extLst>
          </p:cNvPr>
          <p:cNvPicPr>
            <a:picLocks noChangeAspect="1"/>
          </p:cNvPicPr>
          <p:nvPr/>
        </p:nvPicPr>
        <p:blipFill>
          <a:blip r:embed="rId4"/>
          <a:stretch>
            <a:fillRect/>
          </a:stretch>
        </p:blipFill>
        <p:spPr>
          <a:xfrm>
            <a:off x="7106016" y="5200052"/>
            <a:ext cx="2870990" cy="1518036"/>
          </a:xfrm>
          <a:prstGeom prst="rect">
            <a:avLst/>
          </a:prstGeom>
        </p:spPr>
      </p:pic>
      <p:pic>
        <p:nvPicPr>
          <p:cNvPr id="2" name="Picture 1">
            <a:extLst>
              <a:ext uri="{FF2B5EF4-FFF2-40B4-BE49-F238E27FC236}">
                <a16:creationId xmlns:a16="http://schemas.microsoft.com/office/drawing/2014/main" id="{CAA32B27-2205-4F62-947B-6DCB75A47F90}"/>
              </a:ext>
            </a:extLst>
          </p:cNvPr>
          <p:cNvPicPr>
            <a:picLocks noChangeAspect="1"/>
          </p:cNvPicPr>
          <p:nvPr/>
        </p:nvPicPr>
        <p:blipFill>
          <a:blip r:embed="rId5"/>
          <a:stretch>
            <a:fillRect/>
          </a:stretch>
        </p:blipFill>
        <p:spPr>
          <a:xfrm>
            <a:off x="10182681" y="5200052"/>
            <a:ext cx="1518036" cy="1526197"/>
          </a:xfrm>
          <a:prstGeom prst="rect">
            <a:avLst/>
          </a:prstGeom>
        </p:spPr>
      </p:pic>
      <p:sp>
        <p:nvSpPr>
          <p:cNvPr id="3" name="Rectangle 2">
            <a:extLst>
              <a:ext uri="{FF2B5EF4-FFF2-40B4-BE49-F238E27FC236}">
                <a16:creationId xmlns:a16="http://schemas.microsoft.com/office/drawing/2014/main" id="{EA6716FB-3AA1-4358-A74A-EBE0F8DEE909}"/>
              </a:ext>
            </a:extLst>
          </p:cNvPr>
          <p:cNvSpPr/>
          <p:nvPr/>
        </p:nvSpPr>
        <p:spPr>
          <a:xfrm>
            <a:off x="8181799" y="1741916"/>
            <a:ext cx="1191363" cy="323543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5735D39-6042-409C-9C6E-57BC78106A7A}"/>
              </a:ext>
            </a:extLst>
          </p:cNvPr>
          <p:cNvSpPr/>
          <p:nvPr/>
        </p:nvSpPr>
        <p:spPr>
          <a:xfrm>
            <a:off x="9373162" y="1762917"/>
            <a:ext cx="1065230" cy="3235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89DF376-595F-4917-9B6F-3B42D60F5DA2}"/>
              </a:ext>
            </a:extLst>
          </p:cNvPr>
          <p:cNvPicPr>
            <a:picLocks noChangeAspect="1"/>
          </p:cNvPicPr>
          <p:nvPr/>
        </p:nvPicPr>
        <p:blipFill>
          <a:blip r:embed="rId6"/>
          <a:stretch>
            <a:fillRect/>
          </a:stretch>
        </p:blipFill>
        <p:spPr>
          <a:xfrm>
            <a:off x="5309634" y="5200052"/>
            <a:ext cx="1590707" cy="1599259"/>
          </a:xfrm>
          <a:prstGeom prst="rect">
            <a:avLst/>
          </a:prstGeom>
        </p:spPr>
      </p:pic>
      <p:pic>
        <p:nvPicPr>
          <p:cNvPr id="12" name="Picture 11">
            <a:extLst>
              <a:ext uri="{FF2B5EF4-FFF2-40B4-BE49-F238E27FC236}">
                <a16:creationId xmlns:a16="http://schemas.microsoft.com/office/drawing/2014/main" id="{22F0EBD2-782C-41D7-9084-A1E9C065DDFC}"/>
              </a:ext>
            </a:extLst>
          </p:cNvPr>
          <p:cNvPicPr>
            <a:picLocks noChangeAspect="1"/>
          </p:cNvPicPr>
          <p:nvPr/>
        </p:nvPicPr>
        <p:blipFill>
          <a:blip r:embed="rId7"/>
          <a:stretch>
            <a:fillRect/>
          </a:stretch>
        </p:blipFill>
        <p:spPr>
          <a:xfrm>
            <a:off x="3513251" y="5200052"/>
            <a:ext cx="1590708" cy="1590708"/>
          </a:xfrm>
          <a:prstGeom prst="rect">
            <a:avLst/>
          </a:prstGeom>
        </p:spPr>
      </p:pic>
      <p:pic>
        <p:nvPicPr>
          <p:cNvPr id="13" name="Picture 12">
            <a:extLst>
              <a:ext uri="{FF2B5EF4-FFF2-40B4-BE49-F238E27FC236}">
                <a16:creationId xmlns:a16="http://schemas.microsoft.com/office/drawing/2014/main" id="{58A03AEF-9010-4516-821C-1C800ED4DF53}"/>
              </a:ext>
            </a:extLst>
          </p:cNvPr>
          <p:cNvPicPr>
            <a:picLocks noChangeAspect="1"/>
          </p:cNvPicPr>
          <p:nvPr/>
        </p:nvPicPr>
        <p:blipFill>
          <a:blip r:embed="rId8"/>
          <a:stretch>
            <a:fillRect/>
          </a:stretch>
        </p:blipFill>
        <p:spPr>
          <a:xfrm>
            <a:off x="1954622" y="5200052"/>
            <a:ext cx="1325994" cy="1518035"/>
          </a:xfrm>
          <a:prstGeom prst="rect">
            <a:avLst/>
          </a:prstGeom>
        </p:spPr>
      </p:pic>
    </p:spTree>
    <p:extLst>
      <p:ext uri="{BB962C8B-B14F-4D97-AF65-F5344CB8AC3E}">
        <p14:creationId xmlns:p14="http://schemas.microsoft.com/office/powerpoint/2010/main" val="143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A345-9498-402B-B736-B1F67E29B96E}"/>
              </a:ext>
            </a:extLst>
          </p:cNvPr>
          <p:cNvSpPr>
            <a:spLocks noGrp="1"/>
          </p:cNvSpPr>
          <p:nvPr>
            <p:ph type="title"/>
          </p:nvPr>
        </p:nvSpPr>
        <p:spPr>
          <a:xfrm>
            <a:off x="1177957" y="845892"/>
            <a:ext cx="10303890" cy="1237432"/>
          </a:xfrm>
        </p:spPr>
        <p:txBody>
          <a:bodyPr>
            <a:normAutofit/>
          </a:bodyPr>
          <a:lstStyle/>
          <a:p>
            <a:r>
              <a:rPr lang="en-US" sz="2400" dirty="0">
                <a:latin typeface="Comic Sans MS" panose="030F0702030302020204" pitchFamily="66" charset="0"/>
              </a:rPr>
              <a:t>You can either choose some </a:t>
            </a:r>
            <a:r>
              <a:rPr lang="en-US" sz="2400" dirty="0" err="1">
                <a:latin typeface="Comic Sans MS" panose="030F0702030302020204" pitchFamily="66" charset="0"/>
              </a:rPr>
              <a:t>colours</a:t>
            </a:r>
            <a:r>
              <a:rPr lang="en-US" sz="2400" dirty="0">
                <a:latin typeface="Comic Sans MS" panose="030F0702030302020204" pitchFamily="66" charset="0"/>
              </a:rPr>
              <a:t> from the palette and daffodil pictures on the previous slide, or you can use your own daffodil to find the right </a:t>
            </a:r>
            <a:r>
              <a:rPr lang="en-US" sz="2400" dirty="0" err="1">
                <a:latin typeface="Comic Sans MS" panose="030F0702030302020204" pitchFamily="66" charset="0"/>
              </a:rPr>
              <a:t>colours</a:t>
            </a:r>
            <a:r>
              <a:rPr lang="en-US" sz="2400" dirty="0">
                <a:latin typeface="Comic Sans MS" panose="030F0702030302020204" pitchFamily="66" charset="0"/>
              </a:rPr>
              <a:t> to match the petals and trumpets. </a:t>
            </a:r>
            <a:endParaRPr lang="en-GB" sz="2400"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198D6B74-0308-4CC4-9C47-D9B5B7EF28BE}"/>
              </a:ext>
            </a:extLst>
          </p:cNvPr>
          <p:cNvSpPr>
            <a:spLocks noGrp="1"/>
          </p:cNvSpPr>
          <p:nvPr>
            <p:ph idx="1"/>
          </p:nvPr>
        </p:nvSpPr>
        <p:spPr>
          <a:xfrm>
            <a:off x="1177957" y="2083324"/>
            <a:ext cx="10515600" cy="4351338"/>
          </a:xfrm>
        </p:spPr>
        <p:txBody>
          <a:bodyPr>
            <a:normAutofit lnSpcReduction="10000"/>
          </a:bodyPr>
          <a:lstStyle/>
          <a:p>
            <a:r>
              <a:rPr lang="en-US" dirty="0"/>
              <a:t>    Here are some </a:t>
            </a:r>
            <a:r>
              <a:rPr lang="en-US" dirty="0" err="1"/>
              <a:t>colouring</a:t>
            </a:r>
            <a:r>
              <a:rPr lang="en-US" dirty="0"/>
              <a:t> tips:</a:t>
            </a:r>
          </a:p>
          <a:p>
            <a:r>
              <a:rPr lang="en-US" dirty="0"/>
              <a:t>Making </a:t>
            </a:r>
            <a:r>
              <a:rPr lang="en-GB" dirty="0"/>
              <a:t>yellow darker- Press harder with your pencil for a darker effect and more gently for a paler effect.</a:t>
            </a:r>
          </a:p>
          <a:p>
            <a:endParaRPr lang="en-US" dirty="0"/>
          </a:p>
          <a:p>
            <a:r>
              <a:rPr lang="en-US" dirty="0"/>
              <a:t>Mix a tiny amount of with yellow to create a </a:t>
            </a:r>
          </a:p>
          <a:p>
            <a:pPr marL="0" indent="0">
              <a:buNone/>
            </a:pPr>
            <a:r>
              <a:rPr lang="en-US" dirty="0"/>
              <a:t> more orangey yellow </a:t>
            </a:r>
          </a:p>
          <a:p>
            <a:endParaRPr lang="en-GB" dirty="0"/>
          </a:p>
          <a:p>
            <a:endParaRPr lang="en-US" dirty="0"/>
          </a:p>
          <a:p>
            <a:r>
              <a:rPr lang="en-US" dirty="0"/>
              <a:t>Mix a little more red with yellow to create orange </a:t>
            </a:r>
            <a:endParaRPr lang="en-GB" dirty="0"/>
          </a:p>
        </p:txBody>
      </p:sp>
      <p:pic>
        <p:nvPicPr>
          <p:cNvPr id="6" name="Picture 5">
            <a:extLst>
              <a:ext uri="{FF2B5EF4-FFF2-40B4-BE49-F238E27FC236}">
                <a16:creationId xmlns:a16="http://schemas.microsoft.com/office/drawing/2014/main" id="{EE9D5D71-EAF1-444C-B35C-17354509E449}"/>
              </a:ext>
            </a:extLst>
          </p:cNvPr>
          <p:cNvPicPr>
            <a:picLocks noChangeAspect="1"/>
          </p:cNvPicPr>
          <p:nvPr/>
        </p:nvPicPr>
        <p:blipFill>
          <a:blip r:embed="rId2"/>
          <a:stretch>
            <a:fillRect/>
          </a:stretch>
        </p:blipFill>
        <p:spPr>
          <a:xfrm>
            <a:off x="7314360" y="2925174"/>
            <a:ext cx="1650529" cy="791163"/>
          </a:xfrm>
          <a:prstGeom prst="rect">
            <a:avLst/>
          </a:prstGeom>
        </p:spPr>
      </p:pic>
      <p:pic>
        <p:nvPicPr>
          <p:cNvPr id="7" name="Picture 6">
            <a:extLst>
              <a:ext uri="{FF2B5EF4-FFF2-40B4-BE49-F238E27FC236}">
                <a16:creationId xmlns:a16="http://schemas.microsoft.com/office/drawing/2014/main" id="{E86ACC13-390C-4CB4-A45D-096F8FC56A65}"/>
              </a:ext>
            </a:extLst>
          </p:cNvPr>
          <p:cNvPicPr>
            <a:picLocks noChangeAspect="1"/>
          </p:cNvPicPr>
          <p:nvPr/>
        </p:nvPicPr>
        <p:blipFill>
          <a:blip r:embed="rId3"/>
          <a:stretch>
            <a:fillRect/>
          </a:stretch>
        </p:blipFill>
        <p:spPr>
          <a:xfrm>
            <a:off x="4679373" y="4258993"/>
            <a:ext cx="1650529" cy="791163"/>
          </a:xfrm>
          <a:prstGeom prst="rect">
            <a:avLst/>
          </a:prstGeom>
        </p:spPr>
      </p:pic>
      <p:pic>
        <p:nvPicPr>
          <p:cNvPr id="8" name="Picture 7">
            <a:extLst>
              <a:ext uri="{FF2B5EF4-FFF2-40B4-BE49-F238E27FC236}">
                <a16:creationId xmlns:a16="http://schemas.microsoft.com/office/drawing/2014/main" id="{42AFFB53-030C-4763-BD64-AD5CBF82D7E6}"/>
              </a:ext>
            </a:extLst>
          </p:cNvPr>
          <p:cNvPicPr>
            <a:picLocks noChangeAspect="1"/>
          </p:cNvPicPr>
          <p:nvPr/>
        </p:nvPicPr>
        <p:blipFill>
          <a:blip r:embed="rId4"/>
          <a:stretch>
            <a:fillRect/>
          </a:stretch>
        </p:blipFill>
        <p:spPr>
          <a:xfrm>
            <a:off x="8766090" y="5643789"/>
            <a:ext cx="1650529" cy="791163"/>
          </a:xfrm>
          <a:prstGeom prst="rect">
            <a:avLst/>
          </a:prstGeom>
        </p:spPr>
      </p:pic>
    </p:spTree>
    <p:extLst>
      <p:ext uri="{BB962C8B-B14F-4D97-AF65-F5344CB8AC3E}">
        <p14:creationId xmlns:p14="http://schemas.microsoft.com/office/powerpoint/2010/main" val="163859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94A3F-F010-4D9D-9E0A-DD913B1A0481}"/>
              </a:ext>
            </a:extLst>
          </p:cNvPr>
          <p:cNvSpPr/>
          <p:nvPr/>
        </p:nvSpPr>
        <p:spPr>
          <a:xfrm>
            <a:off x="2999359" y="515962"/>
            <a:ext cx="5303055" cy="584775"/>
          </a:xfrm>
          <a:prstGeom prst="rect">
            <a:avLst/>
          </a:prstGeom>
        </p:spPr>
        <p:txBody>
          <a:bodyPr wrap="none">
            <a:spAutoFit/>
          </a:bodyPr>
          <a:lstStyle/>
          <a:p>
            <a:pPr lvl="0"/>
            <a:r>
              <a:rPr lang="en-US" sz="3200" u="sng" dirty="0">
                <a:solidFill>
                  <a:prstClr val="black"/>
                </a:solidFill>
                <a:latin typeface="Comic Sans MS" panose="030F0702030302020204" pitchFamily="66" charset="0"/>
              </a:rPr>
              <a:t>Top tips for neat </a:t>
            </a:r>
            <a:r>
              <a:rPr lang="en-US" sz="3200" u="sng" dirty="0" err="1">
                <a:solidFill>
                  <a:prstClr val="black"/>
                </a:solidFill>
                <a:latin typeface="Comic Sans MS" panose="030F0702030302020204" pitchFamily="66" charset="0"/>
              </a:rPr>
              <a:t>colouring</a:t>
            </a:r>
            <a:endParaRPr lang="en-GB" sz="3200" u="sng" dirty="0">
              <a:solidFill>
                <a:prstClr val="black"/>
              </a:solidFill>
              <a:latin typeface="Comic Sans MS" panose="030F0702030302020204" pitchFamily="66" charset="0"/>
            </a:endParaRPr>
          </a:p>
        </p:txBody>
      </p:sp>
      <p:sp>
        <p:nvSpPr>
          <p:cNvPr id="6" name="TextBox 5">
            <a:extLst>
              <a:ext uri="{FF2B5EF4-FFF2-40B4-BE49-F238E27FC236}">
                <a16:creationId xmlns:a16="http://schemas.microsoft.com/office/drawing/2014/main" id="{9DB97AF4-AE0C-4D80-852B-A55F224DAB44}"/>
              </a:ext>
            </a:extLst>
          </p:cNvPr>
          <p:cNvSpPr txBox="1"/>
          <p:nvPr/>
        </p:nvSpPr>
        <p:spPr>
          <a:xfrm>
            <a:off x="1366887" y="1263725"/>
            <a:ext cx="8927184"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anose="030F0702030302020204" pitchFamily="66" charset="0"/>
              </a:rPr>
              <a:t>Decide </a:t>
            </a:r>
            <a:r>
              <a:rPr lang="en-US" dirty="0" err="1">
                <a:latin typeface="Comic Sans MS" panose="030F0702030302020204" pitchFamily="66" charset="0"/>
              </a:rPr>
              <a:t>wich</a:t>
            </a:r>
            <a:r>
              <a:rPr lang="en-US" dirty="0">
                <a:latin typeface="Comic Sans MS" panose="030F0702030302020204" pitchFamily="66" charset="0"/>
              </a:rPr>
              <a:t> part of the daffodil you will </a:t>
            </a:r>
            <a:r>
              <a:rPr lang="en-US" dirty="0" err="1">
                <a:latin typeface="Comic Sans MS" panose="030F0702030302020204" pitchFamily="66" charset="0"/>
              </a:rPr>
              <a:t>colour</a:t>
            </a:r>
            <a:r>
              <a:rPr lang="en-US" dirty="0">
                <a:latin typeface="Comic Sans MS" panose="030F0702030302020204" pitchFamily="66" charset="0"/>
              </a:rPr>
              <a:t> first</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err="1">
                <a:latin typeface="Comic Sans MS" panose="030F0702030302020204" pitchFamily="66" charset="0"/>
              </a:rPr>
              <a:t>Practise</a:t>
            </a:r>
            <a:r>
              <a:rPr lang="en-US" dirty="0">
                <a:latin typeface="Comic Sans MS" panose="030F0702030302020204" pitchFamily="66" charset="0"/>
              </a:rPr>
              <a:t> creating the correct </a:t>
            </a:r>
            <a:r>
              <a:rPr lang="en-US" dirty="0" err="1">
                <a:latin typeface="Comic Sans MS" panose="030F0702030302020204" pitchFamily="66" charset="0"/>
              </a:rPr>
              <a:t>colour</a:t>
            </a:r>
            <a:r>
              <a:rPr lang="en-US" dirty="0">
                <a:latin typeface="Comic Sans MS" panose="030F0702030302020204" pitchFamily="66" charset="0"/>
              </a:rPr>
              <a:t> for this part of your flower first</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Star by </a:t>
            </a:r>
            <a:r>
              <a:rPr lang="en-US" dirty="0" err="1">
                <a:latin typeface="Comic Sans MS" panose="030F0702030302020204" pitchFamily="66" charset="0"/>
              </a:rPr>
              <a:t>colouring</a:t>
            </a:r>
            <a:r>
              <a:rPr lang="en-US" dirty="0">
                <a:latin typeface="Comic Sans MS" panose="030F0702030302020204" pitchFamily="66" charset="0"/>
              </a:rPr>
              <a:t> carefully and softly at first. You can press harder as you get as the </a:t>
            </a:r>
            <a:r>
              <a:rPr lang="en-US" dirty="0" err="1">
                <a:latin typeface="Comic Sans MS" panose="030F0702030302020204" pitchFamily="66" charset="0"/>
              </a:rPr>
              <a:t>colour</a:t>
            </a:r>
            <a:r>
              <a:rPr lang="en-US" dirty="0">
                <a:latin typeface="Comic Sans MS" panose="030F0702030302020204" pitchFamily="66" charset="0"/>
              </a:rPr>
              <a:t> develops </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err="1">
                <a:latin typeface="Comic Sans MS" panose="030F0702030302020204" pitchFamily="66" charset="0"/>
              </a:rPr>
              <a:t>Colour</a:t>
            </a:r>
            <a:r>
              <a:rPr lang="en-US" dirty="0">
                <a:latin typeface="Comic Sans MS" panose="030F0702030302020204" pitchFamily="66" charset="0"/>
              </a:rPr>
              <a:t> around the edges first, before </a:t>
            </a:r>
            <a:r>
              <a:rPr lang="en-US" dirty="0" err="1">
                <a:latin typeface="Comic Sans MS" panose="030F0702030302020204" pitchFamily="66" charset="0"/>
              </a:rPr>
              <a:t>colouring</a:t>
            </a:r>
            <a:r>
              <a:rPr lang="en-US" dirty="0">
                <a:latin typeface="Comic Sans MS" panose="030F0702030302020204" pitchFamily="66" charset="0"/>
              </a:rPr>
              <a:t> the middle of each part</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err="1">
                <a:latin typeface="Comic Sans MS" panose="030F0702030302020204" pitchFamily="66" charset="0"/>
              </a:rPr>
              <a:t>Colour</a:t>
            </a:r>
            <a:r>
              <a:rPr lang="en-US" dirty="0">
                <a:latin typeface="Comic Sans MS" panose="030F0702030302020204" pitchFamily="66" charset="0"/>
              </a:rPr>
              <a:t> in the same direction and from the outside in to keep it neat</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Don’t scribble</a:t>
            </a:r>
          </a:p>
          <a:p>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Take your time!</a:t>
            </a:r>
          </a:p>
          <a:p>
            <a:endParaRPr lang="en-US" dirty="0">
              <a:latin typeface="Comic Sans MS" panose="030F0702030302020204" pitchFamily="66" charset="0"/>
            </a:endParaRPr>
          </a:p>
        </p:txBody>
      </p:sp>
      <p:sp>
        <p:nvSpPr>
          <p:cNvPr id="7" name="TextBox 6">
            <a:extLst>
              <a:ext uri="{FF2B5EF4-FFF2-40B4-BE49-F238E27FC236}">
                <a16:creationId xmlns:a16="http://schemas.microsoft.com/office/drawing/2014/main" id="{8A1418BE-8375-452F-8F41-3E66959AEE2A}"/>
              </a:ext>
            </a:extLst>
          </p:cNvPr>
          <p:cNvSpPr txBox="1"/>
          <p:nvPr/>
        </p:nvSpPr>
        <p:spPr>
          <a:xfrm>
            <a:off x="1055801" y="5699887"/>
            <a:ext cx="10233892" cy="369332"/>
          </a:xfrm>
          <a:prstGeom prst="rect">
            <a:avLst/>
          </a:prstGeom>
          <a:noFill/>
        </p:spPr>
        <p:txBody>
          <a:bodyPr wrap="none" rtlCol="0">
            <a:spAutoFit/>
          </a:bodyPr>
          <a:lstStyle/>
          <a:p>
            <a:r>
              <a:rPr lang="en-US" b="1" dirty="0">
                <a:highlight>
                  <a:srgbClr val="FFFF00"/>
                </a:highlight>
                <a:latin typeface="Comic Sans MS" panose="030F0702030302020204" pitchFamily="66" charset="0"/>
              </a:rPr>
              <a:t>Please take a photo of your </a:t>
            </a:r>
            <a:r>
              <a:rPr lang="en-US" b="1" dirty="0" err="1">
                <a:highlight>
                  <a:srgbClr val="FFFF00"/>
                </a:highlight>
                <a:latin typeface="Comic Sans MS" panose="030F0702030302020204" pitchFamily="66" charset="0"/>
              </a:rPr>
              <a:t>coloured</a:t>
            </a:r>
            <a:r>
              <a:rPr lang="en-US" b="1" dirty="0">
                <a:highlight>
                  <a:srgbClr val="FFFF00"/>
                </a:highlight>
                <a:latin typeface="Comic Sans MS" panose="030F0702030302020204" pitchFamily="66" charset="0"/>
              </a:rPr>
              <a:t> daffodil and send it in for your Teams Assignment </a:t>
            </a:r>
            <a:endParaRPr lang="en-GB" b="1"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1421208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DA2ABAD655F4B97E061E4B79C6A38" ma:contentTypeVersion="10" ma:contentTypeDescription="Create a new document." ma:contentTypeScope="" ma:versionID="ff89d42576b2f823a45f226c1b94ef54">
  <xsd:schema xmlns:xsd="http://www.w3.org/2001/XMLSchema" xmlns:xs="http://www.w3.org/2001/XMLSchema" xmlns:p="http://schemas.microsoft.com/office/2006/metadata/properties" xmlns:ns3="7839a02e-f839-4acc-819a-67dea658d87b" targetNamespace="http://schemas.microsoft.com/office/2006/metadata/properties" ma:root="true" ma:fieldsID="b39dccfbcc83339db2ca34da64dcf6b6" ns3:_="">
    <xsd:import namespace="7839a02e-f839-4acc-819a-67dea658d8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9a02e-f839-4acc-819a-67dea658d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18A676-30DD-412A-BA5A-51573195B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39a02e-f839-4acc-819a-67dea658d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880409-D023-4DFF-B807-9EB3483E5D54}">
  <ds:schemaRefs>
    <ds:schemaRef ds:uri="http://schemas.microsoft.com/sharepoint/v3/contenttype/forms"/>
  </ds:schemaRefs>
</ds:datastoreItem>
</file>

<file path=customXml/itemProps3.xml><?xml version="1.0" encoding="utf-8"?>
<ds:datastoreItem xmlns:ds="http://schemas.openxmlformats.org/officeDocument/2006/customXml" ds:itemID="{3599D5A0-F868-4F1B-8A2C-BD92CFC10391}">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7839a02e-f839-4acc-819a-67dea658d87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114</TotalTime>
  <Words>312</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You can either choose some colours from the palette and daffodil pictures on the previous slide, or you can use your own daffodil to find the right colours to match the petals and trumpets.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Olive</dc:creator>
  <cp:lastModifiedBy>Rebecca Olive</cp:lastModifiedBy>
  <cp:revision>7</cp:revision>
  <dcterms:created xsi:type="dcterms:W3CDTF">2020-03-21T19:07:19Z</dcterms:created>
  <dcterms:modified xsi:type="dcterms:W3CDTF">2021-02-28T17:48:24Z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0x010100C15DA2ABAD655F4B97E061E4B79C6A38</vt:lpwstr>
  </property>
</Properties>
</file>