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A13C42-6174-43A3-A26D-E48108AFBB69}" v="6" dt="2023-06-05T19:50:20.2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06/06/2023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06/06/2023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461665"/>
          </a:xfrm>
          <a:prstGeom prst="rect">
            <a:avLst/>
          </a:prstGeom>
          <a:noFill/>
        </p:spPr>
        <p:txBody>
          <a:bodyPr wrap="square" rtlCol="0">
            <a:spAutoFit/>
          </a:bodyPr>
          <a:lstStyle/>
          <a:p>
            <a:pPr algn="ctr"/>
            <a:r>
              <a:rPr lang="en-GB" sz="2400" b="1" u="sng" dirty="0">
                <a:solidFill>
                  <a:srgbClr val="00B050"/>
                </a:solidFill>
                <a:latin typeface="Twinkl" panose="02000000000000000000" pitchFamily="2" charset="0"/>
                <a:cs typeface="Aharoni" panose="02010803020104030203" pitchFamily="2" charset="-79"/>
              </a:rPr>
              <a:t>Heroines and Heroes</a:t>
            </a:r>
            <a:endParaRPr lang="en-GB" sz="4000" b="1" u="sng" dirty="0">
              <a:solidFill>
                <a:srgbClr val="00B050"/>
              </a:solidFill>
              <a:latin typeface="Twinkl" panose="02000000000000000000" pitchFamily="2" charset="0"/>
              <a:cs typeface="Aharoni" panose="02010803020104030203" pitchFamily="2" charset="-79"/>
            </a:endParaRP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1948430650"/>
              </p:ext>
            </p:extLst>
          </p:nvPr>
        </p:nvGraphicFramePr>
        <p:xfrm>
          <a:off x="190869" y="585019"/>
          <a:ext cx="11810263" cy="6197444"/>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2618377">
                <a:tc>
                  <a:txBody>
                    <a:bodyPr/>
                    <a:lstStyle/>
                    <a:p>
                      <a:r>
                        <a:rPr lang="en-US" sz="1400" b="1" dirty="0" err="1">
                          <a:latin typeface="Twinkl" panose="02000000000000000000" pitchFamily="2" charset="0"/>
                        </a:rPr>
                        <a:t>Maths</a:t>
                      </a:r>
                      <a:r>
                        <a:rPr lang="en-US" sz="1400" b="0" dirty="0">
                          <a:latin typeface="Twinkl" panose="02000000000000000000" pitchFamily="2" charset="0"/>
                        </a:rPr>
                        <a:t>: </a:t>
                      </a:r>
                    </a:p>
                    <a:p>
                      <a:endParaRPr lang="en-US" sz="1400" b="0" dirty="0">
                        <a:latin typeface="Twinkl" panose="02000000000000000000" pitchFamily="2" charset="0"/>
                      </a:endParaRP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This half term we will be learning about place value – up to 100.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dirty="0">
                          <a:solidFill>
                            <a:schemeClr val="lt1"/>
                          </a:solidFill>
                          <a:effectLst/>
                          <a:latin typeface="Twinkl" panose="02000000000000000000" pitchFamily="2" charset="0"/>
                          <a:ea typeface="+mn-ea"/>
                          <a:cs typeface="+mn-cs"/>
                        </a:rPr>
                        <a:t>Money – recognising different coins and notes. Adding values and comparing different amounts. </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Time – in this unit we will be investigating the days of the week and months of the year. Hours, minutes and seconds, telling the time – o’clock and half past </a:t>
                      </a:r>
                      <a:r>
                        <a:rPr lang="en-GB" sz="1400" b="0" kern="1200">
                          <a:solidFill>
                            <a:schemeClr val="lt1"/>
                          </a:solidFill>
                          <a:effectLst/>
                          <a:latin typeface="Twinkl" panose="02000000000000000000" pitchFamily="2" charset="0"/>
                          <a:ea typeface="+mn-ea"/>
                          <a:cs typeface="+mn-cs"/>
                        </a:rPr>
                        <a:t>the hour.  </a:t>
                      </a:r>
                      <a:endParaRPr lang="en-GB" sz="1400" b="0" kern="1200" dirty="0">
                        <a:solidFill>
                          <a:schemeClr val="lt1"/>
                        </a:solidFill>
                        <a:effectLst/>
                        <a:latin typeface="Twinkl" panose="02000000000000000000" pitchFamily="2" charset="0"/>
                        <a:ea typeface="+mn-ea"/>
                        <a:cs typeface="+mn-cs"/>
                      </a:endParaRPr>
                    </a:p>
                  </a:txBody>
                  <a:tcPr>
                    <a:solidFill>
                      <a:srgbClr val="00B050"/>
                    </a:solidFill>
                  </a:tcPr>
                </a:tc>
                <a:tc rowSpan="3">
                  <a:txBody>
                    <a:bodyPr/>
                    <a:lstStyle/>
                    <a:p>
                      <a:r>
                        <a:rPr lang="en-US" sz="1400" b="1" dirty="0">
                          <a:latin typeface="Twinkl" panose="02000000000000000000" pitchFamily="2" charset="0"/>
                        </a:rPr>
                        <a:t>Humanities:</a:t>
                      </a:r>
                    </a:p>
                    <a:p>
                      <a:endParaRPr lang="en-US" sz="1400" b="0" dirty="0">
                        <a:latin typeface="Twinkl" panose="02000000000000000000" pitchFamily="2" charset="0"/>
                      </a:endParaRPr>
                    </a:p>
                    <a:p>
                      <a:r>
                        <a:rPr lang="en-US" sz="1400" b="0" dirty="0">
                          <a:latin typeface="Twinkl" panose="02000000000000000000" pitchFamily="2" charset="0"/>
                        </a:rPr>
                        <a:t>This topic will take us back in time to the beginning of the Victorian era. We will encounter the heroic story of Grace Darling, a young woman who became a heroine one stormy evening. </a:t>
                      </a:r>
                    </a:p>
                    <a:p>
                      <a:endParaRPr lang="en-US" sz="1400" b="0" dirty="0">
                        <a:latin typeface="Twinkl" panose="02000000000000000000" pitchFamily="2" charset="0"/>
                      </a:endParaRPr>
                    </a:p>
                    <a:p>
                      <a:r>
                        <a:rPr lang="en-US" sz="1400" b="0" dirty="0">
                          <a:latin typeface="Twinkl" panose="02000000000000000000" pitchFamily="2" charset="0"/>
                        </a:rPr>
                        <a:t>We will also be researching the modern emergency services, with a visit from the Fire and Rescue service and hopefully a Coastguard too!</a:t>
                      </a:r>
                    </a:p>
                    <a:p>
                      <a:endParaRPr lang="en-US" sz="1400" b="0" dirty="0">
                        <a:latin typeface="Twinkl" panose="02000000000000000000" pitchFamily="2" charset="0"/>
                      </a:endParaRPr>
                    </a:p>
                    <a:p>
                      <a:r>
                        <a:rPr lang="en-US" sz="1400" b="0" dirty="0">
                          <a:latin typeface="Twinkl" panose="02000000000000000000" pitchFamily="2" charset="0"/>
                        </a:rPr>
                        <a:t>We will also be researching sporting heroes, such as Mo Farah and Mohammed Ali.</a:t>
                      </a:r>
                    </a:p>
                    <a:p>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latin typeface="Twinkl" panose="02000000000000000000" pitchFamily="2" charset="0"/>
                      </a:endParaRPr>
                    </a:p>
                  </a:txBody>
                  <a:tcPr>
                    <a:solidFill>
                      <a:srgbClr val="00B050"/>
                    </a:solidFill>
                  </a:tcPr>
                </a:tc>
                <a:tc rowSpan="2">
                  <a:txBody>
                    <a:bodyPr/>
                    <a:lstStyle/>
                    <a:p>
                      <a:r>
                        <a:rPr lang="en-US" sz="1400" b="1" dirty="0">
                          <a:latin typeface="Twinkl" panose="02000000000000000000" pitchFamily="2" charset="0"/>
                        </a:rPr>
                        <a:t>English:</a:t>
                      </a:r>
                    </a:p>
                    <a:p>
                      <a:endParaRPr lang="en-US" sz="1400" b="1" dirty="0">
                        <a:latin typeface="Twinkl" panose="02000000000000000000" pitchFamily="2" charset="0"/>
                      </a:endParaRPr>
                    </a:p>
                    <a:p>
                      <a:r>
                        <a:rPr lang="en-US" sz="1400" b="0" dirty="0">
                          <a:latin typeface="Twinkl" panose="02000000000000000000" pitchFamily="2" charset="0"/>
                        </a:rPr>
                        <a:t>English this half term focuses on writing letters and then recounts and information texts. </a:t>
                      </a:r>
                    </a:p>
                    <a:p>
                      <a:endParaRPr lang="en-US" sz="1400" b="0" dirty="0">
                        <a:latin typeface="Twinkl" panose="02000000000000000000" pitchFamily="2" charset="0"/>
                      </a:endParaRPr>
                    </a:p>
                    <a:p>
                      <a:r>
                        <a:rPr lang="en-US" sz="1400" b="0" dirty="0">
                          <a:latin typeface="Twinkl" panose="02000000000000000000" pitchFamily="2" charset="0"/>
                        </a:rPr>
                        <a:t>We will use the story ‘Dear Greenpeace’ to inspire our letters to the RNLI, write a recount of Grace Darling’s heroic undertaking </a:t>
                      </a:r>
                      <a:r>
                        <a:rPr lang="en-US" sz="1400" b="0">
                          <a:latin typeface="Twinkl" panose="02000000000000000000" pitchFamily="2" charset="0"/>
                        </a:rPr>
                        <a:t>and create </a:t>
                      </a:r>
                      <a:r>
                        <a:rPr lang="en-US" sz="1400" b="0" dirty="0">
                          <a:latin typeface="Twinkl" panose="02000000000000000000" pitchFamily="2" charset="0"/>
                        </a:rPr>
                        <a:t>information texts about our emergency </a:t>
                      </a:r>
                      <a:r>
                        <a:rPr lang="en-US" sz="1400" b="0">
                          <a:latin typeface="Twinkl" panose="02000000000000000000" pitchFamily="2" charset="0"/>
                        </a:rPr>
                        <a:t>services.</a:t>
                      </a:r>
                    </a:p>
                    <a:p>
                      <a:endParaRPr lang="en-US" sz="1400" b="0" dirty="0">
                        <a:latin typeface="Twinkl" panose="02000000000000000000" pitchFamily="2" charset="0"/>
                      </a:endParaRPr>
                    </a:p>
                    <a:p>
                      <a:r>
                        <a:rPr lang="en-US" sz="1400" b="0" dirty="0">
                          <a:latin typeface="Twinkl" panose="02000000000000000000" pitchFamily="2" charset="0"/>
                        </a:rPr>
                        <a:t>We will continue with joining letters in our handwriting sessions. </a:t>
                      </a:r>
                    </a:p>
                  </a:txBody>
                  <a:tcPr>
                    <a:solidFill>
                      <a:srgbClr val="00B050"/>
                    </a:solidFill>
                  </a:tcPr>
                </a:tc>
                <a:extLst>
                  <a:ext uri="{0D108BD9-81ED-4DB2-BD59-A6C34878D82A}">
                    <a16:rowId xmlns:a16="http://schemas.microsoft.com/office/drawing/2014/main" val="814623863"/>
                  </a:ext>
                </a:extLst>
              </a:tr>
              <a:tr h="1100183">
                <a:tc rowSpan="2">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pPr marL="0" indent="0">
                        <a:buFont typeface="Arial" panose="020B0604020202020204" pitchFamily="34" charset="0"/>
                        <a:buNone/>
                      </a:pPr>
                      <a:endParaRPr lang="en-US" sz="1400" b="0" dirty="0">
                        <a:latin typeface="Twinkl" panose="02000000000000000000" pitchFamily="2" charset="0"/>
                      </a:endParaRPr>
                    </a:p>
                    <a:p>
                      <a:pPr marL="285750" indent="-285750">
                        <a:buFont typeface="Arial" panose="020B0604020202020204" pitchFamily="34" charset="0"/>
                        <a:buChar char="•"/>
                      </a:pPr>
                      <a:r>
                        <a:rPr lang="en-US" sz="1400" b="0" dirty="0">
                          <a:latin typeface="Twinkl" panose="02000000000000000000" pitchFamily="2" charset="0"/>
                        </a:rPr>
                        <a:t>We will learn about animal life cycles and the names of various animal babies.</a:t>
                      </a:r>
                    </a:p>
                    <a:p>
                      <a:pPr marL="285750" indent="-285750">
                        <a:buFont typeface="Arial" panose="020B0604020202020204" pitchFamily="34" charset="0"/>
                        <a:buChar char="•"/>
                      </a:pPr>
                      <a:r>
                        <a:rPr lang="en-US" sz="1400" b="0" dirty="0">
                          <a:latin typeface="Twinkl" panose="02000000000000000000" pitchFamily="2" charset="0"/>
                        </a:rPr>
                        <a:t>We will learn about how we have grown and changed since we were born.</a:t>
                      </a:r>
                    </a:p>
                    <a:p>
                      <a:pPr marL="285750" indent="-285750">
                        <a:buFont typeface="Arial" panose="020B0604020202020204" pitchFamily="34" charset="0"/>
                        <a:buChar char="•"/>
                      </a:pPr>
                      <a:r>
                        <a:rPr lang="en-US" sz="1400" b="0" dirty="0">
                          <a:latin typeface="Twinkl" panose="02000000000000000000" pitchFamily="2" charset="0"/>
                        </a:rPr>
                        <a:t>We will think about healthy and unhealthy diets and eating unhealthy foods in moderation.</a:t>
                      </a:r>
                    </a:p>
                    <a:p>
                      <a:pPr marL="285750" indent="-285750">
                        <a:buFont typeface="Arial" panose="020B0604020202020204" pitchFamily="34" charset="0"/>
                        <a:buChar char="•"/>
                      </a:pPr>
                      <a:r>
                        <a:rPr lang="en-US" sz="1400" b="0" dirty="0">
                          <a:latin typeface="Twinkl" panose="02000000000000000000" pitchFamily="2" charset="0"/>
                        </a:rPr>
                        <a:t>We will think about why humans need to exercise to keep healthy.</a:t>
                      </a:r>
                    </a:p>
                    <a:p>
                      <a:pPr marL="285750" indent="-285750">
                        <a:buFont typeface="Arial" panose="020B0604020202020204" pitchFamily="34" charset="0"/>
                        <a:buChar char="•"/>
                      </a:pPr>
                      <a:r>
                        <a:rPr lang="en-US" sz="1400" b="0" dirty="0">
                          <a:latin typeface="Twinkl" panose="02000000000000000000" pitchFamily="2" charset="0"/>
                        </a:rPr>
                        <a:t>We will learn about how and why we can keep clean.</a:t>
                      </a:r>
                    </a:p>
                    <a:p>
                      <a:pPr marL="285750" indent="-285750">
                        <a:buFont typeface="Arial" panose="020B0604020202020204" pitchFamily="34" charset="0"/>
                        <a:buChar char="•"/>
                      </a:pPr>
                      <a:r>
                        <a:rPr lang="en-US" sz="1400" b="0" dirty="0">
                          <a:latin typeface="Twinkl" panose="02000000000000000000" pitchFamily="2" charset="0"/>
                        </a:rPr>
                        <a:t>We will learn about which body part is linked to each of the five senses.</a:t>
                      </a:r>
                    </a:p>
                  </a:txBody>
                  <a:tcPr>
                    <a:solidFill>
                      <a:schemeClr val="accent6">
                        <a:lumMod val="40000"/>
                        <a:lumOff val="60000"/>
                      </a:schemeClr>
                    </a:solidFill>
                  </a:tcPr>
                </a:tc>
                <a:tc vMerge="1">
                  <a:txBody>
                    <a:bodyPr/>
                    <a:lstStyle/>
                    <a:p>
                      <a:endParaRPr lang="en-GB"/>
                    </a:p>
                  </a:txBody>
                  <a:tcPr/>
                </a:tc>
                <a:tc vMerge="1">
                  <a:txBody>
                    <a:bodyPr/>
                    <a:lstStyle/>
                    <a:p>
                      <a:endParaRPr lang="en-US" sz="1400" b="0" dirty="0">
                        <a:latin typeface="Twinkl" panose="02000000000000000000" pitchFamily="2" charset="0"/>
                      </a:endParaRPr>
                    </a:p>
                  </a:txBody>
                  <a:tcPr>
                    <a:solidFill>
                      <a:srgbClr val="00B050"/>
                    </a:solidFill>
                  </a:tcPr>
                </a:tc>
                <a:extLst>
                  <a:ext uri="{0D108BD9-81ED-4DB2-BD59-A6C34878D82A}">
                    <a16:rowId xmlns:a16="http://schemas.microsoft.com/office/drawing/2014/main" val="1401613083"/>
                  </a:ext>
                </a:extLst>
              </a:tr>
              <a:tr h="2478884">
                <a:tc vMerge="1">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r>
                        <a:rPr lang="en-US" sz="1400" b="0" dirty="0">
                          <a:latin typeface="Twinkl" panose="02000000000000000000" pitchFamily="2" charset="0"/>
                        </a:rPr>
                        <a:t>It is going to be such a busy term of learning in Science! </a:t>
                      </a:r>
                      <a:r>
                        <a:rPr lang="en-GB" sz="1400" kern="1200" dirty="0">
                          <a:solidFill>
                            <a:schemeClr val="dk1"/>
                          </a:solidFill>
                          <a:effectLst/>
                          <a:latin typeface="Twinkl" panose="02000000000000000000" pitchFamily="2" charset="0"/>
                          <a:ea typeface="+mn-ea"/>
                          <a:cs typeface="+mn-cs"/>
                        </a:rPr>
                        <a:t>We will explore and observe lots of plants growing. We will learn about how we can grow our own food and the importance of trees and flowers on our planet. We will learn what deciduous and evergreen trees are and we will learn some common plant and tree names. We will also name the parts of a tree and a flower.</a:t>
                      </a:r>
                    </a:p>
                    <a:p>
                      <a:r>
                        <a:rPr lang="en-GB" sz="1400" kern="1200" dirty="0">
                          <a:solidFill>
                            <a:schemeClr val="dk1"/>
                          </a:solidFill>
                          <a:effectLst/>
                          <a:latin typeface="Twinkl" panose="02000000000000000000" pitchFamily="2" charset="0"/>
                          <a:ea typeface="+mn-ea"/>
                          <a:cs typeface="+mn-cs"/>
                        </a:rPr>
                        <a:t>We would welcome adult volunteers who can help us plant seeds and plants on a Monday afternoon in our Science lessons. Please email the office or speak to one of the team if you can help.</a:t>
                      </a:r>
                    </a:p>
                  </a:txBody>
                  <a:tcPr>
                    <a:solidFill>
                      <a:schemeClr val="accent6">
                        <a:lumMod val="40000"/>
                        <a:lumOff val="60000"/>
                      </a:schemeClr>
                    </a:solidFill>
                  </a:tcPr>
                </a:tc>
                <a:tc vMerge="1">
                  <a:txBody>
                    <a:bodyPr/>
                    <a:lstStyle/>
                    <a:p>
                      <a:endParaRPr lang="en-GB"/>
                    </a:p>
                  </a:txBody>
                  <a:tcPr/>
                </a:tc>
                <a:tc>
                  <a:txBody>
                    <a:bodyPr/>
                    <a:lstStyle/>
                    <a:p>
                      <a:r>
                        <a:rPr lang="en-US" sz="1400" b="1" dirty="0">
                          <a:latin typeface="Twinkl" panose="02000000000000000000" pitchFamily="2" charset="0"/>
                        </a:rPr>
                        <a:t>Art and DT:</a:t>
                      </a:r>
                    </a:p>
                    <a:p>
                      <a:endParaRPr lang="en-US" sz="1400" b="1" dirty="0">
                        <a:latin typeface="Twinkl" panose="02000000000000000000" pitchFamily="2" charset="0"/>
                      </a:endParaRPr>
                    </a:p>
                    <a:p>
                      <a:r>
                        <a:rPr lang="en-US" sz="1400" b="0" dirty="0">
                          <a:latin typeface="Twinkl" panose="02000000000000000000" pitchFamily="2" charset="0"/>
                        </a:rPr>
                        <a:t>In art this half term we will be creating work inspired by the Japanese artist Hokusai, who painted the Great wave in the late 17</a:t>
                      </a:r>
                      <a:r>
                        <a:rPr lang="en-US" sz="1400" b="0" baseline="30000" dirty="0">
                          <a:latin typeface="Twinkl" panose="02000000000000000000" pitchFamily="2" charset="0"/>
                        </a:rPr>
                        <a:t>th</a:t>
                      </a:r>
                      <a:r>
                        <a:rPr lang="en-US" sz="1400" b="0" dirty="0">
                          <a:latin typeface="Twinkl" panose="02000000000000000000" pitchFamily="2" charset="0"/>
                        </a:rPr>
                        <a:t> century. We will be colour mixing </a:t>
                      </a:r>
                    </a:p>
                    <a:p>
                      <a:r>
                        <a:rPr lang="en-US" sz="1400" b="0" dirty="0">
                          <a:latin typeface="Twinkl" panose="02000000000000000000" pitchFamily="2" charset="0"/>
                        </a:rPr>
                        <a:t>and experimenting with different</a:t>
                      </a:r>
                    </a:p>
                    <a:p>
                      <a:r>
                        <a:rPr lang="en-US" sz="1400" b="0" dirty="0">
                          <a:latin typeface="Twinkl" panose="02000000000000000000" pitchFamily="2" charset="0"/>
                        </a:rPr>
                        <a:t>painting techniques.</a:t>
                      </a:r>
                    </a:p>
                    <a:p>
                      <a:endParaRPr lang="en-US" sz="1400" b="1" dirty="0">
                        <a:latin typeface="Twinkl" panose="02000000000000000000" pitchFamily="2" charset="0"/>
                      </a:endParaRPr>
                    </a:p>
                    <a:p>
                      <a:endParaRPr lang="en-US" sz="1400" b="1"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205123" y="4371401"/>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1006499" y="5578724"/>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3506758035"/>
              </p:ext>
            </p:extLst>
          </p:nvPr>
        </p:nvGraphicFramePr>
        <p:xfrm>
          <a:off x="298843" y="285142"/>
          <a:ext cx="11594313" cy="6501075"/>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GB" sz="1400" b="0" dirty="0">
                          <a:latin typeface="Twinkl" panose="02000000000000000000" pitchFamily="2" charset="0"/>
                        </a:rPr>
                        <a:t> </a:t>
                      </a:r>
                      <a:r>
                        <a:rPr lang="en-GB" sz="1400" b="1" dirty="0">
                          <a:latin typeface="Twinkl" panose="02000000000000000000" pitchFamily="2" charset="0"/>
                        </a:rPr>
                        <a:t>ICT:</a:t>
                      </a:r>
                    </a:p>
                    <a:p>
                      <a:r>
                        <a:rPr lang="en-US" sz="1400" b="0" dirty="0">
                          <a:latin typeface="Twinkl" panose="02000000000000000000" pitchFamily="2" charset="0"/>
                        </a:rPr>
                        <a:t>In ICT we will revisit much of the learning we have already done and learn to apply the use of ICT appropriately. </a:t>
                      </a:r>
                    </a:p>
                    <a:p>
                      <a:r>
                        <a:rPr lang="en-US" sz="1400" b="0" dirty="0">
                          <a:latin typeface="Twinkl" panose="02000000000000000000" pitchFamily="2" charset="0"/>
                        </a:rPr>
                        <a:t>We will learn about internet safety in every aspect of technology.</a:t>
                      </a:r>
                    </a:p>
                    <a:p>
                      <a:r>
                        <a:rPr lang="en-US" sz="1400" b="0" dirty="0">
                          <a:latin typeface="Twinkl" panose="02000000000000000000" pitchFamily="2" charset="0"/>
                        </a:rPr>
                        <a:t>We will learn how to open Microsoft Word and use the keyboard to type a sentence, using space, return, delete and caps lock.</a:t>
                      </a:r>
                    </a:p>
                  </a:txBody>
                  <a:tcPr>
                    <a:solidFill>
                      <a:srgbClr val="00B050"/>
                    </a:solidFill>
                  </a:tcPr>
                </a:tc>
                <a:tc>
                  <a:txBody>
                    <a:bodyPr/>
                    <a:lstStyle/>
                    <a:p>
                      <a:r>
                        <a:rPr lang="en-US" sz="1400" b="1" dirty="0">
                          <a:latin typeface="Twinkl" panose="02000000000000000000" pitchFamily="2" charset="0"/>
                        </a:rPr>
                        <a:t>RE</a:t>
                      </a:r>
                      <a:r>
                        <a:rPr lang="en-US" sz="1400" b="0" dirty="0">
                          <a:latin typeface="Twinkl" panose="02000000000000000000" pitchFamily="2" charset="0"/>
                        </a:rPr>
                        <a:t>:</a:t>
                      </a:r>
                    </a:p>
                    <a:p>
                      <a:endParaRPr lang="en-US" sz="1400" b="0" dirty="0">
                        <a:latin typeface="Twinkl" panose="02000000000000000000" pitchFamily="2" charset="0"/>
                      </a:endParaRPr>
                    </a:p>
                    <a:p>
                      <a:pPr marL="285750" indent="-285750">
                        <a:buFont typeface="Arial" panose="020B0604020202020204" pitchFamily="34" charset="0"/>
                        <a:buChar char="•"/>
                      </a:pPr>
                      <a:r>
                        <a:rPr lang="en-US" sz="1400" b="0" dirty="0">
                          <a:latin typeface="Twinkl" panose="02000000000000000000" pitchFamily="2" charset="0"/>
                        </a:rPr>
                        <a:t>We will learn about routines and Rituals that we do. Which ones are religious and which ones are not?</a:t>
                      </a:r>
                    </a:p>
                    <a:p>
                      <a:pPr marL="285750" indent="-285750">
                        <a:buFont typeface="Arial" panose="020B0604020202020204" pitchFamily="34" charset="0"/>
                        <a:buChar char="•"/>
                      </a:pPr>
                      <a:r>
                        <a:rPr lang="en-US" sz="1400" b="0" dirty="0">
                          <a:latin typeface="Twinkl" panose="02000000000000000000" pitchFamily="2" charset="0"/>
                        </a:rPr>
                        <a:t>We will look at the Cristian ritual of Holy Communion and re-enact it with bread and fruit juice.</a:t>
                      </a:r>
                    </a:p>
                    <a:p>
                      <a:pPr marL="285750" indent="-285750">
                        <a:buFont typeface="Arial" panose="020B0604020202020204" pitchFamily="34" charset="0"/>
                        <a:buChar char="•"/>
                      </a:pPr>
                      <a:r>
                        <a:rPr lang="en-US" sz="1400" b="0" dirty="0">
                          <a:latin typeface="Twinkl" panose="02000000000000000000" pitchFamily="2" charset="0"/>
                        </a:rPr>
                        <a:t>We will develop our own end of day ritual to say goodbye.</a:t>
                      </a:r>
                    </a:p>
                    <a:p>
                      <a:pPr marL="285750" indent="-285750">
                        <a:buFont typeface="Arial" panose="020B0604020202020204" pitchFamily="34" charset="0"/>
                        <a:buChar char="•"/>
                      </a:pPr>
                      <a:r>
                        <a:rPr lang="en-US" sz="1400" b="0" dirty="0">
                          <a:latin typeface="Twinkl" panose="02000000000000000000" pitchFamily="2" charset="0"/>
                        </a:rPr>
                        <a:t>We will learn about the Good News Christians believe Jesus brought them. </a:t>
                      </a:r>
                    </a:p>
                    <a:p>
                      <a:pPr marL="285750" indent="-285750">
                        <a:buFont typeface="Arial" panose="020B0604020202020204" pitchFamily="34" charset="0"/>
                        <a:buChar char="•"/>
                      </a:pPr>
                      <a:r>
                        <a:rPr lang="en-US" sz="1400" b="0" dirty="0">
                          <a:latin typeface="Twinkl" panose="02000000000000000000" pitchFamily="2" charset="0"/>
                        </a:rPr>
                        <a:t>We will learn about the story of Noah’s Ark and create artwork to represent the story.</a:t>
                      </a:r>
                    </a:p>
                  </a:txBody>
                  <a:tcPr>
                    <a:solidFill>
                      <a:srgbClr val="00B050"/>
                    </a:solidFill>
                  </a:tcPr>
                </a:tc>
                <a:tc>
                  <a:txBody>
                    <a:bodyPr/>
                    <a:lstStyle/>
                    <a:p>
                      <a:r>
                        <a:rPr lang="en-US" sz="1400" b="1" dirty="0">
                          <a:latin typeface="Twinkl" panose="02000000000000000000" pitchFamily="2" charset="0"/>
                        </a:rPr>
                        <a:t>PSHE</a:t>
                      </a:r>
                      <a:r>
                        <a:rPr lang="en-US" sz="1400" b="0" dirty="0">
                          <a:latin typeface="Twinkl" panose="02000000000000000000" pitchFamily="2" charset="0"/>
                        </a:rPr>
                        <a:t>: Be yourself.</a:t>
                      </a:r>
                    </a:p>
                    <a:p>
                      <a:r>
                        <a:rPr lang="en-US" sz="1400" b="0" dirty="0">
                          <a:latin typeface="Twinkl" panose="02000000000000000000" pitchFamily="2" charset="0"/>
                        </a:rPr>
                        <a:t>Our next PSHE unit is inspired by the</a:t>
                      </a:r>
                    </a:p>
                    <a:p>
                      <a:r>
                        <a:rPr lang="en-US" sz="1400" b="0" dirty="0">
                          <a:latin typeface="Twinkl" panose="02000000000000000000" pitchFamily="2" charset="0"/>
                        </a:rPr>
                        <a:t>idea that having confidence to ‘be </a:t>
                      </a:r>
                    </a:p>
                    <a:p>
                      <a:r>
                        <a:rPr lang="en-US" sz="1400" b="0" dirty="0">
                          <a:latin typeface="Twinkl" panose="02000000000000000000" pitchFamily="2" charset="0"/>
                        </a:rPr>
                        <a:t>yourself’ can have a positive impact on </a:t>
                      </a:r>
                    </a:p>
                    <a:p>
                      <a:r>
                        <a:rPr lang="en-US" sz="1400" b="0" dirty="0">
                          <a:latin typeface="Twinkl" panose="02000000000000000000" pitchFamily="2" charset="0"/>
                        </a:rPr>
                        <a:t>mental health and emotional wellbeing. </a:t>
                      </a:r>
                    </a:p>
                    <a:p>
                      <a:r>
                        <a:rPr lang="en-US" sz="1400" b="0" dirty="0">
                          <a:latin typeface="Twinkl" panose="02000000000000000000" pitchFamily="2" charset="0"/>
                        </a:rPr>
                        <a:t>It aims to enable children to recognize their positive qualities and appreciate their individuality. </a:t>
                      </a:r>
                    </a:p>
                    <a:p>
                      <a:r>
                        <a:rPr lang="en-GB" sz="1400" b="0" dirty="0">
                          <a:latin typeface="Twinkl" panose="02000000000000000000" pitchFamily="2" charset="0"/>
                        </a:rPr>
                        <a:t>The final unit is  ‘It’s My Body’ it explores choices that children can make about looking after their bodies. The lessons look at key areas where children can make safer choices: their body, sleep and exercise, diet, cleanliness and substances.</a:t>
                      </a: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b="1" dirty="0">
                          <a:latin typeface="Twinkl" panose="02000000000000000000" pitchFamily="2" charset="0"/>
                        </a:rPr>
                        <a:t>PE:</a:t>
                      </a:r>
                    </a:p>
                    <a:p>
                      <a:r>
                        <a:rPr lang="en-GB" sz="1400" b="0" dirty="0">
                          <a:latin typeface="Twinkl" panose="02000000000000000000" pitchFamily="2" charset="0"/>
                        </a:rPr>
                        <a:t>In PE, we will be learning ball skills such as:</a:t>
                      </a:r>
                    </a:p>
                    <a:p>
                      <a:pPr marL="285750" indent="-285750">
                        <a:buFont typeface="Arial" panose="020B0604020202020204" pitchFamily="34" charset="0"/>
                        <a:buChar char="•"/>
                      </a:pPr>
                      <a:r>
                        <a:rPr lang="en-GB" sz="1400" b="0" dirty="0">
                          <a:latin typeface="Twinkl" panose="02000000000000000000" pitchFamily="2" charset="0"/>
                        </a:rPr>
                        <a:t>Sending and receiving</a:t>
                      </a:r>
                    </a:p>
                    <a:p>
                      <a:pPr marL="285750" indent="-285750">
                        <a:buFont typeface="Arial" panose="020B0604020202020204" pitchFamily="34" charset="0"/>
                        <a:buChar char="•"/>
                      </a:pPr>
                      <a:r>
                        <a:rPr lang="en-GB" sz="1400" b="0" dirty="0">
                          <a:latin typeface="Twinkl" panose="02000000000000000000" pitchFamily="2" charset="0"/>
                        </a:rPr>
                        <a:t>Hitting, catching and collecting</a:t>
                      </a:r>
                    </a:p>
                    <a:p>
                      <a:pPr marL="285750" indent="-285750">
                        <a:buFont typeface="Arial" panose="020B0604020202020204" pitchFamily="34" charset="0"/>
                        <a:buChar char="•"/>
                      </a:pPr>
                      <a:r>
                        <a:rPr lang="en-GB" sz="1400" b="0" dirty="0">
                          <a:latin typeface="Twinkl" panose="02000000000000000000" pitchFamily="2" charset="0"/>
                        </a:rPr>
                        <a:t>Throwing and aiming</a:t>
                      </a:r>
                    </a:p>
                    <a:p>
                      <a:pPr marL="0" indent="0">
                        <a:buFont typeface="Arial" panose="020B0604020202020204" pitchFamily="34" charset="0"/>
                        <a:buNone/>
                      </a:pPr>
                      <a:r>
                        <a:rPr lang="en-GB" sz="1400" b="0" dirty="0">
                          <a:latin typeface="Twinkl" panose="02000000000000000000" pitchFamily="2" charset="0"/>
                        </a:rPr>
                        <a:t>We will then use these skills in some small sided games.</a:t>
                      </a:r>
                    </a:p>
                    <a:p>
                      <a:pPr marL="0" indent="0">
                        <a:buFont typeface="Arial" panose="020B0604020202020204" pitchFamily="34" charset="0"/>
                        <a:buNone/>
                      </a:pPr>
                      <a:r>
                        <a:rPr lang="en-GB" sz="1400" b="0" dirty="0">
                          <a:latin typeface="Twinkl" panose="02000000000000000000" pitchFamily="2" charset="0"/>
                        </a:rPr>
                        <a:t>We will carry out some circuit fitness activities and start running and training for Sports Day races.</a:t>
                      </a:r>
                    </a:p>
                  </a:txBody>
                  <a:tcPr>
                    <a:solidFill>
                      <a:schemeClr val="accent6">
                        <a:lumMod val="40000"/>
                        <a:lumOff val="60000"/>
                      </a:schemeClr>
                    </a:solidFill>
                  </a:tcPr>
                </a:tc>
                <a:tc>
                  <a:txBody>
                    <a:bodyPr/>
                    <a:lstStyle/>
                    <a:p>
                      <a:r>
                        <a:rPr lang="en-US" sz="1400" b="1" dirty="0">
                          <a:latin typeface="Twinkl" panose="02000000000000000000" pitchFamily="2" charset="0"/>
                        </a:rPr>
                        <a:t>Music</a:t>
                      </a:r>
                      <a:r>
                        <a:rPr lang="en-US" sz="1400" dirty="0">
                          <a:latin typeface="Twinkl" panose="02000000000000000000" pitchFamily="2" charset="0"/>
                        </a:rPr>
                        <a:t>: </a:t>
                      </a:r>
                    </a:p>
                    <a:p>
                      <a:endParaRPr lang="en-US" sz="1400" dirty="0">
                        <a:latin typeface="Twinkl" panose="02000000000000000000" pitchFamily="2" charset="0"/>
                      </a:endParaRPr>
                    </a:p>
                    <a:p>
                      <a:pPr marL="285750" indent="-285750">
                        <a:buFont typeface="Arial" panose="020B0604020202020204" pitchFamily="34" charset="0"/>
                        <a:buChar char="•"/>
                      </a:pPr>
                      <a:r>
                        <a:rPr lang="en-US" sz="1400" dirty="0">
                          <a:latin typeface="Twinkl" panose="02000000000000000000" pitchFamily="2" charset="0"/>
                        </a:rPr>
                        <a:t>We will explore listening to various different styles of music, identifying instruments we can hear and appraising how it makes us feel.</a:t>
                      </a:r>
                    </a:p>
                    <a:p>
                      <a:pPr marL="285750" indent="-285750">
                        <a:buFont typeface="Arial" panose="020B0604020202020204" pitchFamily="34" charset="0"/>
                        <a:buChar char="•"/>
                      </a:pPr>
                      <a:r>
                        <a:rPr lang="en-US" sz="1400" dirty="0">
                          <a:latin typeface="Twinkl" panose="02000000000000000000" pitchFamily="2" charset="0"/>
                        </a:rPr>
                        <a:t>We will learn to sing several new songs and sing songs we have previously learned for enjoyment.</a:t>
                      </a:r>
                    </a:p>
                    <a:p>
                      <a:pPr marL="285750" indent="-285750">
                        <a:buFont typeface="Arial" panose="020B0604020202020204" pitchFamily="34" charset="0"/>
                        <a:buChar char="•"/>
                      </a:pPr>
                      <a:r>
                        <a:rPr lang="en-US" sz="1400" dirty="0">
                          <a:latin typeface="Twinkl" panose="02000000000000000000" pitchFamily="2" charset="0"/>
                        </a:rPr>
                        <a:t>We will come up with musical accompaniment for songs and compose our own pieces based on the theme of heroines and heroes.</a:t>
                      </a:r>
                    </a:p>
                  </a:txBody>
                  <a:tcPr>
                    <a:solidFill>
                      <a:schemeClr val="accent6">
                        <a:lumMod val="40000"/>
                        <a:lumOff val="60000"/>
                      </a:schemeClr>
                    </a:solidFill>
                  </a:tcPr>
                </a:tc>
                <a:tc>
                  <a:txBody>
                    <a:bodyPr/>
                    <a:lstStyle/>
                    <a:p>
                      <a:r>
                        <a:rPr lang="en-GB" sz="1400" dirty="0">
                          <a:latin typeface="Twinkl" panose="02000000000000000000" pitchFamily="2" charset="0"/>
                        </a:rPr>
                        <a:t>                             </a:t>
                      </a:r>
                    </a:p>
                    <a:p>
                      <a:r>
                        <a:rPr lang="en-GB" sz="1200" dirty="0">
                          <a:latin typeface="Twinkl" panose="02000000000000000000" pitchFamily="2" charset="0"/>
                        </a:rPr>
                        <a:t>                          We will learn about the sporting </a:t>
                      </a:r>
                    </a:p>
                    <a:p>
                      <a:endParaRPr lang="en-GB" sz="1200" dirty="0">
                        <a:latin typeface="Twinkl" panose="02000000000000000000" pitchFamily="2" charset="0"/>
                      </a:endParaRPr>
                    </a:p>
                    <a:p>
                      <a:r>
                        <a:rPr lang="en-GB" sz="1200" dirty="0">
                          <a:latin typeface="Twinkl" panose="02000000000000000000" pitchFamily="2" charset="0"/>
                        </a:rPr>
                        <a:t>                   heroes Mohamed Ali and Mo Farah.</a:t>
                      </a:r>
                    </a:p>
                    <a:p>
                      <a:endParaRPr lang="en-GB" sz="1200" dirty="0">
                        <a:latin typeface="Twinkl" panose="02000000000000000000" pitchFamily="2" charset="0"/>
                      </a:endParaRPr>
                    </a:p>
                    <a:p>
                      <a:r>
                        <a:rPr lang="en-GB" sz="1200" dirty="0">
                          <a:latin typeface="Twinkl" panose="02000000000000000000" pitchFamily="2" charset="0"/>
                        </a:rPr>
                        <a:t>                  We will read Dear Greenpeace and fact</a:t>
                      </a:r>
                    </a:p>
                    <a:p>
                      <a:r>
                        <a:rPr lang="en-GB" sz="1200" dirty="0">
                          <a:latin typeface="Twinkl" panose="02000000000000000000" pitchFamily="2" charset="0"/>
                        </a:rPr>
                        <a:t>                   books about rescue workers.</a:t>
                      </a:r>
                    </a:p>
                    <a:p>
                      <a:endParaRPr lang="en-GB" sz="1200" dirty="0">
                        <a:latin typeface="Twinkl" panose="02000000000000000000" pitchFamily="2" charset="0"/>
                      </a:endParaRPr>
                    </a:p>
                    <a:p>
                      <a:r>
                        <a:rPr lang="en-GB" sz="1200" dirty="0">
                          <a:latin typeface="Twinkl" panose="02000000000000000000" pitchFamily="2" charset="0"/>
                        </a:rPr>
                        <a:t>               We will learn about different religious</a:t>
                      </a:r>
                    </a:p>
                    <a:p>
                      <a:r>
                        <a:rPr lang="en-GB" sz="1200" dirty="0">
                          <a:latin typeface="Twinkl" panose="02000000000000000000" pitchFamily="2" charset="0"/>
                        </a:rPr>
                        <a:t>                  rituals.</a:t>
                      </a:r>
                    </a:p>
                    <a:p>
                      <a:endParaRPr lang="en-GB" sz="1200" dirty="0">
                        <a:latin typeface="Twinkl" panose="02000000000000000000" pitchFamily="2" charset="0"/>
                      </a:endParaRPr>
                    </a:p>
                    <a:p>
                      <a:endParaRPr lang="en-GB" sz="1200" dirty="0">
                        <a:latin typeface="Twinkl" panose="02000000000000000000" pitchFamily="2" charset="0"/>
                      </a:endParaRPr>
                    </a:p>
                    <a:p>
                      <a:r>
                        <a:rPr lang="en-GB" sz="1200" dirty="0">
                          <a:latin typeface="Twinkl" panose="02000000000000000000" pitchFamily="2" charset="0"/>
                        </a:rPr>
                        <a:t>                        We will take a trip to the beach to learn about        </a:t>
                      </a:r>
                      <a:r>
                        <a:rPr lang="en-GB" sz="1200">
                          <a:latin typeface="Twinkl" panose="02000000000000000000" pitchFamily="2" charset="0"/>
                        </a:rPr>
                        <a:t>beach safety. </a:t>
                      </a:r>
                      <a:endParaRPr lang="en-GB" sz="120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149167" y="4182749"/>
            <a:ext cx="514442" cy="514442"/>
          </a:xfrm>
          <a:prstGeom prst="rect">
            <a:avLst/>
          </a:prstGeom>
        </p:spPr>
      </p:pic>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4"/>
          <a:stretch>
            <a:fillRect/>
          </a:stretch>
        </p:blipFill>
        <p:spPr>
          <a:xfrm>
            <a:off x="11242594" y="285142"/>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a:extLst>
              <a:ext uri="{FF2B5EF4-FFF2-40B4-BE49-F238E27FC236}">
                <a16:creationId xmlns:a16="http://schemas.microsoft.com/office/drawing/2014/main" id="{5B2E988F-F48F-466D-AF86-999DA5DF987F}"/>
              </a:ext>
            </a:extLst>
          </p:cNvPr>
          <p:cNvPicPr>
            <a:picLocks noChangeAspect="1"/>
          </p:cNvPicPr>
          <p:nvPr/>
        </p:nvPicPr>
        <p:blipFill>
          <a:blip r:embed="rId5"/>
          <a:stretch>
            <a:fillRect/>
          </a:stretch>
        </p:blipFill>
        <p:spPr>
          <a:xfrm>
            <a:off x="8008232" y="3490416"/>
            <a:ext cx="1207494" cy="437445"/>
          </a:xfrm>
          <a:prstGeom prst="rect">
            <a:avLst/>
          </a:prstGeom>
        </p:spPr>
      </p:pic>
      <p:pic>
        <p:nvPicPr>
          <p:cNvPr id="4" name="Picture 3">
            <a:extLst>
              <a:ext uri="{FF2B5EF4-FFF2-40B4-BE49-F238E27FC236}">
                <a16:creationId xmlns:a16="http://schemas.microsoft.com/office/drawing/2014/main" id="{6EA7FCA6-CC59-4EE8-B238-E93C841F4B16}"/>
              </a:ext>
            </a:extLst>
          </p:cNvPr>
          <p:cNvPicPr>
            <a:picLocks noChangeAspect="1"/>
          </p:cNvPicPr>
          <p:nvPr/>
        </p:nvPicPr>
        <p:blipFill>
          <a:blip r:embed="rId6"/>
          <a:stretch>
            <a:fillRect/>
          </a:stretch>
        </p:blipFill>
        <p:spPr>
          <a:xfrm>
            <a:off x="8077702" y="4832256"/>
            <a:ext cx="534277" cy="527033"/>
          </a:xfrm>
          <a:prstGeom prst="rect">
            <a:avLst/>
          </a:prstGeom>
        </p:spPr>
      </p:pic>
      <p:pic>
        <p:nvPicPr>
          <p:cNvPr id="5" name="Picture 4">
            <a:extLst>
              <a:ext uri="{FF2B5EF4-FFF2-40B4-BE49-F238E27FC236}">
                <a16:creationId xmlns:a16="http://schemas.microsoft.com/office/drawing/2014/main" id="{418C5CB8-59D1-4F2C-9898-89F30402717F}"/>
              </a:ext>
            </a:extLst>
          </p:cNvPr>
          <p:cNvPicPr>
            <a:picLocks noChangeAspect="1"/>
          </p:cNvPicPr>
          <p:nvPr/>
        </p:nvPicPr>
        <p:blipFill>
          <a:blip r:embed="rId7"/>
          <a:stretch>
            <a:fillRect/>
          </a:stretch>
        </p:blipFill>
        <p:spPr>
          <a:xfrm>
            <a:off x="8070411" y="5629419"/>
            <a:ext cx="912850" cy="673308"/>
          </a:xfrm>
          <a:prstGeom prst="rect">
            <a:avLst/>
          </a:prstGeom>
        </p:spPr>
      </p:pic>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ac663eb-1a1f-4149-8022-a7e8a84e6011" xsi:nil="true"/>
    <lcf76f155ced4ddcb4097134ff3c332f xmlns="b86d9d3b-eae5-4979-96a7-212553cd569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3" ma:contentTypeDescription="Create a new document." ma:contentTypeScope="" ma:versionID="bc65541d8b8ef5c6b81a1591b2fef5f8">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54bd6f891320ca26c442fb21193c868a"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2.xml><?xml version="1.0" encoding="utf-8"?>
<ds:datastoreItem xmlns:ds="http://schemas.openxmlformats.org/officeDocument/2006/customXml" ds:itemID="{0330D922-6438-401D-A1A5-ABAD71F277E8}">
  <ds:schemaRefs>
    <ds:schemaRef ds:uri="http://purl.org/dc/dcmitype/"/>
    <ds:schemaRef ds:uri="http://schemas.microsoft.com/office/2006/documentManagement/types"/>
    <ds:schemaRef ds:uri="http://schemas.openxmlformats.org/package/2006/metadata/core-properties"/>
    <ds:schemaRef ds:uri="http://purl.org/dc/terms/"/>
    <ds:schemaRef ds:uri="http://purl.org/dc/elements/1.1/"/>
    <ds:schemaRef ds:uri="ac161985-4f78-4165-acec-441d5af03a98"/>
    <ds:schemaRef ds:uri="http://schemas.microsoft.com/office/2006/metadata/properties"/>
    <ds:schemaRef ds:uri="http://schemas.microsoft.com/office/infopath/2007/PartnerControls"/>
    <ds:schemaRef ds:uri="7839a02e-f839-4acc-819a-67dea658d87b"/>
    <ds:schemaRef ds:uri="http://www.w3.org/XML/1998/namespace"/>
    <ds:schemaRef ds:uri="6ac663eb-1a1f-4149-8022-a7e8a84e6011"/>
    <ds:schemaRef ds:uri="b86d9d3b-eae5-4979-96a7-212553cd569c"/>
  </ds:schemaRefs>
</ds:datastoreItem>
</file>

<file path=customXml/itemProps3.xml><?xml version="1.0" encoding="utf-8"?>
<ds:datastoreItem xmlns:ds="http://schemas.openxmlformats.org/officeDocument/2006/customXml" ds:itemID="{6C54DA24-01C9-44B4-9906-F2E226B94D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d9d3b-eae5-4979-96a7-212553cd569c"/>
    <ds:schemaRef ds:uri="6ac663eb-1a1f-4149-8022-a7e8a84e60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42558</TotalTime>
  <Words>770</Words>
  <Application>Microsoft Office PowerPoint</Application>
  <PresentationFormat>Widescreen</PresentationFormat>
  <Paragraphs>83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132</cp:revision>
  <dcterms:created xsi:type="dcterms:W3CDTF">2020-03-24T13:28:41Z</dcterms:created>
  <dcterms:modified xsi:type="dcterms:W3CDTF">2023-06-06T20:24:11Z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0x01010009A66A25F5FBDD42BEA93880A5EE515F</vt:lpwstr>
  </property>
  <property fmtid="{D5CDD505-2E9C-101B-9397-08002B2CF9AE}" pid="3" name="MediaServiceImageTags">
    <vt:lpwstr/>
  </property>
</Properties>
</file>