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20"/>
  </p:notesMasterIdLst>
  <p:handoutMasterIdLst>
    <p:handoutMasterId r:id="rId21"/>
  </p:handoutMasterIdLst>
  <p:sldIdLst>
    <p:sldId id="258" r:id="rId5"/>
    <p:sldId id="26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67" r:id="rId19"/>
  </p:sldIdLst>
  <p:sldSz cx="9144000" cy="6858000" type="screen4x3"/>
  <p:notesSz cx="6858000" cy="9144000"/>
  <p:embeddedFontLst>
    <p:embeddedFont>
      <p:font typeface="Calibri" panose="020F0502020204030204" pitchFamily="34" charset="0"/>
      <p:regular r:id="rId22"/>
      <p:bold r:id="rId23"/>
      <p:italic r:id="rId24"/>
      <p:boldItalic r:id="rId25"/>
    </p:embeddedFont>
    <p:embeddedFont>
      <p:font typeface="Twinkl" panose="020B0604020202020204" charset="0"/>
      <p:regular r:id="rId26"/>
      <p:bold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4" pos="340" userDrawn="1">
          <p15:clr>
            <a:srgbClr val="A4A3A4"/>
          </p15:clr>
        </p15:guide>
        <p15:guide id="5" orient="horz" pos="3974" userDrawn="1">
          <p15:clr>
            <a:srgbClr val="A4A3A4"/>
          </p15:clr>
        </p15:guide>
        <p15:guide id="6" pos="5420" userDrawn="1">
          <p15:clr>
            <a:srgbClr val="A4A3A4"/>
          </p15:clr>
        </p15:guide>
        <p15:guide id="7" orient="horz" pos="346" userDrawn="1">
          <p15:clr>
            <a:srgbClr val="A4A3A4"/>
          </p15:clr>
        </p15:guide>
        <p15:guide id="8" pos="476" userDrawn="1">
          <p15:clr>
            <a:srgbClr val="A4A3A4"/>
          </p15:clr>
        </p15:guide>
        <p15:guide id="9" orient="horz" pos="482" userDrawn="1">
          <p15:clr>
            <a:srgbClr val="A4A3A4"/>
          </p15:clr>
        </p15:guide>
        <p15:guide id="10" orient="horz" pos="3838" userDrawn="1">
          <p15:clr>
            <a:srgbClr val="A4A3A4"/>
          </p15:clr>
        </p15:guide>
        <p15:guide id="11" pos="52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2C9"/>
    <a:srgbClr val="E34192"/>
    <a:srgbClr val="4DB1E3"/>
    <a:srgbClr val="7CC3E3"/>
    <a:srgbClr val="B4DDBF"/>
    <a:srgbClr val="67C18D"/>
    <a:srgbClr val="18A0DB"/>
    <a:srgbClr val="DE1E5A"/>
    <a:srgbClr val="BC0105"/>
    <a:srgbClr val="80C1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80" d="100"/>
          <a:sy n="80" d="100"/>
        </p:scale>
        <p:origin x="1098" y="90"/>
      </p:cViewPr>
      <p:guideLst>
        <p:guide orient="horz" pos="2160"/>
        <p:guide pos="2880"/>
        <p:guide pos="340"/>
        <p:guide orient="horz" pos="3974"/>
        <p:guide pos="5420"/>
        <p:guide orient="horz" pos="346"/>
        <p:guide pos="476"/>
        <p:guide orient="horz" pos="482"/>
        <p:guide orient="horz" pos="3838"/>
        <p:guide pos="5284"/>
      </p:guideLst>
    </p:cSldViewPr>
  </p:slideViewPr>
  <p:notesTextViewPr>
    <p:cViewPr>
      <p:scale>
        <a:sx n="3" d="2"/>
        <a:sy n="3" d="2"/>
      </p:scale>
      <p:origin x="0" y="0"/>
    </p:cViewPr>
  </p:notesTextViewPr>
  <p:notesViewPr>
    <p:cSldViewPr snapToGrid="0" showGuides="1">
      <p:cViewPr varScale="1">
        <p:scale>
          <a:sx n="77" d="100"/>
          <a:sy n="77" d="100"/>
        </p:scale>
        <p:origin x="264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34F151-63AC-41CE-96F5-7702E930870C}" type="datetimeFigureOut">
              <a:rPr lang="en-GB" smtClean="0"/>
              <a:t>20/02/2021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76B846-B279-40AC-BFF5-DBC4013370C2}" type="slidenum">
              <a:rPr lang="en-GB" smtClean="0"/>
              <a:t>‹#›</a:t>
            </a:fld>
            <a:endParaRPr lang="en-GB"/>
          </a:p>
        </p:txBody>
      </p:sp>
    </p:spTree>
    <p:extLst>
      <p:ext uri="{BB962C8B-B14F-4D97-AF65-F5344CB8AC3E}">
        <p14:creationId xmlns:p14="http://schemas.microsoft.com/office/powerpoint/2010/main" val="2645397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02C5D1-7818-41B5-ABAD-5E4B38A5388F}" type="datetimeFigureOut">
              <a:rPr lang="en-GB" smtClean="0"/>
              <a:t>20/02/2021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21341-850D-40E1-BB3D-87946DC9B06D}" type="slidenum">
              <a:rPr lang="en-GB" smtClean="0"/>
              <a:t>‹#›</a:t>
            </a:fld>
            <a:endParaRPr lang="en-GB"/>
          </a:p>
        </p:txBody>
      </p:sp>
    </p:spTree>
    <p:extLst>
      <p:ext uri="{BB962C8B-B14F-4D97-AF65-F5344CB8AC3E}">
        <p14:creationId xmlns:p14="http://schemas.microsoft.com/office/powerpoint/2010/main" val="847048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hyperlink" Target="https://www.twinkl.co.uk/" TargetMode="Externa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www.twinkl.co.uk/" TargetMode="Externa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ectangle 1">
            <a:hlinkClick r:id="rId3"/>
          </p:cNvPr>
          <p:cNvSpPr/>
          <p:nvPr userDrawn="1"/>
        </p:nvSpPr>
        <p:spPr>
          <a:xfrm>
            <a:off x="4137660" y="5561814"/>
            <a:ext cx="868680" cy="553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7040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ox">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ounded Rectangle 3"/>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pic>
        <p:nvPicPr>
          <p:cNvPr id="3" name="Picture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72497" y="5734211"/>
            <a:ext cx="576495" cy="580719"/>
          </a:xfrm>
          <a:prstGeom prst="rect">
            <a:avLst/>
          </a:prstGeom>
        </p:spPr>
      </p:pic>
    </p:spTree>
    <p:extLst>
      <p:ext uri="{BB962C8B-B14F-4D97-AF65-F5344CB8AC3E}">
        <p14:creationId xmlns:p14="http://schemas.microsoft.com/office/powerpoint/2010/main" val="3429871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ounded Rectangle 4"/>
          <p:cNvSpPr/>
          <p:nvPr userDrawn="1"/>
        </p:nvSpPr>
        <p:spPr bwMode="auto">
          <a:xfrm>
            <a:off x="457198" y="438151"/>
            <a:ext cx="8220075" cy="5957887"/>
          </a:xfrm>
          <a:prstGeom prst="roundRect">
            <a:avLst>
              <a:gd name="adj" fmla="val 2649"/>
            </a:avLst>
          </a:prstGeom>
          <a:solidFill>
            <a:schemeClr val="bg1"/>
          </a:solidFill>
          <a:ln w="254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50" dirty="0">
                <a:latin typeface="Twinkl" pitchFamily="50" charset="0"/>
              </a:rPr>
              <a:t> </a:t>
            </a:r>
          </a:p>
        </p:txBody>
      </p:sp>
      <p:sp>
        <p:nvSpPr>
          <p:cNvPr id="8" name="Title 5"/>
          <p:cNvSpPr>
            <a:spLocks noGrp="1"/>
          </p:cNvSpPr>
          <p:nvPr>
            <p:ph type="title"/>
          </p:nvPr>
        </p:nvSpPr>
        <p:spPr>
          <a:xfrm>
            <a:off x="457198" y="478895"/>
            <a:ext cx="8220075" cy="994306"/>
          </a:xfrm>
        </p:spPr>
        <p:txBody>
          <a:bodyPr>
            <a:noAutofit/>
          </a:bodyPr>
          <a:lstStyle>
            <a:lvl1pPr>
              <a:defRPr>
                <a:latin typeface="Twinkl" pitchFamily="2" charset="0"/>
              </a:defRPr>
            </a:lvl1pPr>
          </a:lstStyle>
          <a:p>
            <a:r>
              <a:rPr lang="en-US"/>
              <a:t>Click to edit Master title style</a:t>
            </a:r>
            <a:endParaRPr lang="en-GB" dirty="0"/>
          </a:p>
        </p:txBody>
      </p:sp>
    </p:spTree>
    <p:extLst>
      <p:ext uri="{BB962C8B-B14F-4D97-AF65-F5344CB8AC3E}">
        <p14:creationId xmlns:p14="http://schemas.microsoft.com/office/powerpoint/2010/main" val="261079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ms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752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a:hlinkClick r:id="rId3"/>
          </p:cNvPr>
          <p:cNvSpPr/>
          <p:nvPr userDrawn="1"/>
        </p:nvSpPr>
        <p:spPr>
          <a:xfrm>
            <a:off x="4137660" y="3152488"/>
            <a:ext cx="868680" cy="553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19737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8A0D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9745" y="695325"/>
            <a:ext cx="8164510" cy="1150938"/>
          </a:xfrm>
          <a:prstGeom prst="roundRect">
            <a:avLst>
              <a:gd name="adj" fmla="val 9641"/>
            </a:avLst>
          </a:prstGeom>
          <a:noFill/>
          <a:ln w="25400">
            <a:noFill/>
          </a:ln>
        </p:spPr>
        <p:txBody>
          <a:bodyPr vert="horz" lIns="252000" tIns="252000" rIns="252000" bIns="252000" rtlCol="0" anchor="ctr" anchorCtr="1">
            <a:normAutofit/>
          </a:bodyPr>
          <a:lstStyle/>
          <a:p>
            <a:r>
              <a:rPr lang="en-US"/>
              <a:t>Click to edit Master title style</a:t>
            </a:r>
            <a:endParaRPr lang="en-US" dirty="0"/>
          </a:p>
        </p:txBody>
      </p:sp>
      <p:sp>
        <p:nvSpPr>
          <p:cNvPr id="3" name="Text Placeholder 2"/>
          <p:cNvSpPr>
            <a:spLocks noGrp="1"/>
          </p:cNvSpPr>
          <p:nvPr>
            <p:ph type="body" idx="1"/>
          </p:nvPr>
        </p:nvSpPr>
        <p:spPr>
          <a:xfrm>
            <a:off x="489745" y="1957386"/>
            <a:ext cx="8164510" cy="4387851"/>
          </a:xfrm>
          <a:prstGeom prst="roundRect">
            <a:avLst>
              <a:gd name="adj" fmla="val 2585"/>
            </a:avLst>
          </a:prstGeom>
          <a:noFill/>
          <a:ln w="25400">
            <a:noFill/>
          </a:ln>
        </p:spPr>
        <p:txBody>
          <a:bodyPr vert="horz" lIns="252000" tIns="252000" rIns="252000" bIns="25200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389201"/>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2" r:id="rId3"/>
    <p:sldLayoutId id="2147483663" r:id="rId4"/>
    <p:sldLayoutId id="2147483666" r:id="rId5"/>
  </p:sldLayoutIdLst>
  <p:txStyles>
    <p:titleStyle>
      <a:lvl1pPr algn="l" defTabSz="914400" rtl="0" eaLnBrk="1" latinLnBrk="0" hangingPunct="1">
        <a:lnSpc>
          <a:spcPct val="90000"/>
        </a:lnSpc>
        <a:spcBef>
          <a:spcPct val="0"/>
        </a:spcBef>
        <a:buNone/>
        <a:defRPr sz="4000" b="1" kern="1200">
          <a:solidFill>
            <a:srgbClr val="1C1C1C"/>
          </a:solidFill>
          <a:latin typeface="Twinkl"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rgbClr val="1C1C1C"/>
          </a:solidFill>
          <a:latin typeface="Twinkl" pitchFamily="50" charset="0"/>
          <a:ea typeface="Twinkl"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rgbClr val="1C1C1C"/>
          </a:solidFill>
          <a:latin typeface="Twinkl" pitchFamily="50" charset="0"/>
          <a:ea typeface="Twinkl"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C1C1C"/>
          </a:solidFill>
          <a:latin typeface="Twinkl" pitchFamily="50" charset="0"/>
          <a:ea typeface="Twinkl"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1C1C1C"/>
          </a:solidFill>
          <a:latin typeface="Twinkl" pitchFamily="50" charset="0"/>
          <a:ea typeface="Twinkl"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1C1C1C"/>
          </a:solidFill>
          <a:latin typeface="Twinkl" pitchFamily="50" charset="0"/>
          <a:ea typeface="Twinkl"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886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7463314" cy="792682"/>
          </a:xfrm>
          <a:solidFill>
            <a:schemeClr val="bg1"/>
          </a:solidFill>
          <a:ln w="38100">
            <a:solidFill>
              <a:srgbClr val="4DB1E3"/>
            </a:solidFill>
          </a:ln>
        </p:spPr>
        <p:txBody>
          <a:bodyPr/>
          <a:lstStyle/>
          <a:p>
            <a:r>
              <a:rPr lang="en-GB" sz="3600" dirty="0"/>
              <a:t>The Story of Lonnie G Johnson</a:t>
            </a:r>
          </a:p>
        </p:txBody>
      </p:sp>
      <p:sp>
        <p:nvSpPr>
          <p:cNvPr id="5" name="Rectangle 4"/>
          <p:cNvSpPr/>
          <p:nvPr/>
        </p:nvSpPr>
        <p:spPr>
          <a:xfrm>
            <a:off x="755650" y="1380539"/>
            <a:ext cx="2660790" cy="276999"/>
          </a:xfrm>
          <a:prstGeom prst="rect">
            <a:avLst/>
          </a:prstGeom>
        </p:spPr>
        <p:txBody>
          <a:bodyPr wrap="square" lIns="0" tIns="0" rIns="0" bIns="0">
            <a:spAutoFit/>
          </a:bodyPr>
          <a:lstStyle/>
          <a:p>
            <a:r>
              <a:rPr lang="en-GB" altLang="en-US" b="1" dirty="0"/>
              <a:t>Innovation by accident</a:t>
            </a:r>
          </a:p>
        </p:txBody>
      </p:sp>
      <p:sp>
        <p:nvSpPr>
          <p:cNvPr id="2" name="Rectangle 1">
            <a:extLst>
              <a:ext uri="{FF2B5EF4-FFF2-40B4-BE49-F238E27FC236}">
                <a16:creationId xmlns:a16="http://schemas.microsoft.com/office/drawing/2014/main" id="{CF13A3D4-3D71-4201-92F3-E7E20A96D92C}"/>
              </a:ext>
            </a:extLst>
          </p:cNvPr>
          <p:cNvSpPr/>
          <p:nvPr/>
        </p:nvSpPr>
        <p:spPr>
          <a:xfrm>
            <a:off x="755649" y="1821153"/>
            <a:ext cx="8719947" cy="2862322"/>
          </a:xfrm>
          <a:prstGeom prst="rect">
            <a:avLst/>
          </a:prstGeom>
          <a:ln w="38100">
            <a:solidFill>
              <a:srgbClr val="7CC3E3"/>
            </a:solidFill>
          </a:ln>
        </p:spPr>
        <p:txBody>
          <a:bodyPr wrap="square">
            <a:spAutoFit/>
          </a:bodyPr>
          <a:lstStyle/>
          <a:p>
            <a:r>
              <a:rPr lang="en-GB" altLang="en-US" dirty="0"/>
              <a:t>When he grew up, Lonnie became an engineer. </a:t>
            </a:r>
          </a:p>
          <a:p>
            <a:endParaRPr lang="en-GB" altLang="en-US" dirty="0"/>
          </a:p>
          <a:p>
            <a:r>
              <a:rPr lang="en-GB" altLang="en-US" dirty="0"/>
              <a:t>One day, he was experimenting </a:t>
            </a:r>
          </a:p>
          <a:p>
            <a:r>
              <a:rPr lang="en-GB" altLang="en-US" dirty="0"/>
              <a:t>with a new pump in his </a:t>
            </a:r>
          </a:p>
          <a:p>
            <a:r>
              <a:rPr lang="en-GB" altLang="en-US" dirty="0"/>
              <a:t>bathroom at home. </a:t>
            </a:r>
          </a:p>
          <a:p>
            <a:endParaRPr lang="en-GB" altLang="en-US" dirty="0"/>
          </a:p>
          <a:p>
            <a:r>
              <a:rPr lang="en-GB" altLang="en-US" dirty="0"/>
              <a:t>Suddenly, he accidentally shot a stream of water </a:t>
            </a:r>
          </a:p>
          <a:p>
            <a:r>
              <a:rPr lang="en-GB" altLang="en-US" dirty="0"/>
              <a:t>across the room! He realised this would make a fun toy! </a:t>
            </a:r>
          </a:p>
          <a:p>
            <a:endParaRPr lang="en-GB" altLang="en-US" dirty="0"/>
          </a:p>
          <a:p>
            <a:r>
              <a:rPr lang="en-GB" altLang="en-US" dirty="0"/>
              <a:t>And so, the Super Soaker water gun was invented!</a:t>
            </a:r>
          </a:p>
        </p:txBody>
      </p:sp>
      <p:pic>
        <p:nvPicPr>
          <p:cNvPr id="10" name="Picture 9" descr="A picture containing text, toy, doll, vector graphics&#10;&#10;Description automatically generated">
            <a:extLst>
              <a:ext uri="{FF2B5EF4-FFF2-40B4-BE49-F238E27FC236}">
                <a16:creationId xmlns:a16="http://schemas.microsoft.com/office/drawing/2014/main" id="{C538F09E-18E7-405E-8A78-033F3112D8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37243" y="1143028"/>
            <a:ext cx="5206757" cy="4218571"/>
          </a:xfrm>
          <a:prstGeom prst="rect">
            <a:avLst/>
          </a:prstGeom>
        </p:spPr>
      </p:pic>
    </p:spTree>
    <p:extLst>
      <p:ext uri="{BB962C8B-B14F-4D97-AF65-F5344CB8AC3E}">
        <p14:creationId xmlns:p14="http://schemas.microsoft.com/office/powerpoint/2010/main" val="29068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500"/>
                            </p:stCondLst>
                            <p:childTnLst>
                              <p:par>
                                <p:cTn id="17" presetID="2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7463314" cy="792682"/>
          </a:xfrm>
          <a:solidFill>
            <a:schemeClr val="bg1"/>
          </a:solidFill>
          <a:ln w="38100">
            <a:solidFill>
              <a:srgbClr val="4DB1E3"/>
            </a:solidFill>
          </a:ln>
        </p:spPr>
        <p:txBody>
          <a:bodyPr/>
          <a:lstStyle/>
          <a:p>
            <a:r>
              <a:rPr lang="en-GB" sz="3600" dirty="0"/>
              <a:t>Can Children Be Inventors?</a:t>
            </a:r>
          </a:p>
        </p:txBody>
      </p:sp>
      <p:sp>
        <p:nvSpPr>
          <p:cNvPr id="8" name="TextBox 7">
            <a:extLst>
              <a:ext uri="{FF2B5EF4-FFF2-40B4-BE49-F238E27FC236}">
                <a16:creationId xmlns:a16="http://schemas.microsoft.com/office/drawing/2014/main" id="{B2842883-E904-42FA-8BF6-23C7F6977691}"/>
              </a:ext>
            </a:extLst>
          </p:cNvPr>
          <p:cNvSpPr txBox="1"/>
          <p:nvPr/>
        </p:nvSpPr>
        <p:spPr>
          <a:xfrm>
            <a:off x="4781725" y="1209152"/>
            <a:ext cx="3950574" cy="923330"/>
          </a:xfrm>
          <a:prstGeom prst="rect">
            <a:avLst/>
          </a:prstGeom>
          <a:noFill/>
        </p:spPr>
        <p:txBody>
          <a:bodyPr wrap="square">
            <a:spAutoFit/>
          </a:bodyPr>
          <a:lstStyle/>
          <a:p>
            <a:r>
              <a:rPr lang="en-GB" altLang="en-US" dirty="0"/>
              <a:t>Here are some young inventors who saw a need and had a go at making something to help!</a:t>
            </a:r>
            <a:endParaRPr lang="en-GB" altLang="en-US" dirty="0">
              <a:solidFill>
                <a:srgbClr val="FF0000"/>
              </a:solidFill>
            </a:endParaRPr>
          </a:p>
        </p:txBody>
      </p:sp>
      <p:grpSp>
        <p:nvGrpSpPr>
          <p:cNvPr id="15" name="Group 14">
            <a:extLst>
              <a:ext uri="{FF2B5EF4-FFF2-40B4-BE49-F238E27FC236}">
                <a16:creationId xmlns:a16="http://schemas.microsoft.com/office/drawing/2014/main" id="{55BA42BB-D8E2-4977-BC02-1917C3D06479}"/>
              </a:ext>
            </a:extLst>
          </p:cNvPr>
          <p:cNvGrpSpPr/>
          <p:nvPr/>
        </p:nvGrpSpPr>
        <p:grpSpPr>
          <a:xfrm>
            <a:off x="636831" y="2132482"/>
            <a:ext cx="7870337" cy="2011091"/>
            <a:chOff x="777623" y="2393158"/>
            <a:chExt cx="7870337" cy="2011091"/>
          </a:xfrm>
        </p:grpSpPr>
        <p:sp>
          <p:nvSpPr>
            <p:cNvPr id="11" name="TextBox 4">
              <a:extLst>
                <a:ext uri="{FF2B5EF4-FFF2-40B4-BE49-F238E27FC236}">
                  <a16:creationId xmlns:a16="http://schemas.microsoft.com/office/drawing/2014/main" id="{B8E812B1-084D-4F63-953A-43845B4DFFE0}"/>
                </a:ext>
              </a:extLst>
            </p:cNvPr>
            <p:cNvSpPr txBox="1">
              <a:spLocks noChangeArrowheads="1"/>
            </p:cNvSpPr>
            <p:nvPr/>
          </p:nvSpPr>
          <p:spPr bwMode="auto">
            <a:xfrm>
              <a:off x="777623" y="2581458"/>
              <a:ext cx="7632700" cy="1634490"/>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dirty="0"/>
                <a:t>11-year-old Cassidy Goldstein was fed up with trying to draw </a:t>
              </a:r>
            </a:p>
            <a:p>
              <a:r>
                <a:rPr lang="en-GB" altLang="en-US" dirty="0"/>
                <a:t>pictures with broken crayons. The pieces were too small to </a:t>
              </a:r>
            </a:p>
            <a:p>
              <a:r>
                <a:rPr lang="en-GB" altLang="en-US" dirty="0"/>
                <a:t>hold onto so she found a plastic tube at home and put the </a:t>
              </a:r>
            </a:p>
            <a:p>
              <a:r>
                <a:rPr lang="en-GB" altLang="en-US" dirty="0"/>
                <a:t>crayon stubs inside.</a:t>
              </a:r>
            </a:p>
            <a:p>
              <a:r>
                <a:rPr lang="en-GB" altLang="en-US" dirty="0"/>
                <a:t>Her crayon holders are now sold in many toy shops.</a:t>
              </a:r>
            </a:p>
          </p:txBody>
        </p:sp>
        <p:pic>
          <p:nvPicPr>
            <p:cNvPr id="7" name="Picture 6" descr="A picture containing company name&#10;&#10;Description automatically generated">
              <a:extLst>
                <a:ext uri="{FF2B5EF4-FFF2-40B4-BE49-F238E27FC236}">
                  <a16:creationId xmlns:a16="http://schemas.microsoft.com/office/drawing/2014/main" id="{98FDF1D0-CC1A-480B-8EF9-9F1F205C17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748276">
              <a:off x="7400049" y="2393158"/>
              <a:ext cx="1247911" cy="2011091"/>
            </a:xfrm>
            <a:prstGeom prst="rect">
              <a:avLst/>
            </a:prstGeom>
          </p:spPr>
        </p:pic>
      </p:grpSp>
      <p:grpSp>
        <p:nvGrpSpPr>
          <p:cNvPr id="20" name="Group 19">
            <a:extLst>
              <a:ext uri="{FF2B5EF4-FFF2-40B4-BE49-F238E27FC236}">
                <a16:creationId xmlns:a16="http://schemas.microsoft.com/office/drawing/2014/main" id="{827D383A-026F-4588-BC67-709644362E8F}"/>
              </a:ext>
            </a:extLst>
          </p:cNvPr>
          <p:cNvGrpSpPr/>
          <p:nvPr/>
        </p:nvGrpSpPr>
        <p:grpSpPr>
          <a:xfrm>
            <a:off x="636832" y="4392334"/>
            <a:ext cx="8072761" cy="1759640"/>
            <a:chOff x="777624" y="4392334"/>
            <a:chExt cx="8072761" cy="1759640"/>
          </a:xfrm>
        </p:grpSpPr>
        <p:sp>
          <p:nvSpPr>
            <p:cNvPr id="17" name="TextBox 4">
              <a:extLst>
                <a:ext uri="{FF2B5EF4-FFF2-40B4-BE49-F238E27FC236}">
                  <a16:creationId xmlns:a16="http://schemas.microsoft.com/office/drawing/2014/main" id="{AFD3C648-40C9-43D5-A654-0EFDB742E671}"/>
                </a:ext>
              </a:extLst>
            </p:cNvPr>
            <p:cNvSpPr txBox="1">
              <a:spLocks noChangeArrowheads="1"/>
            </p:cNvSpPr>
            <p:nvPr/>
          </p:nvSpPr>
          <p:spPr bwMode="auto">
            <a:xfrm>
              <a:off x="777624" y="4425937"/>
              <a:ext cx="7632700" cy="1634490"/>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dirty="0"/>
                <a:t>On holiday in Hawaii, 11 year old Richie </a:t>
              </a:r>
              <a:r>
                <a:rPr lang="en-GB" altLang="en-US" dirty="0" err="1"/>
                <a:t>Stachowski</a:t>
              </a:r>
              <a:r>
                <a:rPr lang="en-GB" altLang="en-US" dirty="0"/>
                <a:t> went </a:t>
              </a:r>
            </a:p>
            <a:p>
              <a:r>
                <a:rPr lang="en-GB" altLang="en-US" dirty="0"/>
                <a:t>swimming but couldn’t talk to his dad underwater. </a:t>
              </a:r>
            </a:p>
            <a:p>
              <a:r>
                <a:rPr lang="en-GB" altLang="en-US" dirty="0"/>
                <a:t>He started researching, then testing and soon, he came up </a:t>
              </a:r>
            </a:p>
            <a:p>
              <a:r>
                <a:rPr lang="en-GB" altLang="en-US" dirty="0"/>
                <a:t>with the Water Talkie – a cone-shaped megaphone-like </a:t>
              </a:r>
            </a:p>
            <a:p>
              <a:r>
                <a:rPr lang="en-GB" altLang="en-US" dirty="0"/>
                <a:t>device that means people can talk to each other underwater!</a:t>
              </a:r>
            </a:p>
          </p:txBody>
        </p:sp>
        <p:pic>
          <p:nvPicPr>
            <p:cNvPr id="19" name="Picture 18" descr="Diagram&#10;&#10;Description automatically generated with medium confidence">
              <a:extLst>
                <a:ext uri="{FF2B5EF4-FFF2-40B4-BE49-F238E27FC236}">
                  <a16:creationId xmlns:a16="http://schemas.microsoft.com/office/drawing/2014/main" id="{8F3B53CF-D162-4DBE-8EE3-FD3AA9EEC9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71075" y="4392334"/>
              <a:ext cx="1779310" cy="1759640"/>
            </a:xfrm>
            <a:prstGeom prst="ellipse">
              <a:avLst/>
            </a:prstGeom>
            <a:ln w="38100">
              <a:solidFill>
                <a:srgbClr val="0082C9"/>
              </a:solidFill>
            </a:ln>
          </p:spPr>
        </p:pic>
      </p:grpSp>
      <p:sp>
        <p:nvSpPr>
          <p:cNvPr id="22" name="Rectangle: Rounded Corners 21">
            <a:extLst>
              <a:ext uri="{FF2B5EF4-FFF2-40B4-BE49-F238E27FC236}">
                <a16:creationId xmlns:a16="http://schemas.microsoft.com/office/drawing/2014/main" id="{59879FBC-6109-495D-B778-1B9F0E924562}"/>
              </a:ext>
            </a:extLst>
          </p:cNvPr>
          <p:cNvSpPr/>
          <p:nvPr/>
        </p:nvSpPr>
        <p:spPr>
          <a:xfrm>
            <a:off x="636831" y="1354721"/>
            <a:ext cx="3935169" cy="612365"/>
          </a:xfrm>
          <a:prstGeom prst="roundRect">
            <a:avLst/>
          </a:prstGeom>
          <a:solidFill>
            <a:srgbClr val="0082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dirty="0">
                <a:solidFill>
                  <a:schemeClr val="bg1"/>
                </a:solidFill>
              </a:rPr>
              <a:t>Yes! It isn’t just adults who invent</a:t>
            </a:r>
            <a:endParaRPr lang="en-GB" altLang="en-US" b="1" dirty="0">
              <a:solidFill>
                <a:schemeClr val="bg1"/>
              </a:solidFill>
            </a:endParaRPr>
          </a:p>
        </p:txBody>
      </p:sp>
    </p:spTree>
    <p:extLst>
      <p:ext uri="{BB962C8B-B14F-4D97-AF65-F5344CB8AC3E}">
        <p14:creationId xmlns:p14="http://schemas.microsoft.com/office/powerpoint/2010/main" val="114546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7463314" cy="792682"/>
          </a:xfrm>
          <a:solidFill>
            <a:schemeClr val="bg1"/>
          </a:solidFill>
          <a:ln w="38100">
            <a:solidFill>
              <a:srgbClr val="4DB1E3"/>
            </a:solidFill>
          </a:ln>
        </p:spPr>
        <p:txBody>
          <a:bodyPr/>
          <a:lstStyle/>
          <a:p>
            <a:r>
              <a:rPr lang="en-GB" sz="3600" dirty="0"/>
              <a:t>Can Children Be Inventors?</a:t>
            </a:r>
          </a:p>
        </p:txBody>
      </p:sp>
      <p:sp>
        <p:nvSpPr>
          <p:cNvPr id="5" name="Rectangle 4"/>
          <p:cNvSpPr/>
          <p:nvPr/>
        </p:nvSpPr>
        <p:spPr>
          <a:xfrm>
            <a:off x="636831" y="1343208"/>
            <a:ext cx="4026075" cy="640515"/>
          </a:xfrm>
          <a:prstGeom prst="rect">
            <a:avLst/>
          </a:prstGeom>
          <a:solidFill>
            <a:srgbClr val="0082C9"/>
          </a:solidFill>
        </p:spPr>
        <p:txBody>
          <a:bodyPr wrap="square" lIns="180000" tIns="180000" rIns="180000" bIns="180000">
            <a:spAutoFit/>
          </a:bodyPr>
          <a:lstStyle/>
          <a:p>
            <a:pPr algn="ctr"/>
            <a:r>
              <a:rPr lang="en-GB" altLang="en-US" dirty="0">
                <a:solidFill>
                  <a:schemeClr val="bg1"/>
                </a:solidFill>
              </a:rPr>
              <a:t>Yes! It isn’t just adults who invent</a:t>
            </a:r>
            <a:endParaRPr lang="en-GB" altLang="en-US" b="1" dirty="0">
              <a:solidFill>
                <a:schemeClr val="bg1"/>
              </a:solidFill>
            </a:endParaRPr>
          </a:p>
        </p:txBody>
      </p:sp>
      <p:sp>
        <p:nvSpPr>
          <p:cNvPr id="8" name="TextBox 7">
            <a:extLst>
              <a:ext uri="{FF2B5EF4-FFF2-40B4-BE49-F238E27FC236}">
                <a16:creationId xmlns:a16="http://schemas.microsoft.com/office/drawing/2014/main" id="{B2842883-E904-42FA-8BF6-23C7F6977691}"/>
              </a:ext>
            </a:extLst>
          </p:cNvPr>
          <p:cNvSpPr txBox="1"/>
          <p:nvPr/>
        </p:nvSpPr>
        <p:spPr>
          <a:xfrm>
            <a:off x="4781725" y="1209152"/>
            <a:ext cx="3950574" cy="923330"/>
          </a:xfrm>
          <a:prstGeom prst="rect">
            <a:avLst/>
          </a:prstGeom>
          <a:noFill/>
        </p:spPr>
        <p:txBody>
          <a:bodyPr wrap="square">
            <a:spAutoFit/>
          </a:bodyPr>
          <a:lstStyle/>
          <a:p>
            <a:r>
              <a:rPr lang="en-GB" altLang="en-US" dirty="0"/>
              <a:t>Here are some young inventors who saw a need and had a go at making something to help!</a:t>
            </a:r>
            <a:endParaRPr lang="en-GB" altLang="en-US" dirty="0">
              <a:solidFill>
                <a:srgbClr val="FF0000"/>
              </a:solidFill>
            </a:endParaRPr>
          </a:p>
        </p:txBody>
      </p:sp>
      <p:sp>
        <p:nvSpPr>
          <p:cNvPr id="11" name="TextBox 4">
            <a:extLst>
              <a:ext uri="{FF2B5EF4-FFF2-40B4-BE49-F238E27FC236}">
                <a16:creationId xmlns:a16="http://schemas.microsoft.com/office/drawing/2014/main" id="{B8E812B1-084D-4F63-953A-43845B4DFFE0}"/>
              </a:ext>
            </a:extLst>
          </p:cNvPr>
          <p:cNvSpPr txBox="1">
            <a:spLocks noChangeArrowheads="1"/>
          </p:cNvSpPr>
          <p:nvPr/>
        </p:nvSpPr>
        <p:spPr bwMode="auto">
          <a:xfrm>
            <a:off x="636831" y="2474015"/>
            <a:ext cx="7632700" cy="3166824"/>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dirty="0"/>
              <a:t>16-year-old </a:t>
            </a:r>
            <a:r>
              <a:rPr lang="en-GB" altLang="en-US" dirty="0" err="1"/>
              <a:t>Boyan</a:t>
            </a:r>
            <a:r>
              <a:rPr lang="en-GB" altLang="en-US" dirty="0"/>
              <a:t> Slat went diving on holiday in Greece in 2011. Sadly, he saw more plastic than fish so he decided to do something about it.</a:t>
            </a:r>
          </a:p>
          <a:p>
            <a:endParaRPr lang="en-GB" altLang="en-US" dirty="0"/>
          </a:p>
          <a:p>
            <a:r>
              <a:rPr lang="en-GB" altLang="en-US" dirty="0"/>
              <a:t>He went home and designed a floating barrier that would catch the plastic on the surface of the sea.</a:t>
            </a:r>
          </a:p>
          <a:p>
            <a:endParaRPr lang="en-GB" altLang="en-US" dirty="0"/>
          </a:p>
          <a:p>
            <a:r>
              <a:rPr lang="en-GB" altLang="en-US" dirty="0"/>
              <a:t>His company, The Ocean </a:t>
            </a:r>
            <a:r>
              <a:rPr lang="en-GB" altLang="en-US" dirty="0" err="1"/>
              <a:t>Cleanup</a:t>
            </a:r>
            <a:r>
              <a:rPr lang="en-GB" altLang="en-US" dirty="0"/>
              <a:t>, now has more </a:t>
            </a:r>
          </a:p>
          <a:p>
            <a:r>
              <a:rPr lang="en-GB" altLang="en-US" dirty="0"/>
              <a:t>than 90 people working to remove plastic from </a:t>
            </a:r>
          </a:p>
          <a:p>
            <a:r>
              <a:rPr lang="en-GB" altLang="en-US" dirty="0"/>
              <a:t>the world’s oceans.</a:t>
            </a:r>
          </a:p>
        </p:txBody>
      </p:sp>
      <p:pic>
        <p:nvPicPr>
          <p:cNvPr id="3" name="Picture 2" descr="Diagram&#10;&#10;Description automatically generated">
            <a:extLst>
              <a:ext uri="{FF2B5EF4-FFF2-40B4-BE49-F238E27FC236}">
                <a16:creationId xmlns:a16="http://schemas.microsoft.com/office/drawing/2014/main" id="{A0D832D2-1852-49DF-BE1A-C5F070CC092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17394" y="4268383"/>
            <a:ext cx="2489775" cy="1967294"/>
          </a:xfrm>
          <a:prstGeom prst="rect">
            <a:avLst/>
          </a:prstGeom>
        </p:spPr>
      </p:pic>
    </p:spTree>
    <p:extLst>
      <p:ext uri="{BB962C8B-B14F-4D97-AF65-F5344CB8AC3E}">
        <p14:creationId xmlns:p14="http://schemas.microsoft.com/office/powerpoint/2010/main" val="364295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6108194" cy="792682"/>
          </a:xfrm>
          <a:solidFill>
            <a:schemeClr val="bg1"/>
          </a:solidFill>
          <a:ln w="38100">
            <a:solidFill>
              <a:srgbClr val="4DB1E3"/>
            </a:solidFill>
          </a:ln>
        </p:spPr>
        <p:txBody>
          <a:bodyPr/>
          <a:lstStyle/>
          <a:p>
            <a:r>
              <a:rPr lang="en-GB" sz="3600" dirty="0"/>
              <a:t>What Could You Invent?</a:t>
            </a:r>
            <a:endParaRPr lang="en-GB" sz="3600" dirty="0">
              <a:latin typeface="+mn-lt"/>
            </a:endParaRPr>
          </a:p>
        </p:txBody>
      </p:sp>
      <p:sp>
        <p:nvSpPr>
          <p:cNvPr id="5" name="Rectangle 4"/>
          <p:cNvSpPr/>
          <p:nvPr/>
        </p:nvSpPr>
        <p:spPr>
          <a:xfrm>
            <a:off x="755650" y="1539571"/>
            <a:ext cx="7632700" cy="1661993"/>
          </a:xfrm>
          <a:prstGeom prst="rect">
            <a:avLst/>
          </a:prstGeom>
        </p:spPr>
        <p:txBody>
          <a:bodyPr wrap="square" lIns="0" tIns="0" rIns="0" bIns="0">
            <a:spAutoFit/>
          </a:bodyPr>
          <a:lstStyle/>
          <a:p>
            <a:r>
              <a:rPr lang="en-GB" altLang="en-US" dirty="0"/>
              <a:t>Cassidy, </a:t>
            </a:r>
            <a:r>
              <a:rPr lang="en-GB" dirty="0"/>
              <a:t>Richie</a:t>
            </a:r>
            <a:r>
              <a:rPr lang="en-GB" altLang="en-US" dirty="0"/>
              <a:t> and </a:t>
            </a:r>
            <a:r>
              <a:rPr lang="en-GB" altLang="en-US" dirty="0" err="1"/>
              <a:t>Boyan</a:t>
            </a:r>
            <a:r>
              <a:rPr lang="en-GB" altLang="en-US" dirty="0"/>
              <a:t> all needed something to help them and so, they decided to invent something new to do the job.</a:t>
            </a:r>
          </a:p>
          <a:p>
            <a:endParaRPr lang="en-GB" altLang="en-US" dirty="0"/>
          </a:p>
          <a:p>
            <a:r>
              <a:rPr lang="en-GB" altLang="en-US" dirty="0"/>
              <a:t>A ‘necessity’ is something you need. Think about what this </a:t>
            </a:r>
          </a:p>
          <a:p>
            <a:r>
              <a:rPr lang="en-GB" altLang="en-US" dirty="0"/>
              <a:t>saying might mean:</a:t>
            </a:r>
          </a:p>
          <a:p>
            <a:endParaRPr lang="en-GB" altLang="en-US" dirty="0"/>
          </a:p>
        </p:txBody>
      </p:sp>
      <p:sp>
        <p:nvSpPr>
          <p:cNvPr id="6" name="Rectangle: Rounded Corners 5">
            <a:extLst>
              <a:ext uri="{FF2B5EF4-FFF2-40B4-BE49-F238E27FC236}">
                <a16:creationId xmlns:a16="http://schemas.microsoft.com/office/drawing/2014/main" id="{A3AC38C3-151B-45CF-A47D-7FDA18E0B97E}"/>
              </a:ext>
            </a:extLst>
          </p:cNvPr>
          <p:cNvSpPr/>
          <p:nvPr/>
        </p:nvSpPr>
        <p:spPr>
          <a:xfrm>
            <a:off x="755650" y="3656437"/>
            <a:ext cx="7848599" cy="914400"/>
          </a:xfrm>
          <a:prstGeom prst="roundRect">
            <a:avLst/>
          </a:prstGeom>
          <a:solidFill>
            <a:srgbClr val="007AC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800" b="1" dirty="0"/>
              <a:t>‘Necessity is the mother of all inventions.’</a:t>
            </a:r>
          </a:p>
        </p:txBody>
      </p:sp>
      <p:sp>
        <p:nvSpPr>
          <p:cNvPr id="17" name="Rectangle 16">
            <a:extLst>
              <a:ext uri="{FF2B5EF4-FFF2-40B4-BE49-F238E27FC236}">
                <a16:creationId xmlns:a16="http://schemas.microsoft.com/office/drawing/2014/main" id="{E09B8084-059A-4F61-A469-0F8B7BD7A6B4}"/>
              </a:ext>
            </a:extLst>
          </p:cNvPr>
          <p:cNvSpPr/>
          <p:nvPr/>
        </p:nvSpPr>
        <p:spPr>
          <a:xfrm>
            <a:off x="2157897" y="5045467"/>
            <a:ext cx="4828205" cy="553998"/>
          </a:xfrm>
          <a:prstGeom prst="rect">
            <a:avLst/>
          </a:prstGeom>
        </p:spPr>
        <p:txBody>
          <a:bodyPr wrap="square" lIns="0" tIns="0" rIns="0" bIns="0">
            <a:spAutoFit/>
          </a:bodyPr>
          <a:lstStyle/>
          <a:p>
            <a:pPr algn="ctr"/>
            <a:r>
              <a:rPr lang="en-GB" altLang="en-US" dirty="0"/>
              <a:t>Now, it’s over to you. What do </a:t>
            </a:r>
            <a:r>
              <a:rPr lang="en-GB" altLang="en-US" b="1" dirty="0"/>
              <a:t>you</a:t>
            </a:r>
            <a:r>
              <a:rPr lang="en-GB" altLang="en-US" dirty="0"/>
              <a:t> need and what could</a:t>
            </a:r>
            <a:r>
              <a:rPr lang="en-GB" altLang="en-US" b="1" dirty="0"/>
              <a:t> you </a:t>
            </a:r>
            <a:r>
              <a:rPr lang="en-GB" altLang="en-US" dirty="0"/>
              <a:t>invent to help </a:t>
            </a:r>
            <a:r>
              <a:rPr lang="en-GB" altLang="en-US" b="1" dirty="0"/>
              <a:t>you</a:t>
            </a:r>
            <a:r>
              <a:rPr lang="en-GB" altLang="en-US" dirty="0"/>
              <a:t>?</a:t>
            </a:r>
          </a:p>
        </p:txBody>
      </p:sp>
    </p:spTree>
    <p:extLst>
      <p:ext uri="{BB962C8B-B14F-4D97-AF65-F5344CB8AC3E}">
        <p14:creationId xmlns:p14="http://schemas.microsoft.com/office/powerpoint/2010/main" val="151249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6"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6108194" cy="792682"/>
          </a:xfrm>
          <a:solidFill>
            <a:schemeClr val="bg1"/>
          </a:solidFill>
          <a:ln w="38100">
            <a:solidFill>
              <a:srgbClr val="4DB1E3"/>
            </a:solidFill>
          </a:ln>
        </p:spPr>
        <p:txBody>
          <a:bodyPr/>
          <a:lstStyle/>
          <a:p>
            <a:r>
              <a:rPr lang="en-GB" altLang="en-US" sz="3600" dirty="0"/>
              <a:t>Over to You!</a:t>
            </a:r>
            <a:endParaRPr lang="en-GB" sz="3600" dirty="0">
              <a:latin typeface="+mn-lt"/>
            </a:endParaRPr>
          </a:p>
        </p:txBody>
      </p:sp>
      <p:sp>
        <p:nvSpPr>
          <p:cNvPr id="5" name="Rectangle 4"/>
          <p:cNvSpPr/>
          <p:nvPr/>
        </p:nvSpPr>
        <p:spPr>
          <a:xfrm>
            <a:off x="755650" y="1294598"/>
            <a:ext cx="7632700" cy="830997"/>
          </a:xfrm>
          <a:prstGeom prst="rect">
            <a:avLst/>
          </a:prstGeom>
        </p:spPr>
        <p:txBody>
          <a:bodyPr wrap="square" lIns="0" tIns="0" rIns="0" bIns="0">
            <a:spAutoFit/>
          </a:bodyPr>
          <a:lstStyle/>
          <a:p>
            <a:pPr>
              <a:spcBef>
                <a:spcPct val="0"/>
              </a:spcBef>
            </a:pPr>
            <a:r>
              <a:rPr lang="en-GB" altLang="en-US" dirty="0"/>
              <a:t>The organisers of British Science Week would like you to enter a poster competition on the topic of ‘innovation for the future’. Go to britishscienceweek.org for more information.</a:t>
            </a:r>
          </a:p>
        </p:txBody>
      </p:sp>
      <p:sp>
        <p:nvSpPr>
          <p:cNvPr id="7" name="Rectangle: Rounded Corners 6">
            <a:extLst>
              <a:ext uri="{FF2B5EF4-FFF2-40B4-BE49-F238E27FC236}">
                <a16:creationId xmlns:a16="http://schemas.microsoft.com/office/drawing/2014/main" id="{59CDAB3C-8F70-4658-AFEB-40C37574D195}"/>
              </a:ext>
            </a:extLst>
          </p:cNvPr>
          <p:cNvSpPr/>
          <p:nvPr/>
        </p:nvSpPr>
        <p:spPr>
          <a:xfrm>
            <a:off x="755650" y="2323429"/>
            <a:ext cx="2855455" cy="612365"/>
          </a:xfrm>
          <a:prstGeom prst="roundRect">
            <a:avLst/>
          </a:prstGeom>
          <a:solidFill>
            <a:srgbClr val="0082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pPr>
            <a:r>
              <a:rPr lang="en-GB" altLang="en-US" b="1" dirty="0">
                <a:solidFill>
                  <a:schemeClr val="bg1"/>
                </a:solidFill>
              </a:rPr>
              <a:t>Why not get involved?</a:t>
            </a:r>
          </a:p>
        </p:txBody>
      </p:sp>
      <p:sp>
        <p:nvSpPr>
          <p:cNvPr id="8" name="Rectangle 7">
            <a:extLst>
              <a:ext uri="{FF2B5EF4-FFF2-40B4-BE49-F238E27FC236}">
                <a16:creationId xmlns:a16="http://schemas.microsoft.com/office/drawing/2014/main" id="{508E4877-1931-43E2-9253-37AD56C17F3E}"/>
              </a:ext>
            </a:extLst>
          </p:cNvPr>
          <p:cNvSpPr/>
          <p:nvPr/>
        </p:nvSpPr>
        <p:spPr>
          <a:xfrm>
            <a:off x="755650" y="3066002"/>
            <a:ext cx="7210479" cy="830997"/>
          </a:xfrm>
          <a:prstGeom prst="rect">
            <a:avLst/>
          </a:prstGeom>
        </p:spPr>
        <p:txBody>
          <a:bodyPr wrap="square" lIns="0" tIns="0" rIns="0" bIns="0">
            <a:spAutoFit/>
          </a:bodyPr>
          <a:lstStyle/>
          <a:p>
            <a:pPr>
              <a:spcBef>
                <a:spcPct val="0"/>
              </a:spcBef>
            </a:pPr>
            <a:r>
              <a:rPr lang="en-GB" altLang="en-US" dirty="0"/>
              <a:t>Science is such a big part of our daily lives. You could have a think about some questions that interest you and try to find the answers to them online.</a:t>
            </a:r>
          </a:p>
        </p:txBody>
      </p:sp>
      <p:pic>
        <p:nvPicPr>
          <p:cNvPr id="3" name="Picture 2" descr="A picture containing toy, doll&#10;&#10;Description automatically generated">
            <a:extLst>
              <a:ext uri="{FF2B5EF4-FFF2-40B4-BE49-F238E27FC236}">
                <a16:creationId xmlns:a16="http://schemas.microsoft.com/office/drawing/2014/main" id="{5C69B603-CBF2-4200-9BBB-A625D6908AE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86739" y="4769765"/>
            <a:ext cx="4695986" cy="2088235"/>
          </a:xfrm>
          <a:prstGeom prst="rect">
            <a:avLst/>
          </a:prstGeom>
        </p:spPr>
      </p:pic>
      <p:sp>
        <p:nvSpPr>
          <p:cNvPr id="4" name="Thought Bubble: Cloud 3">
            <a:extLst>
              <a:ext uri="{FF2B5EF4-FFF2-40B4-BE49-F238E27FC236}">
                <a16:creationId xmlns:a16="http://schemas.microsoft.com/office/drawing/2014/main" id="{1650ED69-88DF-4BE0-882C-9F422D006C2D}"/>
              </a:ext>
            </a:extLst>
          </p:cNvPr>
          <p:cNvSpPr/>
          <p:nvPr/>
        </p:nvSpPr>
        <p:spPr>
          <a:xfrm>
            <a:off x="6544884" y="3749609"/>
            <a:ext cx="1884795" cy="1262813"/>
          </a:xfrm>
          <a:prstGeom prst="cloudCallout">
            <a:avLst>
              <a:gd name="adj1" fmla="val -30909"/>
              <a:gd name="adj2" fmla="val 68070"/>
            </a:avLst>
          </a:prstGeom>
          <a:noFill/>
          <a:ln w="19050">
            <a:solidFill>
              <a:srgbClr val="0082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00000"/>
              </a:lnSpc>
              <a:spcBef>
                <a:spcPct val="0"/>
              </a:spcBef>
              <a:buFontTx/>
              <a:buNone/>
            </a:pPr>
            <a:r>
              <a:rPr lang="en-GB" altLang="en-US" sz="1200" dirty="0">
                <a:solidFill>
                  <a:schemeClr val="tx1"/>
                </a:solidFill>
              </a:rPr>
              <a:t>How can I invent smelly-vision?</a:t>
            </a:r>
          </a:p>
        </p:txBody>
      </p:sp>
      <p:sp>
        <p:nvSpPr>
          <p:cNvPr id="11" name="Thought Bubble: Cloud 10">
            <a:extLst>
              <a:ext uri="{FF2B5EF4-FFF2-40B4-BE49-F238E27FC236}">
                <a16:creationId xmlns:a16="http://schemas.microsoft.com/office/drawing/2014/main" id="{C3AB7989-4DBA-4789-9A33-85BC48C61681}"/>
              </a:ext>
            </a:extLst>
          </p:cNvPr>
          <p:cNvSpPr/>
          <p:nvPr/>
        </p:nvSpPr>
        <p:spPr>
          <a:xfrm>
            <a:off x="4800778" y="3749609"/>
            <a:ext cx="1470470" cy="985215"/>
          </a:xfrm>
          <a:prstGeom prst="cloudCallout">
            <a:avLst>
              <a:gd name="adj1" fmla="val -3582"/>
              <a:gd name="adj2" fmla="val 92359"/>
            </a:avLst>
          </a:prstGeom>
          <a:noFill/>
          <a:ln w="19050">
            <a:solidFill>
              <a:srgbClr val="0082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00000"/>
              </a:lnSpc>
              <a:spcBef>
                <a:spcPct val="0"/>
              </a:spcBef>
              <a:buFontTx/>
              <a:buNone/>
            </a:pPr>
            <a:r>
              <a:rPr lang="en-GB" altLang="en-US" sz="1200" dirty="0">
                <a:solidFill>
                  <a:schemeClr val="tx1"/>
                </a:solidFill>
              </a:rPr>
              <a:t>Why is</a:t>
            </a:r>
          </a:p>
          <a:p>
            <a:pPr algn="ctr" eaLnBrk="1" hangingPunct="1">
              <a:lnSpc>
                <a:spcPct val="100000"/>
              </a:lnSpc>
              <a:spcBef>
                <a:spcPct val="0"/>
              </a:spcBef>
              <a:buFontTx/>
              <a:buNone/>
            </a:pPr>
            <a:r>
              <a:rPr lang="en-GB" altLang="en-US" sz="1200" dirty="0">
                <a:solidFill>
                  <a:schemeClr val="tx1"/>
                </a:solidFill>
              </a:rPr>
              <a:t>the sky blue?</a:t>
            </a:r>
          </a:p>
        </p:txBody>
      </p:sp>
      <p:sp>
        <p:nvSpPr>
          <p:cNvPr id="12" name="Thought Bubble: Cloud 11">
            <a:extLst>
              <a:ext uri="{FF2B5EF4-FFF2-40B4-BE49-F238E27FC236}">
                <a16:creationId xmlns:a16="http://schemas.microsoft.com/office/drawing/2014/main" id="{20A2A141-6864-41CD-A295-CED65CEFE715}"/>
              </a:ext>
            </a:extLst>
          </p:cNvPr>
          <p:cNvSpPr/>
          <p:nvPr/>
        </p:nvSpPr>
        <p:spPr>
          <a:xfrm>
            <a:off x="2926080" y="3749608"/>
            <a:ext cx="1470470" cy="985215"/>
          </a:xfrm>
          <a:prstGeom prst="cloudCallout">
            <a:avLst>
              <a:gd name="adj1" fmla="val 5438"/>
              <a:gd name="adj2" fmla="val 92767"/>
            </a:avLst>
          </a:prstGeom>
          <a:noFill/>
          <a:ln w="19050">
            <a:solidFill>
              <a:srgbClr val="0082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00000"/>
              </a:lnSpc>
              <a:spcBef>
                <a:spcPct val="0"/>
              </a:spcBef>
              <a:buFontTx/>
              <a:buNone/>
            </a:pPr>
            <a:r>
              <a:rPr lang="en-GB" altLang="en-US" sz="1200" dirty="0">
                <a:solidFill>
                  <a:schemeClr val="tx1"/>
                </a:solidFill>
              </a:rPr>
              <a:t>Why is</a:t>
            </a:r>
          </a:p>
          <a:p>
            <a:pPr algn="ctr" eaLnBrk="1" hangingPunct="1">
              <a:lnSpc>
                <a:spcPct val="100000"/>
              </a:lnSpc>
              <a:spcBef>
                <a:spcPct val="0"/>
              </a:spcBef>
              <a:buFontTx/>
              <a:buNone/>
            </a:pPr>
            <a:r>
              <a:rPr lang="en-GB" altLang="en-US" sz="1200" dirty="0">
                <a:solidFill>
                  <a:schemeClr val="tx1"/>
                </a:solidFill>
              </a:rPr>
              <a:t>water wet?</a:t>
            </a:r>
          </a:p>
        </p:txBody>
      </p:sp>
      <p:sp>
        <p:nvSpPr>
          <p:cNvPr id="13" name="Thought Bubble: Cloud 12">
            <a:extLst>
              <a:ext uri="{FF2B5EF4-FFF2-40B4-BE49-F238E27FC236}">
                <a16:creationId xmlns:a16="http://schemas.microsoft.com/office/drawing/2014/main" id="{95F44A7B-2D7D-4885-88FE-176E95A997CF}"/>
              </a:ext>
            </a:extLst>
          </p:cNvPr>
          <p:cNvSpPr/>
          <p:nvPr/>
        </p:nvSpPr>
        <p:spPr>
          <a:xfrm>
            <a:off x="569008" y="4123466"/>
            <a:ext cx="1817731" cy="1217880"/>
          </a:xfrm>
          <a:prstGeom prst="cloudCallout">
            <a:avLst>
              <a:gd name="adj1" fmla="val 56689"/>
              <a:gd name="adj2" fmla="val 50950"/>
            </a:avLst>
          </a:prstGeom>
          <a:noFill/>
          <a:ln w="19050">
            <a:solidFill>
              <a:srgbClr val="0082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00000"/>
              </a:lnSpc>
              <a:spcBef>
                <a:spcPct val="0"/>
              </a:spcBef>
              <a:buFontTx/>
              <a:buNone/>
            </a:pPr>
            <a:r>
              <a:rPr lang="en-GB" altLang="en-US" sz="1200" dirty="0">
                <a:solidFill>
                  <a:schemeClr val="tx1"/>
                </a:solidFill>
              </a:rPr>
              <a:t>How can I talk with my friends in Australia?</a:t>
            </a:r>
          </a:p>
        </p:txBody>
      </p:sp>
    </p:spTree>
    <p:extLst>
      <p:ext uri="{BB962C8B-B14F-4D97-AF65-F5344CB8AC3E}">
        <p14:creationId xmlns:p14="http://schemas.microsoft.com/office/powerpoint/2010/main" val="53538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7" grpId="0" animBg="1"/>
      <p:bldP spid="8" grpId="0"/>
      <p:bldP spid="4"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8075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6108194" cy="792682"/>
          </a:xfrm>
          <a:solidFill>
            <a:schemeClr val="bg1"/>
          </a:solidFill>
          <a:ln w="38100">
            <a:solidFill>
              <a:srgbClr val="4DB1E3"/>
            </a:solidFill>
          </a:ln>
        </p:spPr>
        <p:txBody>
          <a:bodyPr/>
          <a:lstStyle/>
          <a:p>
            <a:r>
              <a:rPr lang="en-GB" altLang="en-US" sz="3600" dirty="0"/>
              <a:t>Innovating the Future</a:t>
            </a:r>
            <a:endParaRPr lang="en-GB" sz="3600" dirty="0">
              <a:latin typeface="+mn-lt"/>
            </a:endParaRPr>
          </a:p>
        </p:txBody>
      </p:sp>
      <p:sp>
        <p:nvSpPr>
          <p:cNvPr id="5" name="Rectangle 4"/>
          <p:cNvSpPr/>
          <p:nvPr/>
        </p:nvSpPr>
        <p:spPr>
          <a:xfrm>
            <a:off x="755650" y="1539571"/>
            <a:ext cx="7632700" cy="1107996"/>
          </a:xfrm>
          <a:prstGeom prst="rect">
            <a:avLst/>
          </a:prstGeom>
        </p:spPr>
        <p:txBody>
          <a:bodyPr wrap="square" lIns="0" tIns="0" rIns="0" bIns="0">
            <a:spAutoFit/>
          </a:bodyPr>
          <a:lstStyle/>
          <a:p>
            <a:pPr>
              <a:spcBef>
                <a:spcPct val="0"/>
              </a:spcBef>
            </a:pPr>
            <a:r>
              <a:rPr lang="en-GB" altLang="en-US" dirty="0"/>
              <a:t>The theme for British Science Week 2021 is ‘Innovating the Future’.</a:t>
            </a:r>
          </a:p>
          <a:p>
            <a:pPr>
              <a:spcBef>
                <a:spcPct val="0"/>
              </a:spcBef>
            </a:pPr>
            <a:r>
              <a:rPr lang="en-GB" altLang="en-US" dirty="0"/>
              <a:t>This theme encourages us to think about the incredible inventions that people have made in the past which can inspire young people everywhere to innovate for the future!</a:t>
            </a:r>
          </a:p>
        </p:txBody>
      </p:sp>
      <p:sp>
        <p:nvSpPr>
          <p:cNvPr id="6" name="Rectangle: Rounded Corners 5">
            <a:extLst>
              <a:ext uri="{FF2B5EF4-FFF2-40B4-BE49-F238E27FC236}">
                <a16:creationId xmlns:a16="http://schemas.microsoft.com/office/drawing/2014/main" id="{A3AC38C3-151B-45CF-A47D-7FDA18E0B97E}"/>
              </a:ext>
            </a:extLst>
          </p:cNvPr>
          <p:cNvSpPr/>
          <p:nvPr/>
        </p:nvSpPr>
        <p:spPr>
          <a:xfrm>
            <a:off x="2866231" y="2930578"/>
            <a:ext cx="3411537" cy="914400"/>
          </a:xfrm>
          <a:prstGeom prst="roundRect">
            <a:avLst/>
          </a:prstGeom>
          <a:solidFill>
            <a:srgbClr val="007AC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sz="3600" b="1" dirty="0"/>
              <a:t>Let’s think.</a:t>
            </a:r>
          </a:p>
        </p:txBody>
      </p:sp>
      <p:sp>
        <p:nvSpPr>
          <p:cNvPr id="8" name="Rectangle 6">
            <a:extLst>
              <a:ext uri="{FF2B5EF4-FFF2-40B4-BE49-F238E27FC236}">
                <a16:creationId xmlns:a16="http://schemas.microsoft.com/office/drawing/2014/main" id="{2138B46A-09A0-4BED-B4E5-154A74770B18}"/>
              </a:ext>
            </a:extLst>
          </p:cNvPr>
          <p:cNvSpPr>
            <a:spLocks noChangeArrowheads="1"/>
          </p:cNvSpPr>
          <p:nvPr/>
        </p:nvSpPr>
        <p:spPr bwMode="auto">
          <a:xfrm>
            <a:off x="755650" y="4175253"/>
            <a:ext cx="7632700" cy="422275"/>
          </a:xfrm>
          <a:prstGeom prst="rect">
            <a:avLst/>
          </a:prstGeom>
          <a:solidFill>
            <a:srgbClr val="7CC3E3"/>
          </a:solidFill>
          <a:ln w="38100">
            <a:solidFill>
              <a:srgbClr val="7CC3E3"/>
            </a:solidFill>
          </a:ln>
        </p:spPr>
        <p:txBody>
          <a:bodyPr lIns="0" tIns="72000" rIns="0" bIns="72000">
            <a:spAutoFit/>
          </a:bodyPr>
          <a:lstStyle>
            <a:lvl1pPr>
              <a:lnSpc>
                <a:spcPct val="90000"/>
              </a:lnSpc>
              <a:spcBef>
                <a:spcPts val="1000"/>
              </a:spcBef>
              <a:buFont typeface="Arial" panose="020B0604020202020204" pitchFamily="34" charset="0"/>
              <a:buChar char="•"/>
              <a:defRPr>
                <a:solidFill>
                  <a:srgbClr val="1C1C1C"/>
                </a:solidFill>
                <a:latin typeface="Twinkl" pitchFamily="2" charset="0"/>
                <a:ea typeface="Sassoon Infant Rg" panose="02000503030000020003" pitchFamily="50" charset="0"/>
                <a:cs typeface="Sassoon Infant Rg" panose="02000503030000020003" pitchFamily="50" charset="0"/>
              </a:defRPr>
            </a:lvl1pPr>
            <a:lvl2pPr marL="742950" indent="-285750">
              <a:lnSpc>
                <a:spcPct val="90000"/>
              </a:lnSpc>
              <a:spcBef>
                <a:spcPts val="500"/>
              </a:spcBef>
              <a:buFont typeface="Arial" panose="020B0604020202020204" pitchFamily="34" charset="0"/>
              <a:buChar char="•"/>
              <a:defRPr sz="1600">
                <a:solidFill>
                  <a:srgbClr val="1C1C1C"/>
                </a:solidFill>
                <a:latin typeface="Twinkl" pitchFamily="2" charset="0"/>
                <a:ea typeface="Sassoon Infant Rg" panose="02000503030000020003" pitchFamily="50" charset="0"/>
                <a:cs typeface="Sassoon Infant Rg" panose="02000503030000020003" pitchFamily="50" charset="0"/>
              </a:defRPr>
            </a:lvl2pPr>
            <a:lvl3pPr marL="11430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3pPr>
            <a:lvl4pPr marL="16002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4pPr>
            <a:lvl5pPr marL="20574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9pPr>
          </a:lstStyle>
          <a:p>
            <a:pPr algn="ctr" eaLnBrk="1" hangingPunct="1">
              <a:lnSpc>
                <a:spcPct val="100000"/>
              </a:lnSpc>
              <a:spcBef>
                <a:spcPct val="0"/>
              </a:spcBef>
              <a:buFontTx/>
              <a:buNone/>
            </a:pPr>
            <a:r>
              <a:rPr lang="en-GB" altLang="en-US" b="1" dirty="0">
                <a:solidFill>
                  <a:schemeClr val="tx1"/>
                </a:solidFill>
              </a:rPr>
              <a:t>What does the word ‘innovation’ mean?</a:t>
            </a:r>
          </a:p>
        </p:txBody>
      </p:sp>
      <p:sp>
        <p:nvSpPr>
          <p:cNvPr id="2" name="Rectangle 1">
            <a:extLst>
              <a:ext uri="{FF2B5EF4-FFF2-40B4-BE49-F238E27FC236}">
                <a16:creationId xmlns:a16="http://schemas.microsoft.com/office/drawing/2014/main" id="{CF13A3D4-3D71-4201-92F3-E7E20A96D92C}"/>
              </a:ext>
            </a:extLst>
          </p:cNvPr>
          <p:cNvSpPr/>
          <p:nvPr/>
        </p:nvSpPr>
        <p:spPr>
          <a:xfrm>
            <a:off x="755651" y="4597528"/>
            <a:ext cx="7632699" cy="369332"/>
          </a:xfrm>
          <a:prstGeom prst="rect">
            <a:avLst/>
          </a:prstGeom>
          <a:ln w="38100">
            <a:solidFill>
              <a:srgbClr val="7CC3E3"/>
            </a:solidFill>
          </a:ln>
        </p:spPr>
        <p:txBody>
          <a:bodyPr wrap="square">
            <a:spAutoFit/>
          </a:bodyPr>
          <a:lstStyle/>
          <a:p>
            <a:pPr algn="ctr"/>
            <a:r>
              <a:rPr lang="en-GB" altLang="en-US" dirty="0"/>
              <a:t>An innovation is a new idea, method or way of doing something.</a:t>
            </a:r>
            <a:endParaRPr lang="en-GB" dirty="0"/>
          </a:p>
        </p:txBody>
      </p:sp>
      <p:sp>
        <p:nvSpPr>
          <p:cNvPr id="9" name="Rectangle 6">
            <a:extLst>
              <a:ext uri="{FF2B5EF4-FFF2-40B4-BE49-F238E27FC236}">
                <a16:creationId xmlns:a16="http://schemas.microsoft.com/office/drawing/2014/main" id="{E8B95251-680A-40A2-B26D-EEF81DF2531B}"/>
              </a:ext>
            </a:extLst>
          </p:cNvPr>
          <p:cNvSpPr>
            <a:spLocks noChangeArrowheads="1"/>
          </p:cNvSpPr>
          <p:nvPr/>
        </p:nvSpPr>
        <p:spPr bwMode="auto">
          <a:xfrm>
            <a:off x="755650" y="5188228"/>
            <a:ext cx="7632700" cy="422275"/>
          </a:xfrm>
          <a:prstGeom prst="rect">
            <a:avLst/>
          </a:prstGeom>
          <a:solidFill>
            <a:srgbClr val="7CC3E3"/>
          </a:solidFill>
          <a:ln w="38100">
            <a:solidFill>
              <a:srgbClr val="7CC3E3"/>
            </a:solidFill>
          </a:ln>
        </p:spPr>
        <p:txBody>
          <a:bodyPr lIns="0" tIns="72000" rIns="0" bIns="72000">
            <a:spAutoFit/>
          </a:bodyPr>
          <a:lstStyle>
            <a:lvl1pPr>
              <a:lnSpc>
                <a:spcPct val="90000"/>
              </a:lnSpc>
              <a:spcBef>
                <a:spcPts val="1000"/>
              </a:spcBef>
              <a:buFont typeface="Arial" panose="020B0604020202020204" pitchFamily="34" charset="0"/>
              <a:buChar char="•"/>
              <a:defRPr>
                <a:solidFill>
                  <a:srgbClr val="1C1C1C"/>
                </a:solidFill>
                <a:latin typeface="Twinkl" pitchFamily="2" charset="0"/>
                <a:ea typeface="Sassoon Infant Rg" panose="02000503030000020003" pitchFamily="50" charset="0"/>
                <a:cs typeface="Sassoon Infant Rg" panose="02000503030000020003" pitchFamily="50" charset="0"/>
              </a:defRPr>
            </a:lvl1pPr>
            <a:lvl2pPr marL="742950" indent="-285750">
              <a:lnSpc>
                <a:spcPct val="90000"/>
              </a:lnSpc>
              <a:spcBef>
                <a:spcPts val="500"/>
              </a:spcBef>
              <a:buFont typeface="Arial" panose="020B0604020202020204" pitchFamily="34" charset="0"/>
              <a:buChar char="•"/>
              <a:defRPr sz="1600">
                <a:solidFill>
                  <a:srgbClr val="1C1C1C"/>
                </a:solidFill>
                <a:latin typeface="Twinkl" pitchFamily="2" charset="0"/>
                <a:ea typeface="Sassoon Infant Rg" panose="02000503030000020003" pitchFamily="50" charset="0"/>
                <a:cs typeface="Sassoon Infant Rg" panose="02000503030000020003" pitchFamily="50" charset="0"/>
              </a:defRPr>
            </a:lvl2pPr>
            <a:lvl3pPr marL="11430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3pPr>
            <a:lvl4pPr marL="16002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4pPr>
            <a:lvl5pPr marL="20574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9pPr>
          </a:lstStyle>
          <a:p>
            <a:pPr algn="ctr">
              <a:lnSpc>
                <a:spcPct val="100000"/>
              </a:lnSpc>
              <a:spcBef>
                <a:spcPct val="0"/>
              </a:spcBef>
              <a:buNone/>
            </a:pPr>
            <a:r>
              <a:rPr lang="en-GB" altLang="en-US" b="1" dirty="0">
                <a:solidFill>
                  <a:schemeClr val="tx1"/>
                </a:solidFill>
              </a:rPr>
              <a:t>What is an invention?</a:t>
            </a:r>
          </a:p>
        </p:txBody>
      </p:sp>
      <p:sp>
        <p:nvSpPr>
          <p:cNvPr id="10" name="Rectangle 9">
            <a:extLst>
              <a:ext uri="{FF2B5EF4-FFF2-40B4-BE49-F238E27FC236}">
                <a16:creationId xmlns:a16="http://schemas.microsoft.com/office/drawing/2014/main" id="{E8794EEA-66AE-480C-AD89-48CD756B6767}"/>
              </a:ext>
            </a:extLst>
          </p:cNvPr>
          <p:cNvSpPr/>
          <p:nvPr/>
        </p:nvSpPr>
        <p:spPr>
          <a:xfrm>
            <a:off x="755651" y="5610503"/>
            <a:ext cx="7632699" cy="369332"/>
          </a:xfrm>
          <a:prstGeom prst="rect">
            <a:avLst/>
          </a:prstGeom>
          <a:ln w="38100">
            <a:solidFill>
              <a:srgbClr val="7CC3E3"/>
            </a:solidFill>
          </a:ln>
        </p:spPr>
        <p:txBody>
          <a:bodyPr wrap="square">
            <a:spAutoFit/>
          </a:bodyPr>
          <a:lstStyle/>
          <a:p>
            <a:pPr algn="ctr"/>
            <a:r>
              <a:rPr lang="en-GB" altLang="en-US" dirty="0"/>
              <a:t>An invention is something that has never been made before.</a:t>
            </a:r>
            <a:endParaRPr lang="en-GB" dirty="0"/>
          </a:p>
        </p:txBody>
      </p:sp>
    </p:spTree>
    <p:extLst>
      <p:ext uri="{BB962C8B-B14F-4D97-AF65-F5344CB8AC3E}">
        <p14:creationId xmlns:p14="http://schemas.microsoft.com/office/powerpoint/2010/main" val="128623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6" grpId="0" animBg="1"/>
      <p:bldP spid="8" grpId="0" animBg="1"/>
      <p:bldP spid="2"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8" y="304082"/>
            <a:ext cx="8220457" cy="792682"/>
          </a:xfrm>
          <a:solidFill>
            <a:schemeClr val="bg1"/>
          </a:solidFill>
          <a:ln w="38100">
            <a:solidFill>
              <a:srgbClr val="4DB1E3"/>
            </a:solidFill>
          </a:ln>
        </p:spPr>
        <p:txBody>
          <a:bodyPr/>
          <a:lstStyle/>
          <a:p>
            <a:r>
              <a:rPr lang="en-GB" altLang="en-US" sz="3600" dirty="0"/>
              <a:t>Inventions That Changed the World</a:t>
            </a:r>
          </a:p>
        </p:txBody>
      </p:sp>
      <p:sp>
        <p:nvSpPr>
          <p:cNvPr id="5" name="Rectangle 4"/>
          <p:cNvSpPr/>
          <p:nvPr/>
        </p:nvSpPr>
        <p:spPr>
          <a:xfrm>
            <a:off x="755650" y="1380539"/>
            <a:ext cx="7632700" cy="276999"/>
          </a:xfrm>
          <a:prstGeom prst="rect">
            <a:avLst/>
          </a:prstGeom>
        </p:spPr>
        <p:txBody>
          <a:bodyPr wrap="square" lIns="0" tIns="0" rIns="0" bIns="0">
            <a:spAutoFit/>
          </a:bodyPr>
          <a:lstStyle/>
          <a:p>
            <a:pPr>
              <a:lnSpc>
                <a:spcPct val="100000"/>
              </a:lnSpc>
              <a:spcBef>
                <a:spcPct val="0"/>
              </a:spcBef>
              <a:buFontTx/>
              <a:buNone/>
            </a:pPr>
            <a:r>
              <a:rPr lang="en-GB" altLang="en-US" dirty="0"/>
              <a:t>Modern life is full of inventions that have changed how we live.</a:t>
            </a:r>
          </a:p>
        </p:txBody>
      </p:sp>
      <p:pic>
        <p:nvPicPr>
          <p:cNvPr id="4" name="Picture 3">
            <a:extLst>
              <a:ext uri="{FF2B5EF4-FFF2-40B4-BE49-F238E27FC236}">
                <a16:creationId xmlns:a16="http://schemas.microsoft.com/office/drawing/2014/main" id="{7820D2F7-D7A5-4CA2-BE3F-9DA48E5FFE5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5650" y="1835191"/>
            <a:ext cx="7632700" cy="4366317"/>
          </a:xfrm>
          <a:prstGeom prst="rect">
            <a:avLst/>
          </a:prstGeom>
        </p:spPr>
      </p:pic>
      <p:sp>
        <p:nvSpPr>
          <p:cNvPr id="11" name="Rectangle 11">
            <a:extLst>
              <a:ext uri="{FF2B5EF4-FFF2-40B4-BE49-F238E27FC236}">
                <a16:creationId xmlns:a16="http://schemas.microsoft.com/office/drawing/2014/main" id="{15194600-2781-45A3-86E3-B46D10B44625}"/>
              </a:ext>
            </a:extLst>
          </p:cNvPr>
          <p:cNvSpPr>
            <a:spLocks noChangeArrowheads="1"/>
          </p:cNvSpPr>
          <p:nvPr/>
        </p:nvSpPr>
        <p:spPr bwMode="auto">
          <a:xfrm>
            <a:off x="1051561" y="2240514"/>
            <a:ext cx="3034812" cy="199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a:solidFill>
                  <a:srgbClr val="1C1C1C"/>
                </a:solidFill>
                <a:latin typeface="Twinkl" pitchFamily="2" charset="0"/>
                <a:ea typeface="Sassoon Infant Rg" panose="02000503030000020003" pitchFamily="50" charset="0"/>
                <a:cs typeface="Sassoon Infant Rg" panose="02000503030000020003" pitchFamily="50" charset="0"/>
              </a:defRPr>
            </a:lvl1pPr>
            <a:lvl2pPr marL="742950" indent="-285750">
              <a:lnSpc>
                <a:spcPct val="90000"/>
              </a:lnSpc>
              <a:spcBef>
                <a:spcPts val="500"/>
              </a:spcBef>
              <a:buFont typeface="Arial" panose="020B0604020202020204" pitchFamily="34" charset="0"/>
              <a:buChar char="•"/>
              <a:defRPr sz="1600">
                <a:solidFill>
                  <a:srgbClr val="1C1C1C"/>
                </a:solidFill>
                <a:latin typeface="Twinkl" pitchFamily="2" charset="0"/>
                <a:ea typeface="Sassoon Infant Rg" panose="02000503030000020003" pitchFamily="50" charset="0"/>
                <a:cs typeface="Sassoon Infant Rg" panose="02000503030000020003" pitchFamily="50" charset="0"/>
              </a:defRPr>
            </a:lvl2pPr>
            <a:lvl3pPr marL="11430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3pPr>
            <a:lvl4pPr marL="16002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4pPr>
            <a:lvl5pPr marL="20574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9pPr>
          </a:lstStyle>
          <a:p>
            <a:pPr algn="ctr">
              <a:lnSpc>
                <a:spcPct val="100000"/>
              </a:lnSpc>
              <a:spcBef>
                <a:spcPct val="0"/>
              </a:spcBef>
              <a:buFontTx/>
              <a:buNone/>
            </a:pPr>
            <a:r>
              <a:rPr lang="en-GB" altLang="en-US" b="1" dirty="0">
                <a:solidFill>
                  <a:schemeClr val="bg1"/>
                </a:solidFill>
              </a:rPr>
              <a:t>The television</a:t>
            </a:r>
          </a:p>
          <a:p>
            <a:pPr algn="ctr" eaLnBrk="1" hangingPunct="1">
              <a:buFont typeface="Arial" panose="020B0604020202020204" pitchFamily="34" charset="0"/>
              <a:buNone/>
            </a:pPr>
            <a:r>
              <a:rPr lang="en-GB" altLang="en-US" dirty="0">
                <a:solidFill>
                  <a:schemeClr val="bg1"/>
                </a:solidFill>
              </a:rPr>
              <a:t>John </a:t>
            </a:r>
            <a:r>
              <a:rPr lang="en-GB" altLang="en-US" dirty="0" err="1">
                <a:solidFill>
                  <a:schemeClr val="bg1"/>
                </a:solidFill>
              </a:rPr>
              <a:t>Logie</a:t>
            </a:r>
            <a:r>
              <a:rPr lang="en-GB" altLang="en-US" dirty="0">
                <a:solidFill>
                  <a:schemeClr val="bg1"/>
                </a:solidFill>
              </a:rPr>
              <a:t> Baird invented the first television in 1924. Televisions first went on sale in the late 1920s. They showed video in black and white only.</a:t>
            </a:r>
          </a:p>
        </p:txBody>
      </p:sp>
      <p:pic>
        <p:nvPicPr>
          <p:cNvPr id="12" name="Picture 11">
            <a:extLst>
              <a:ext uri="{FF2B5EF4-FFF2-40B4-BE49-F238E27FC236}">
                <a16:creationId xmlns:a16="http://schemas.microsoft.com/office/drawing/2014/main" id="{A8635B04-A5D9-4AC1-B12A-12C51D7FFD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9768" y="2699503"/>
            <a:ext cx="3668548" cy="2777958"/>
          </a:xfrm>
          <a:prstGeom prst="rect">
            <a:avLst/>
          </a:prstGeom>
        </p:spPr>
      </p:pic>
      <p:sp>
        <p:nvSpPr>
          <p:cNvPr id="14" name="Rectangle 13">
            <a:extLst>
              <a:ext uri="{FF2B5EF4-FFF2-40B4-BE49-F238E27FC236}">
                <a16:creationId xmlns:a16="http://schemas.microsoft.com/office/drawing/2014/main" id="{AA338C2A-D747-441C-A09B-D2399E85CEDA}"/>
              </a:ext>
            </a:extLst>
          </p:cNvPr>
          <p:cNvSpPr/>
          <p:nvPr/>
        </p:nvSpPr>
        <p:spPr>
          <a:xfrm>
            <a:off x="1215684" y="4233880"/>
            <a:ext cx="2770162" cy="1477328"/>
          </a:xfrm>
          <a:prstGeom prst="rect">
            <a:avLst/>
          </a:prstGeom>
        </p:spPr>
        <p:txBody>
          <a:bodyPr wrap="square">
            <a:spAutoFit/>
          </a:bodyPr>
          <a:lstStyle/>
          <a:p>
            <a:pPr algn="ctr"/>
            <a:r>
              <a:rPr lang="en-GB" altLang="en-US" dirty="0">
                <a:solidFill>
                  <a:schemeClr val="bg1"/>
                </a:solidFill>
              </a:rPr>
              <a:t>At first, the televisions couldn’t send moving pictures of humans so ventriloquist’s dummies were used instead!</a:t>
            </a:r>
          </a:p>
        </p:txBody>
      </p:sp>
    </p:spTree>
    <p:extLst>
      <p:ext uri="{BB962C8B-B14F-4D97-AF65-F5344CB8AC3E}">
        <p14:creationId xmlns:p14="http://schemas.microsoft.com/office/powerpoint/2010/main" val="242488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11" grpId="0" autoUpdateAnimBg="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5769CC-9303-437C-A663-1F684D413196}"/>
              </a:ext>
            </a:extLst>
          </p:cNvPr>
          <p:cNvSpPr/>
          <p:nvPr/>
        </p:nvSpPr>
        <p:spPr>
          <a:xfrm>
            <a:off x="884604" y="2034313"/>
            <a:ext cx="7503745" cy="2244130"/>
          </a:xfrm>
          <a:prstGeom prst="rect">
            <a:avLst/>
          </a:prstGeom>
          <a:solidFill>
            <a:srgbClr val="7CC3E3"/>
          </a:solidFill>
          <a:ln w="38100">
            <a:noFill/>
          </a:ln>
        </p:spPr>
        <p:txBody>
          <a:bodyPr wrap="square" anchor="ctr" anchorCtr="0">
            <a:noAutofit/>
          </a:bodyPr>
          <a:lstStyle/>
          <a:p>
            <a:pPr lvl="5">
              <a:spcBef>
                <a:spcPct val="0"/>
              </a:spcBef>
            </a:pPr>
            <a:r>
              <a:rPr lang="en-GB" altLang="en-US" b="1" dirty="0"/>
              <a:t>The motor vehicle (car)</a:t>
            </a:r>
          </a:p>
          <a:p>
            <a:pPr lvl="5"/>
            <a:r>
              <a:rPr lang="en-GB" altLang="en-US" dirty="0"/>
              <a:t>The first ever petrol-powered ‘car’ was created in 1885 by Karl Benz in Germany. Its maximum speed was 6mph which is not much faster than a quick walking pace. </a:t>
            </a:r>
          </a:p>
        </p:txBody>
      </p:sp>
      <p:sp>
        <p:nvSpPr>
          <p:cNvPr id="21" name="Title 20"/>
          <p:cNvSpPr>
            <a:spLocks noGrp="1"/>
          </p:cNvSpPr>
          <p:nvPr>
            <p:ph type="title"/>
          </p:nvPr>
        </p:nvSpPr>
        <p:spPr>
          <a:xfrm>
            <a:off x="-128018" y="304082"/>
            <a:ext cx="8516367" cy="792682"/>
          </a:xfrm>
          <a:solidFill>
            <a:schemeClr val="bg1"/>
          </a:solidFill>
          <a:ln w="38100">
            <a:solidFill>
              <a:srgbClr val="4DB1E3"/>
            </a:solidFill>
          </a:ln>
        </p:spPr>
        <p:txBody>
          <a:bodyPr/>
          <a:lstStyle/>
          <a:p>
            <a:r>
              <a:rPr lang="en-GB" altLang="en-US" sz="3600" dirty="0"/>
              <a:t>Inventions That Changed the World</a:t>
            </a:r>
          </a:p>
        </p:txBody>
      </p:sp>
      <p:sp>
        <p:nvSpPr>
          <p:cNvPr id="5" name="Rectangle 4"/>
          <p:cNvSpPr/>
          <p:nvPr/>
        </p:nvSpPr>
        <p:spPr>
          <a:xfrm>
            <a:off x="755650" y="1427039"/>
            <a:ext cx="7632700" cy="276999"/>
          </a:xfrm>
          <a:prstGeom prst="rect">
            <a:avLst/>
          </a:prstGeom>
        </p:spPr>
        <p:txBody>
          <a:bodyPr wrap="square" lIns="0" tIns="0" rIns="0" bIns="0">
            <a:spAutoFit/>
          </a:bodyPr>
          <a:lstStyle/>
          <a:p>
            <a:pPr>
              <a:lnSpc>
                <a:spcPct val="100000"/>
              </a:lnSpc>
              <a:spcBef>
                <a:spcPct val="0"/>
              </a:spcBef>
              <a:buFontTx/>
              <a:buNone/>
            </a:pPr>
            <a:r>
              <a:rPr lang="en-GB" altLang="en-US" dirty="0"/>
              <a:t>Modern life is full of inventions that have changed how we live.</a:t>
            </a:r>
          </a:p>
        </p:txBody>
      </p:sp>
      <p:pic>
        <p:nvPicPr>
          <p:cNvPr id="4" name="Picture 3">
            <a:extLst>
              <a:ext uri="{FF2B5EF4-FFF2-40B4-BE49-F238E27FC236}">
                <a16:creationId xmlns:a16="http://schemas.microsoft.com/office/drawing/2014/main" id="{8B758B60-3C74-40B2-A283-344F188D00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5650" y="2034314"/>
            <a:ext cx="2304073" cy="2244130"/>
          </a:xfrm>
          <a:prstGeom prst="rect">
            <a:avLst/>
          </a:prstGeom>
        </p:spPr>
      </p:pic>
      <p:sp>
        <p:nvSpPr>
          <p:cNvPr id="15" name="Rectangle 14">
            <a:extLst>
              <a:ext uri="{FF2B5EF4-FFF2-40B4-BE49-F238E27FC236}">
                <a16:creationId xmlns:a16="http://schemas.microsoft.com/office/drawing/2014/main" id="{35B72819-119C-4790-AFA8-95CB23F3EE2B}"/>
              </a:ext>
            </a:extLst>
          </p:cNvPr>
          <p:cNvSpPr/>
          <p:nvPr/>
        </p:nvSpPr>
        <p:spPr>
          <a:xfrm>
            <a:off x="755650" y="4389290"/>
            <a:ext cx="6383705" cy="1729339"/>
          </a:xfrm>
          <a:prstGeom prst="rect">
            <a:avLst/>
          </a:prstGeom>
          <a:solidFill>
            <a:srgbClr val="7CC3E3"/>
          </a:solidFill>
          <a:ln w="38100">
            <a:noFill/>
          </a:ln>
        </p:spPr>
        <p:txBody>
          <a:bodyPr wrap="square" anchor="ctr" anchorCtr="0">
            <a:noAutofit/>
          </a:bodyPr>
          <a:lstStyle/>
          <a:p>
            <a:pPr>
              <a:lnSpc>
                <a:spcPct val="100000"/>
              </a:lnSpc>
              <a:spcBef>
                <a:spcPct val="0"/>
              </a:spcBef>
              <a:buFontTx/>
              <a:buNone/>
            </a:pPr>
            <a:r>
              <a:rPr lang="en-GB" altLang="en-US" b="1" dirty="0"/>
              <a:t>The mobile phone</a:t>
            </a:r>
          </a:p>
          <a:p>
            <a:pPr>
              <a:lnSpc>
                <a:spcPct val="100000"/>
              </a:lnSpc>
              <a:spcBef>
                <a:spcPct val="0"/>
              </a:spcBef>
              <a:buFontTx/>
              <a:buNone/>
            </a:pPr>
            <a:r>
              <a:rPr lang="en-GB" altLang="en-US" dirty="0"/>
              <a:t>The world’s first mobile phone call was </a:t>
            </a:r>
            <a:br>
              <a:rPr lang="en-GB" altLang="en-US" dirty="0"/>
            </a:br>
            <a:r>
              <a:rPr lang="en-GB" altLang="en-US" dirty="0"/>
              <a:t>made on 3</a:t>
            </a:r>
            <a:r>
              <a:rPr lang="en-GB" altLang="en-US" baseline="30000" dirty="0"/>
              <a:t>rd</a:t>
            </a:r>
            <a:r>
              <a:rPr lang="en-GB" altLang="en-US" dirty="0"/>
              <a:t> April, 1973, by Martin Cooper, </a:t>
            </a:r>
            <a:br>
              <a:rPr lang="en-GB" altLang="en-US" dirty="0"/>
            </a:br>
            <a:r>
              <a:rPr lang="en-GB" altLang="en-US" dirty="0"/>
              <a:t>an engineer at Motorola. It weighed 1.1kg – </a:t>
            </a:r>
            <a:br>
              <a:rPr lang="en-GB" altLang="en-US" dirty="0"/>
            </a:br>
            <a:r>
              <a:rPr lang="en-GB" altLang="en-US" dirty="0"/>
              <a:t>about the same as two loaves of bread.</a:t>
            </a:r>
          </a:p>
        </p:txBody>
      </p:sp>
      <p:pic>
        <p:nvPicPr>
          <p:cNvPr id="11" name="Picture 10">
            <a:extLst>
              <a:ext uri="{FF2B5EF4-FFF2-40B4-BE49-F238E27FC236}">
                <a16:creationId xmlns:a16="http://schemas.microsoft.com/office/drawing/2014/main" id="{0660B762-10F4-446F-AF89-D60F77EDD5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88494">
            <a:off x="6722708" y="2934225"/>
            <a:ext cx="1110263" cy="4127704"/>
          </a:xfrm>
          <a:prstGeom prst="rect">
            <a:avLst/>
          </a:prstGeom>
        </p:spPr>
      </p:pic>
    </p:spTree>
    <p:extLst>
      <p:ext uri="{BB962C8B-B14F-4D97-AF65-F5344CB8AC3E}">
        <p14:creationId xmlns:p14="http://schemas.microsoft.com/office/powerpoint/2010/main" val="261683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par>
                          <p:cTn id="27" fill="hold">
                            <p:stCondLst>
                              <p:cond delay="500"/>
                            </p:stCondLst>
                            <p:childTnLst>
                              <p:par>
                                <p:cTn id="28" presetID="22" presetClass="entr" presetSubtype="2"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righ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P spid="5" grpId="0"/>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6108194" cy="792682"/>
          </a:xfrm>
          <a:solidFill>
            <a:schemeClr val="bg1"/>
          </a:solidFill>
          <a:ln w="38100">
            <a:solidFill>
              <a:srgbClr val="4DB1E3"/>
            </a:solidFill>
          </a:ln>
        </p:spPr>
        <p:txBody>
          <a:bodyPr/>
          <a:lstStyle/>
          <a:p>
            <a:r>
              <a:rPr lang="en-GB" sz="3600" dirty="0"/>
              <a:t>One Person or a Team?</a:t>
            </a:r>
            <a:endParaRPr lang="en-GB" sz="3600" dirty="0">
              <a:latin typeface="+mn-lt"/>
            </a:endParaRPr>
          </a:p>
        </p:txBody>
      </p:sp>
      <p:sp>
        <p:nvSpPr>
          <p:cNvPr id="5" name="Rectangle 4"/>
          <p:cNvSpPr/>
          <p:nvPr/>
        </p:nvSpPr>
        <p:spPr>
          <a:xfrm>
            <a:off x="755650" y="1380539"/>
            <a:ext cx="7632700" cy="1107996"/>
          </a:xfrm>
          <a:prstGeom prst="rect">
            <a:avLst/>
          </a:prstGeom>
        </p:spPr>
        <p:txBody>
          <a:bodyPr wrap="square" lIns="0" tIns="0" rIns="0" bIns="0">
            <a:spAutoFit/>
          </a:bodyPr>
          <a:lstStyle/>
          <a:p>
            <a:r>
              <a:rPr lang="en-GB" altLang="en-US" dirty="0"/>
              <a:t>Many inventions in the past were made by one person. </a:t>
            </a:r>
          </a:p>
          <a:p>
            <a:endParaRPr lang="en-GB" altLang="en-US" dirty="0"/>
          </a:p>
          <a:p>
            <a:r>
              <a:rPr lang="en-GB" altLang="en-US" dirty="0"/>
              <a:t>Sometimes, just one person will notice something that will change the world for millions more. </a:t>
            </a:r>
          </a:p>
        </p:txBody>
      </p:sp>
      <p:sp>
        <p:nvSpPr>
          <p:cNvPr id="2" name="Rectangle 1">
            <a:extLst>
              <a:ext uri="{FF2B5EF4-FFF2-40B4-BE49-F238E27FC236}">
                <a16:creationId xmlns:a16="http://schemas.microsoft.com/office/drawing/2014/main" id="{CF13A3D4-3D71-4201-92F3-E7E20A96D92C}"/>
              </a:ext>
            </a:extLst>
          </p:cNvPr>
          <p:cNvSpPr/>
          <p:nvPr/>
        </p:nvSpPr>
        <p:spPr>
          <a:xfrm>
            <a:off x="755650" y="3077197"/>
            <a:ext cx="5750657" cy="2031325"/>
          </a:xfrm>
          <a:prstGeom prst="rect">
            <a:avLst/>
          </a:prstGeom>
          <a:ln w="38100">
            <a:solidFill>
              <a:srgbClr val="7CC3E3"/>
            </a:solidFill>
          </a:ln>
        </p:spPr>
        <p:txBody>
          <a:bodyPr wrap="square">
            <a:spAutoFit/>
          </a:bodyPr>
          <a:lstStyle/>
          <a:p>
            <a:pPr>
              <a:buNone/>
            </a:pPr>
            <a:r>
              <a:rPr lang="en-GB" altLang="en-US" dirty="0"/>
              <a:t>For example, when George De </a:t>
            </a:r>
            <a:r>
              <a:rPr lang="en-GB" altLang="en-US" dirty="0" err="1"/>
              <a:t>Mestral</a:t>
            </a:r>
            <a:r>
              <a:rPr lang="en-GB" altLang="en-US" dirty="0"/>
              <a:t> </a:t>
            </a:r>
          </a:p>
          <a:p>
            <a:pPr>
              <a:buNone/>
            </a:pPr>
            <a:r>
              <a:rPr lang="en-GB" altLang="en-US" dirty="0"/>
              <a:t>was walking through the countryside </a:t>
            </a:r>
          </a:p>
          <a:p>
            <a:pPr>
              <a:buNone/>
            </a:pPr>
            <a:r>
              <a:rPr lang="en-GB" altLang="en-US" dirty="0"/>
              <a:t>one day, he noticed that some seeds </a:t>
            </a:r>
          </a:p>
          <a:p>
            <a:pPr>
              <a:buNone/>
            </a:pPr>
            <a:r>
              <a:rPr lang="en-GB" altLang="en-US" dirty="0"/>
              <a:t>seemed to ‘stick’ to his clothing. </a:t>
            </a:r>
          </a:p>
          <a:p>
            <a:endParaRPr lang="en-GB" altLang="en-US" dirty="0"/>
          </a:p>
          <a:p>
            <a:pPr>
              <a:buNone/>
            </a:pPr>
            <a:r>
              <a:rPr lang="en-GB" altLang="en-US" dirty="0"/>
              <a:t>He remembered this, went home and </a:t>
            </a:r>
          </a:p>
          <a:p>
            <a:pPr>
              <a:buNone/>
            </a:pPr>
            <a:r>
              <a:rPr lang="en-GB" altLang="en-US" dirty="0"/>
              <a:t>used this idea to create ‘Velcro’.</a:t>
            </a:r>
          </a:p>
        </p:txBody>
      </p:sp>
      <p:pic>
        <p:nvPicPr>
          <p:cNvPr id="4" name="Picture 3">
            <a:extLst>
              <a:ext uri="{FF2B5EF4-FFF2-40B4-BE49-F238E27FC236}">
                <a16:creationId xmlns:a16="http://schemas.microsoft.com/office/drawing/2014/main" id="{B25720DE-0902-4859-8D61-35F71C40726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69473" y="2588587"/>
            <a:ext cx="3965331" cy="3965331"/>
          </a:xfrm>
          <a:prstGeom prst="ellipse">
            <a:avLst/>
          </a:prstGeom>
          <a:ln w="38100">
            <a:solidFill>
              <a:srgbClr val="0082C9"/>
            </a:solidFill>
          </a:ln>
        </p:spPr>
      </p:pic>
      <p:pic>
        <p:nvPicPr>
          <p:cNvPr id="11" name="Picture 10">
            <a:extLst>
              <a:ext uri="{FF2B5EF4-FFF2-40B4-BE49-F238E27FC236}">
                <a16:creationId xmlns:a16="http://schemas.microsoft.com/office/drawing/2014/main" id="{F65B7E7D-7EF1-4ED0-B681-0F9DDF9072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103558">
            <a:off x="4181074" y="4811867"/>
            <a:ext cx="1822274" cy="1835179"/>
          </a:xfrm>
          <a:prstGeom prst="rect">
            <a:avLst/>
          </a:prstGeom>
        </p:spPr>
      </p:pic>
    </p:spTree>
    <p:extLst>
      <p:ext uri="{BB962C8B-B14F-4D97-AF65-F5344CB8AC3E}">
        <p14:creationId xmlns:p14="http://schemas.microsoft.com/office/powerpoint/2010/main" val="79917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500"/>
                            </p:stCondLst>
                            <p:childTnLst>
                              <p:par>
                                <p:cTn id="19" presetID="22" presetClass="entr" presetSubtype="2"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right)">
                                      <p:cBhvr>
                                        <p:cTn id="21" dur="500"/>
                                        <p:tgtEl>
                                          <p:spTgt spid="2"/>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6108194" cy="792682"/>
          </a:xfrm>
          <a:solidFill>
            <a:schemeClr val="bg1"/>
          </a:solidFill>
          <a:ln w="38100">
            <a:solidFill>
              <a:srgbClr val="4DB1E3"/>
            </a:solidFill>
          </a:ln>
        </p:spPr>
        <p:txBody>
          <a:bodyPr/>
          <a:lstStyle/>
          <a:p>
            <a:r>
              <a:rPr lang="en-GB" sz="3600" dirty="0"/>
              <a:t>One Person or a Team?</a:t>
            </a:r>
            <a:endParaRPr lang="en-GB" sz="3600" dirty="0">
              <a:latin typeface="+mn-lt"/>
            </a:endParaRPr>
          </a:p>
        </p:txBody>
      </p:sp>
      <p:sp>
        <p:nvSpPr>
          <p:cNvPr id="5" name="Rectangle 4"/>
          <p:cNvSpPr/>
          <p:nvPr/>
        </p:nvSpPr>
        <p:spPr>
          <a:xfrm>
            <a:off x="755650" y="1211461"/>
            <a:ext cx="7632700" cy="553998"/>
          </a:xfrm>
          <a:prstGeom prst="rect">
            <a:avLst/>
          </a:prstGeom>
        </p:spPr>
        <p:txBody>
          <a:bodyPr wrap="square" lIns="0" tIns="0" rIns="0" bIns="0">
            <a:spAutoFit/>
          </a:bodyPr>
          <a:lstStyle/>
          <a:p>
            <a:r>
              <a:rPr lang="en-GB" altLang="en-US" dirty="0"/>
              <a:t>Many inventions were never really invented by one person at all. Some changed and improved over many years, as many people worked on them. </a:t>
            </a:r>
          </a:p>
        </p:txBody>
      </p:sp>
      <p:sp>
        <p:nvSpPr>
          <p:cNvPr id="2" name="Rectangle 1">
            <a:extLst>
              <a:ext uri="{FF2B5EF4-FFF2-40B4-BE49-F238E27FC236}">
                <a16:creationId xmlns:a16="http://schemas.microsoft.com/office/drawing/2014/main" id="{CF13A3D4-3D71-4201-92F3-E7E20A96D92C}"/>
              </a:ext>
            </a:extLst>
          </p:cNvPr>
          <p:cNvSpPr/>
          <p:nvPr/>
        </p:nvSpPr>
        <p:spPr>
          <a:xfrm>
            <a:off x="755650" y="1876350"/>
            <a:ext cx="7632700" cy="2031325"/>
          </a:xfrm>
          <a:prstGeom prst="rect">
            <a:avLst/>
          </a:prstGeom>
          <a:ln w="38100">
            <a:solidFill>
              <a:srgbClr val="7CC3E3"/>
            </a:solidFill>
          </a:ln>
        </p:spPr>
        <p:txBody>
          <a:bodyPr wrap="square">
            <a:spAutoFit/>
          </a:bodyPr>
          <a:lstStyle/>
          <a:p>
            <a:pPr>
              <a:buNone/>
            </a:pPr>
            <a:r>
              <a:rPr lang="en-GB" altLang="en-US" dirty="0"/>
              <a:t>Ancient Chinese civilisations were using an abacus to calculate problems about 5,000 years ago. Then, moving levers and gears of old calculators developed into electronic computers. These enormous early computers were developed into personal computers that could fit on a desk. Computers became smaller and smaller and now we have powerful smartphones which fit in our hands! This has been a team effort over thousands of years</a:t>
            </a:r>
          </a:p>
        </p:txBody>
      </p:sp>
      <p:sp>
        <p:nvSpPr>
          <p:cNvPr id="7" name="Rectangle 6">
            <a:extLst>
              <a:ext uri="{FF2B5EF4-FFF2-40B4-BE49-F238E27FC236}">
                <a16:creationId xmlns:a16="http://schemas.microsoft.com/office/drawing/2014/main" id="{F7B2B662-31E6-425D-9B51-7BF2A8C3821D}"/>
              </a:ext>
            </a:extLst>
          </p:cNvPr>
          <p:cNvSpPr/>
          <p:nvPr/>
        </p:nvSpPr>
        <p:spPr>
          <a:xfrm>
            <a:off x="2825262" y="4018566"/>
            <a:ext cx="5563088" cy="2156889"/>
          </a:xfrm>
          <a:prstGeom prst="rect">
            <a:avLst/>
          </a:prstGeom>
          <a:solidFill>
            <a:srgbClr val="7CC3E3"/>
          </a:solidFill>
          <a:ln w="38100">
            <a:noFill/>
          </a:ln>
        </p:spPr>
        <p:txBody>
          <a:bodyPr wrap="square" anchor="ctr" anchorCtr="0">
            <a:noAutofit/>
          </a:bodyPr>
          <a:lstStyle/>
          <a:p>
            <a:pPr lvl="2">
              <a:spcBef>
                <a:spcPct val="0"/>
              </a:spcBef>
              <a:buFont typeface="Arial" panose="020B0604020202020204" pitchFamily="34" charset="0"/>
              <a:buNone/>
            </a:pPr>
            <a:r>
              <a:rPr lang="en-GB" altLang="en-US" b="1" dirty="0"/>
              <a:t>Did You Know…?</a:t>
            </a:r>
          </a:p>
          <a:p>
            <a:pPr lvl="2">
              <a:spcBef>
                <a:spcPct val="0"/>
              </a:spcBef>
              <a:buFont typeface="Arial" panose="020B0604020202020204" pitchFamily="34" charset="0"/>
              <a:buNone/>
            </a:pPr>
            <a:r>
              <a:rPr lang="en-GB" altLang="en-US" dirty="0"/>
              <a:t>Konrad </a:t>
            </a:r>
            <a:r>
              <a:rPr lang="en-GB" altLang="en-US" dirty="0" err="1"/>
              <a:t>Zuse</a:t>
            </a:r>
            <a:r>
              <a:rPr lang="en-GB" altLang="en-US" dirty="0"/>
              <a:t>, a German civil engineer, created the first programmable computer called Z1 in 1936. Many of the early computers were the size of a large room! </a:t>
            </a:r>
          </a:p>
        </p:txBody>
      </p:sp>
      <p:pic>
        <p:nvPicPr>
          <p:cNvPr id="6" name="Picture 5">
            <a:extLst>
              <a:ext uri="{FF2B5EF4-FFF2-40B4-BE49-F238E27FC236}">
                <a16:creationId xmlns:a16="http://schemas.microsoft.com/office/drawing/2014/main" id="{BC0F559A-DB78-4FB6-8264-5FCA445CBE3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5650" y="4018566"/>
            <a:ext cx="2822491" cy="2156889"/>
          </a:xfrm>
          <a:prstGeom prst="rect">
            <a:avLst/>
          </a:prstGeom>
        </p:spPr>
      </p:pic>
    </p:spTree>
    <p:extLst>
      <p:ext uri="{BB962C8B-B14F-4D97-AF65-F5344CB8AC3E}">
        <p14:creationId xmlns:p14="http://schemas.microsoft.com/office/powerpoint/2010/main" val="231396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right)">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2"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8" y="304082"/>
            <a:ext cx="8516367" cy="792682"/>
          </a:xfrm>
          <a:solidFill>
            <a:schemeClr val="bg1"/>
          </a:solidFill>
          <a:ln w="38100">
            <a:solidFill>
              <a:srgbClr val="4DB1E3"/>
            </a:solidFill>
          </a:ln>
        </p:spPr>
        <p:txBody>
          <a:bodyPr/>
          <a:lstStyle/>
          <a:p>
            <a:r>
              <a:rPr lang="en-GB" sz="3600" dirty="0"/>
              <a:t>The Past 100 Years of Inventions</a:t>
            </a:r>
            <a:endParaRPr lang="en-GB" sz="3600" dirty="0">
              <a:latin typeface="+mn-lt"/>
            </a:endParaRPr>
          </a:p>
        </p:txBody>
      </p:sp>
      <p:cxnSp>
        <p:nvCxnSpPr>
          <p:cNvPr id="6" name="Straight Connector 5">
            <a:extLst>
              <a:ext uri="{FF2B5EF4-FFF2-40B4-BE49-F238E27FC236}">
                <a16:creationId xmlns:a16="http://schemas.microsoft.com/office/drawing/2014/main" id="{89A013E4-D932-453E-9D7E-FB7700514885}"/>
              </a:ext>
            </a:extLst>
          </p:cNvPr>
          <p:cNvCxnSpPr/>
          <p:nvPr/>
        </p:nvCxnSpPr>
        <p:spPr>
          <a:xfrm>
            <a:off x="755650" y="1617785"/>
            <a:ext cx="8529027"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7" name="Oval 6">
            <a:extLst>
              <a:ext uri="{FF2B5EF4-FFF2-40B4-BE49-F238E27FC236}">
                <a16:creationId xmlns:a16="http://schemas.microsoft.com/office/drawing/2014/main" id="{77A2BB02-6C63-4A6C-A0D6-3C61B7030DA9}"/>
              </a:ext>
            </a:extLst>
          </p:cNvPr>
          <p:cNvSpPr/>
          <p:nvPr/>
        </p:nvSpPr>
        <p:spPr>
          <a:xfrm>
            <a:off x="697034" y="1559169"/>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A9D5644C-6C28-4430-AB93-AEBE2695B0F0}"/>
              </a:ext>
            </a:extLst>
          </p:cNvPr>
          <p:cNvSpPr/>
          <p:nvPr/>
        </p:nvSpPr>
        <p:spPr>
          <a:xfrm>
            <a:off x="4513384" y="1559169"/>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532121DC-11C3-408C-AEE1-14B7DC749A63}"/>
              </a:ext>
            </a:extLst>
          </p:cNvPr>
          <p:cNvSpPr/>
          <p:nvPr/>
        </p:nvSpPr>
        <p:spPr>
          <a:xfrm>
            <a:off x="8329735" y="1559168"/>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AD60E855-1511-4106-B974-3363987173C8}"/>
              </a:ext>
            </a:extLst>
          </p:cNvPr>
          <p:cNvSpPr/>
          <p:nvPr/>
        </p:nvSpPr>
        <p:spPr>
          <a:xfrm>
            <a:off x="539750" y="1735016"/>
            <a:ext cx="568095" cy="276999"/>
          </a:xfrm>
          <a:prstGeom prst="rect">
            <a:avLst/>
          </a:prstGeom>
        </p:spPr>
        <p:txBody>
          <a:bodyPr wrap="square" lIns="0" tIns="0" rIns="0" bIns="0">
            <a:spAutoFit/>
          </a:bodyPr>
          <a:lstStyle/>
          <a:p>
            <a:pPr>
              <a:lnSpc>
                <a:spcPct val="100000"/>
              </a:lnSpc>
              <a:spcBef>
                <a:spcPct val="0"/>
              </a:spcBef>
              <a:buFontTx/>
              <a:buNone/>
            </a:pPr>
            <a:r>
              <a:rPr lang="en-GB" altLang="en-US" dirty="0"/>
              <a:t>1920</a:t>
            </a:r>
          </a:p>
        </p:txBody>
      </p:sp>
      <p:sp>
        <p:nvSpPr>
          <p:cNvPr id="14" name="Rectangle 13">
            <a:extLst>
              <a:ext uri="{FF2B5EF4-FFF2-40B4-BE49-F238E27FC236}">
                <a16:creationId xmlns:a16="http://schemas.microsoft.com/office/drawing/2014/main" id="{0E83B162-42D8-44DD-BB1F-312DE6514726}"/>
              </a:ext>
            </a:extLst>
          </p:cNvPr>
          <p:cNvSpPr/>
          <p:nvPr/>
        </p:nvSpPr>
        <p:spPr>
          <a:xfrm>
            <a:off x="4346567" y="1735016"/>
            <a:ext cx="568095" cy="276999"/>
          </a:xfrm>
          <a:prstGeom prst="rect">
            <a:avLst/>
          </a:prstGeom>
        </p:spPr>
        <p:txBody>
          <a:bodyPr wrap="square" lIns="0" tIns="0" rIns="0" bIns="0">
            <a:spAutoFit/>
          </a:bodyPr>
          <a:lstStyle/>
          <a:p>
            <a:pPr>
              <a:lnSpc>
                <a:spcPct val="100000"/>
              </a:lnSpc>
              <a:spcBef>
                <a:spcPct val="0"/>
              </a:spcBef>
              <a:buFontTx/>
              <a:buNone/>
            </a:pPr>
            <a:r>
              <a:rPr lang="en-GB" altLang="en-US" dirty="0"/>
              <a:t>1970</a:t>
            </a:r>
          </a:p>
        </p:txBody>
      </p:sp>
      <p:sp>
        <p:nvSpPr>
          <p:cNvPr id="15" name="Rectangle 14">
            <a:extLst>
              <a:ext uri="{FF2B5EF4-FFF2-40B4-BE49-F238E27FC236}">
                <a16:creationId xmlns:a16="http://schemas.microsoft.com/office/drawing/2014/main" id="{741E6331-0895-4942-B5AB-0F7C9EF32B56}"/>
              </a:ext>
            </a:extLst>
          </p:cNvPr>
          <p:cNvSpPr/>
          <p:nvPr/>
        </p:nvSpPr>
        <p:spPr>
          <a:xfrm>
            <a:off x="8104301" y="1735016"/>
            <a:ext cx="568095" cy="276999"/>
          </a:xfrm>
          <a:prstGeom prst="rect">
            <a:avLst/>
          </a:prstGeom>
        </p:spPr>
        <p:txBody>
          <a:bodyPr wrap="square" lIns="0" tIns="0" rIns="0" bIns="0">
            <a:spAutoFit/>
          </a:bodyPr>
          <a:lstStyle/>
          <a:p>
            <a:pPr>
              <a:lnSpc>
                <a:spcPct val="100000"/>
              </a:lnSpc>
              <a:spcBef>
                <a:spcPct val="0"/>
              </a:spcBef>
              <a:buFontTx/>
              <a:buNone/>
            </a:pPr>
            <a:r>
              <a:rPr lang="en-GB" altLang="en-US" dirty="0"/>
              <a:t>2020</a:t>
            </a:r>
          </a:p>
        </p:txBody>
      </p:sp>
      <p:sp>
        <p:nvSpPr>
          <p:cNvPr id="17" name="Oval 16">
            <a:extLst>
              <a:ext uri="{FF2B5EF4-FFF2-40B4-BE49-F238E27FC236}">
                <a16:creationId xmlns:a16="http://schemas.microsoft.com/office/drawing/2014/main" id="{B927EF6C-CBD8-4A4B-A7A9-91FA881903E5}"/>
              </a:ext>
            </a:extLst>
          </p:cNvPr>
          <p:cNvSpPr/>
          <p:nvPr/>
        </p:nvSpPr>
        <p:spPr>
          <a:xfrm>
            <a:off x="962331" y="1559166"/>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a:extLst>
              <a:ext uri="{FF2B5EF4-FFF2-40B4-BE49-F238E27FC236}">
                <a16:creationId xmlns:a16="http://schemas.microsoft.com/office/drawing/2014/main" id="{4872A5E4-124E-40DD-9CB3-0A43D2AD2817}"/>
              </a:ext>
            </a:extLst>
          </p:cNvPr>
          <p:cNvGrpSpPr/>
          <p:nvPr/>
        </p:nvGrpSpPr>
        <p:grpSpPr>
          <a:xfrm>
            <a:off x="777624" y="2113098"/>
            <a:ext cx="3489048" cy="1472343"/>
            <a:chOff x="755649" y="2312152"/>
            <a:chExt cx="3489048" cy="1472343"/>
          </a:xfrm>
        </p:grpSpPr>
        <p:sp>
          <p:nvSpPr>
            <p:cNvPr id="16" name="TextBox 4">
              <a:extLst>
                <a:ext uri="{FF2B5EF4-FFF2-40B4-BE49-F238E27FC236}">
                  <a16:creationId xmlns:a16="http://schemas.microsoft.com/office/drawing/2014/main" id="{D531D408-093B-4D0D-B223-A630EACC2A90}"/>
                </a:ext>
              </a:extLst>
            </p:cNvPr>
            <p:cNvSpPr txBox="1">
              <a:spLocks noChangeArrowheads="1"/>
            </p:cNvSpPr>
            <p:nvPr/>
          </p:nvSpPr>
          <p:spPr bwMode="auto">
            <a:xfrm>
              <a:off x="755649" y="2312152"/>
              <a:ext cx="3160712" cy="1328023"/>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b="1" dirty="0"/>
                <a:t>1924</a:t>
              </a:r>
              <a:r>
                <a:rPr lang="en-GB" altLang="en-US" dirty="0"/>
                <a:t> Clarence Birdseye discovered a quick-freezing method for making frozen food.</a:t>
              </a:r>
            </a:p>
          </p:txBody>
        </p:sp>
        <p:pic>
          <p:nvPicPr>
            <p:cNvPr id="9" name="Picture 8">
              <a:extLst>
                <a:ext uri="{FF2B5EF4-FFF2-40B4-BE49-F238E27FC236}">
                  <a16:creationId xmlns:a16="http://schemas.microsoft.com/office/drawing/2014/main" id="{E60E1435-D872-4874-974A-D5C003C7972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423776">
              <a:off x="3474666" y="2796115"/>
              <a:ext cx="770031" cy="988380"/>
            </a:xfrm>
            <a:prstGeom prst="rect">
              <a:avLst/>
            </a:prstGeom>
          </p:spPr>
        </p:pic>
      </p:grpSp>
      <p:sp>
        <p:nvSpPr>
          <p:cNvPr id="22" name="Oval 21">
            <a:extLst>
              <a:ext uri="{FF2B5EF4-FFF2-40B4-BE49-F238E27FC236}">
                <a16:creationId xmlns:a16="http://schemas.microsoft.com/office/drawing/2014/main" id="{FD768319-24A9-492C-99BC-70A8B17C29BD}"/>
              </a:ext>
            </a:extLst>
          </p:cNvPr>
          <p:cNvSpPr/>
          <p:nvPr/>
        </p:nvSpPr>
        <p:spPr>
          <a:xfrm>
            <a:off x="1227628" y="1559166"/>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a:extLst>
              <a:ext uri="{FF2B5EF4-FFF2-40B4-BE49-F238E27FC236}">
                <a16:creationId xmlns:a16="http://schemas.microsoft.com/office/drawing/2014/main" id="{DCE2D502-3C13-4A2B-8025-A1B33531E645}"/>
              </a:ext>
            </a:extLst>
          </p:cNvPr>
          <p:cNvGrpSpPr/>
          <p:nvPr/>
        </p:nvGrpSpPr>
        <p:grpSpPr>
          <a:xfrm>
            <a:off x="753051" y="3771516"/>
            <a:ext cx="3377114" cy="1163989"/>
            <a:chOff x="969453" y="4239901"/>
            <a:chExt cx="3377114" cy="1163989"/>
          </a:xfrm>
        </p:grpSpPr>
        <p:sp>
          <p:nvSpPr>
            <p:cNvPr id="20" name="TextBox 4">
              <a:extLst>
                <a:ext uri="{FF2B5EF4-FFF2-40B4-BE49-F238E27FC236}">
                  <a16:creationId xmlns:a16="http://schemas.microsoft.com/office/drawing/2014/main" id="{3A9E1833-F495-4F9F-B5E1-9520A09C3453}"/>
                </a:ext>
              </a:extLst>
            </p:cNvPr>
            <p:cNvSpPr txBox="1">
              <a:spLocks noChangeArrowheads="1"/>
            </p:cNvSpPr>
            <p:nvPr/>
          </p:nvSpPr>
          <p:spPr bwMode="auto">
            <a:xfrm>
              <a:off x="969453" y="4311118"/>
              <a:ext cx="3160712" cy="1021556"/>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b="1" dirty="0"/>
                <a:t>1928</a:t>
              </a:r>
              <a:r>
                <a:rPr lang="en-GB" altLang="en-US" dirty="0"/>
                <a:t> Alexander Fleming discovered the antibiotic, penicillin.</a:t>
              </a:r>
            </a:p>
          </p:txBody>
        </p:sp>
        <p:pic>
          <p:nvPicPr>
            <p:cNvPr id="23" name="Picture 22">
              <a:extLst>
                <a:ext uri="{FF2B5EF4-FFF2-40B4-BE49-F238E27FC236}">
                  <a16:creationId xmlns:a16="http://schemas.microsoft.com/office/drawing/2014/main" id="{DF5CD7D0-9CC6-469E-9CA6-F918A89C6E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32619" y="4239901"/>
              <a:ext cx="613948" cy="1163989"/>
            </a:xfrm>
            <a:prstGeom prst="rect">
              <a:avLst/>
            </a:prstGeom>
          </p:spPr>
        </p:pic>
      </p:grpSp>
      <p:sp>
        <p:nvSpPr>
          <p:cNvPr id="28" name="TextBox 4">
            <a:extLst>
              <a:ext uri="{FF2B5EF4-FFF2-40B4-BE49-F238E27FC236}">
                <a16:creationId xmlns:a16="http://schemas.microsoft.com/office/drawing/2014/main" id="{87C84EC1-3204-4AEB-A162-BE490F11A8F9}"/>
              </a:ext>
            </a:extLst>
          </p:cNvPr>
          <p:cNvSpPr txBox="1">
            <a:spLocks noChangeArrowheads="1"/>
          </p:cNvSpPr>
          <p:nvPr/>
        </p:nvSpPr>
        <p:spPr bwMode="auto">
          <a:xfrm>
            <a:off x="4711008" y="5298835"/>
            <a:ext cx="3160712" cy="715089"/>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b="1" dirty="0"/>
              <a:t>2011</a:t>
            </a:r>
            <a:r>
              <a:rPr lang="en-GB" altLang="en-US" dirty="0"/>
              <a:t> Apple introduced the first virtual assistant, Siri.</a:t>
            </a:r>
          </a:p>
        </p:txBody>
      </p:sp>
      <p:grpSp>
        <p:nvGrpSpPr>
          <p:cNvPr id="35" name="Group 34">
            <a:extLst>
              <a:ext uri="{FF2B5EF4-FFF2-40B4-BE49-F238E27FC236}">
                <a16:creationId xmlns:a16="http://schemas.microsoft.com/office/drawing/2014/main" id="{9810B3FA-8E71-419D-BCC7-8C7E604C5229}"/>
              </a:ext>
            </a:extLst>
          </p:cNvPr>
          <p:cNvGrpSpPr/>
          <p:nvPr/>
        </p:nvGrpSpPr>
        <p:grpSpPr>
          <a:xfrm>
            <a:off x="777624" y="5092015"/>
            <a:ext cx="3568943" cy="1091567"/>
            <a:chOff x="1502485" y="5035744"/>
            <a:chExt cx="3568943" cy="1091567"/>
          </a:xfrm>
        </p:grpSpPr>
        <p:sp>
          <p:nvSpPr>
            <p:cNvPr id="25" name="TextBox 4">
              <a:extLst>
                <a:ext uri="{FF2B5EF4-FFF2-40B4-BE49-F238E27FC236}">
                  <a16:creationId xmlns:a16="http://schemas.microsoft.com/office/drawing/2014/main" id="{A1598D06-716D-4980-87F1-E6190A758BF0}"/>
                </a:ext>
              </a:extLst>
            </p:cNvPr>
            <p:cNvSpPr txBox="1">
              <a:spLocks noChangeArrowheads="1"/>
            </p:cNvSpPr>
            <p:nvPr/>
          </p:nvSpPr>
          <p:spPr bwMode="auto">
            <a:xfrm>
              <a:off x="1502485" y="5035744"/>
              <a:ext cx="3352541" cy="1021556"/>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b="1" dirty="0"/>
                <a:t>1938</a:t>
              </a:r>
              <a:r>
                <a:rPr lang="en-GB" altLang="en-US" dirty="0"/>
                <a:t> László </a:t>
              </a:r>
              <a:r>
                <a:rPr lang="en-GB" altLang="en-US" dirty="0" err="1"/>
                <a:t>Jozsef</a:t>
              </a:r>
              <a:r>
                <a:rPr lang="en-GB" altLang="en-US" dirty="0"/>
                <a:t> </a:t>
              </a:r>
              <a:r>
                <a:rPr lang="en-GB" altLang="en-US" dirty="0" err="1"/>
                <a:t>Bíró</a:t>
              </a:r>
              <a:r>
                <a:rPr lang="en-GB" altLang="en-US" dirty="0"/>
                <a:t> made the first ballpoint pen, also known as the ‘biro’.</a:t>
              </a:r>
            </a:p>
          </p:txBody>
        </p:sp>
        <p:pic>
          <p:nvPicPr>
            <p:cNvPr id="30" name="Picture 29">
              <a:extLst>
                <a:ext uri="{FF2B5EF4-FFF2-40B4-BE49-F238E27FC236}">
                  <a16:creationId xmlns:a16="http://schemas.microsoft.com/office/drawing/2014/main" id="{9F56231A-5FB1-44AE-9B63-F68FCD66A4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26998" y="5280846"/>
              <a:ext cx="1444430" cy="846465"/>
            </a:xfrm>
            <a:prstGeom prst="rect">
              <a:avLst/>
            </a:prstGeom>
          </p:spPr>
        </p:pic>
      </p:grpSp>
      <p:grpSp>
        <p:nvGrpSpPr>
          <p:cNvPr id="38" name="Group 37">
            <a:extLst>
              <a:ext uri="{FF2B5EF4-FFF2-40B4-BE49-F238E27FC236}">
                <a16:creationId xmlns:a16="http://schemas.microsoft.com/office/drawing/2014/main" id="{DDC517A6-B8FC-47FA-8AA4-94F99B55BED8}"/>
              </a:ext>
            </a:extLst>
          </p:cNvPr>
          <p:cNvGrpSpPr/>
          <p:nvPr/>
        </p:nvGrpSpPr>
        <p:grpSpPr>
          <a:xfrm>
            <a:off x="4732983" y="1832840"/>
            <a:ext cx="3161169" cy="1668569"/>
            <a:chOff x="4711008" y="1873515"/>
            <a:chExt cx="3161169" cy="1668569"/>
          </a:xfrm>
        </p:grpSpPr>
        <p:sp>
          <p:nvSpPr>
            <p:cNvPr id="26" name="TextBox 4">
              <a:extLst>
                <a:ext uri="{FF2B5EF4-FFF2-40B4-BE49-F238E27FC236}">
                  <a16:creationId xmlns:a16="http://schemas.microsoft.com/office/drawing/2014/main" id="{F4F52F71-4447-48D7-B174-4F3332FC713C}"/>
                </a:ext>
              </a:extLst>
            </p:cNvPr>
            <p:cNvSpPr txBox="1">
              <a:spLocks noChangeArrowheads="1"/>
            </p:cNvSpPr>
            <p:nvPr/>
          </p:nvSpPr>
          <p:spPr bwMode="auto">
            <a:xfrm>
              <a:off x="4711008" y="2113098"/>
              <a:ext cx="3160712" cy="1328023"/>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b="1" dirty="0"/>
                <a:t>1972</a:t>
              </a:r>
              <a:r>
                <a:rPr lang="en-GB" altLang="en-US" dirty="0"/>
                <a:t> Stephanie </a:t>
              </a:r>
              <a:r>
                <a:rPr lang="en-GB" altLang="en-US" dirty="0" err="1"/>
                <a:t>Kwolek</a:t>
              </a:r>
              <a:r>
                <a:rPr lang="en-GB" altLang="en-US" dirty="0"/>
                <a:t> invented Kevlar, the material in bullet-proof vests.</a:t>
              </a:r>
            </a:p>
          </p:txBody>
        </p:sp>
        <p:pic>
          <p:nvPicPr>
            <p:cNvPr id="32" name="Picture 31">
              <a:extLst>
                <a:ext uri="{FF2B5EF4-FFF2-40B4-BE49-F238E27FC236}">
                  <a16:creationId xmlns:a16="http://schemas.microsoft.com/office/drawing/2014/main" id="{44A840F8-CFF8-488F-B830-27A8594E017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91498" y="1873515"/>
              <a:ext cx="580679" cy="1668569"/>
            </a:xfrm>
            <a:prstGeom prst="rect">
              <a:avLst/>
            </a:prstGeom>
          </p:spPr>
        </p:pic>
      </p:grpSp>
      <p:grpSp>
        <p:nvGrpSpPr>
          <p:cNvPr id="41" name="Group 40">
            <a:extLst>
              <a:ext uri="{FF2B5EF4-FFF2-40B4-BE49-F238E27FC236}">
                <a16:creationId xmlns:a16="http://schemas.microsoft.com/office/drawing/2014/main" id="{32E5C226-B22A-4B58-A802-C4CBE1D4EAF9}"/>
              </a:ext>
            </a:extLst>
          </p:cNvPr>
          <p:cNvGrpSpPr/>
          <p:nvPr/>
        </p:nvGrpSpPr>
        <p:grpSpPr>
          <a:xfrm>
            <a:off x="4711008" y="3680704"/>
            <a:ext cx="4333833" cy="1507318"/>
            <a:chOff x="4711008" y="3680704"/>
            <a:chExt cx="4333833" cy="1507318"/>
          </a:xfrm>
        </p:grpSpPr>
        <p:sp>
          <p:nvSpPr>
            <p:cNvPr id="27" name="TextBox 4">
              <a:extLst>
                <a:ext uri="{FF2B5EF4-FFF2-40B4-BE49-F238E27FC236}">
                  <a16:creationId xmlns:a16="http://schemas.microsoft.com/office/drawing/2014/main" id="{A3F7BDEA-C7CA-4577-A74C-C7D387179629}"/>
                </a:ext>
              </a:extLst>
            </p:cNvPr>
            <p:cNvSpPr txBox="1">
              <a:spLocks noChangeArrowheads="1"/>
            </p:cNvSpPr>
            <p:nvPr/>
          </p:nvSpPr>
          <p:spPr bwMode="auto">
            <a:xfrm>
              <a:off x="4711008" y="3680704"/>
              <a:ext cx="3160712" cy="1328023"/>
            </a:xfrm>
            <a:prstGeom prst="roundRect">
              <a:avLst/>
            </a:prstGeom>
            <a:noFill/>
            <a:ln w="38100">
              <a:solidFill>
                <a:srgbClr val="0082C9"/>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winkl" pitchFamily="2" charset="0"/>
                </a:defRPr>
              </a:lvl1pPr>
              <a:lvl2pPr marL="742950" indent="-285750">
                <a:defRPr>
                  <a:solidFill>
                    <a:schemeClr val="tx1"/>
                  </a:solidFill>
                  <a:latin typeface="Twinkl" pitchFamily="2" charset="0"/>
                </a:defRPr>
              </a:lvl2pPr>
              <a:lvl3pPr marL="1143000" indent="-228600">
                <a:defRPr>
                  <a:solidFill>
                    <a:schemeClr val="tx1"/>
                  </a:solidFill>
                  <a:latin typeface="Twinkl" pitchFamily="2" charset="0"/>
                </a:defRPr>
              </a:lvl3pPr>
              <a:lvl4pPr marL="1600200" indent="-228600">
                <a:defRPr>
                  <a:solidFill>
                    <a:schemeClr val="tx1"/>
                  </a:solidFill>
                  <a:latin typeface="Twinkl" pitchFamily="2" charset="0"/>
                </a:defRPr>
              </a:lvl4pPr>
              <a:lvl5pPr marL="2057400" indent="-228600">
                <a:defRPr>
                  <a:solidFill>
                    <a:schemeClr val="tx1"/>
                  </a:solidFill>
                  <a:latin typeface="Twinkl" pitchFamily="2" charset="0"/>
                </a:defRPr>
              </a:lvl5pPr>
              <a:lvl6pPr marL="2514600" indent="-228600" eaLnBrk="0" fontAlgn="base" hangingPunct="0">
                <a:spcBef>
                  <a:spcPct val="0"/>
                </a:spcBef>
                <a:spcAft>
                  <a:spcPct val="0"/>
                </a:spcAft>
                <a:defRPr>
                  <a:solidFill>
                    <a:schemeClr val="tx1"/>
                  </a:solidFill>
                  <a:latin typeface="Twinkl" pitchFamily="2" charset="0"/>
                </a:defRPr>
              </a:lvl6pPr>
              <a:lvl7pPr marL="2971800" indent="-228600" eaLnBrk="0" fontAlgn="base" hangingPunct="0">
                <a:spcBef>
                  <a:spcPct val="0"/>
                </a:spcBef>
                <a:spcAft>
                  <a:spcPct val="0"/>
                </a:spcAft>
                <a:defRPr>
                  <a:solidFill>
                    <a:schemeClr val="tx1"/>
                  </a:solidFill>
                  <a:latin typeface="Twinkl" pitchFamily="2" charset="0"/>
                </a:defRPr>
              </a:lvl7pPr>
              <a:lvl8pPr marL="3429000" indent="-228600" eaLnBrk="0" fontAlgn="base" hangingPunct="0">
                <a:spcBef>
                  <a:spcPct val="0"/>
                </a:spcBef>
                <a:spcAft>
                  <a:spcPct val="0"/>
                </a:spcAft>
                <a:defRPr>
                  <a:solidFill>
                    <a:schemeClr val="tx1"/>
                  </a:solidFill>
                  <a:latin typeface="Twinkl" pitchFamily="2" charset="0"/>
                </a:defRPr>
              </a:lvl8pPr>
              <a:lvl9pPr marL="3886200" indent="-228600" eaLnBrk="0" fontAlgn="base" hangingPunct="0">
                <a:spcBef>
                  <a:spcPct val="0"/>
                </a:spcBef>
                <a:spcAft>
                  <a:spcPct val="0"/>
                </a:spcAft>
                <a:defRPr>
                  <a:solidFill>
                    <a:schemeClr val="tx1"/>
                  </a:solidFill>
                  <a:latin typeface="Twinkl" pitchFamily="2" charset="0"/>
                </a:defRPr>
              </a:lvl9pPr>
            </a:lstStyle>
            <a:p>
              <a:r>
                <a:rPr lang="en-GB" altLang="en-US" b="1" dirty="0"/>
                <a:t>1989</a:t>
              </a:r>
              <a:r>
                <a:rPr lang="en-GB" altLang="en-US" dirty="0"/>
                <a:t> Sir Tim Berners-Lee developed the ‘world </a:t>
              </a:r>
              <a:br>
                <a:rPr lang="en-GB" altLang="en-US" dirty="0"/>
              </a:br>
              <a:r>
                <a:rPr lang="en-GB" altLang="en-US" dirty="0"/>
                <a:t>wide web’, also known as the Internet.</a:t>
              </a:r>
            </a:p>
          </p:txBody>
        </p:sp>
        <p:pic>
          <p:nvPicPr>
            <p:cNvPr id="34" name="Picture 33">
              <a:extLst>
                <a:ext uri="{FF2B5EF4-FFF2-40B4-BE49-F238E27FC236}">
                  <a16:creationId xmlns:a16="http://schemas.microsoft.com/office/drawing/2014/main" id="{936CBE75-1A27-4151-BC79-FE3442F05DD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08471" y="3936433"/>
              <a:ext cx="1836370" cy="1251589"/>
            </a:xfrm>
            <a:prstGeom prst="rect">
              <a:avLst/>
            </a:prstGeom>
          </p:spPr>
        </p:pic>
      </p:grpSp>
      <p:sp>
        <p:nvSpPr>
          <p:cNvPr id="36" name="Oval 35">
            <a:extLst>
              <a:ext uri="{FF2B5EF4-FFF2-40B4-BE49-F238E27FC236}">
                <a16:creationId xmlns:a16="http://schemas.microsoft.com/office/drawing/2014/main" id="{EE4C16B9-37FD-4C61-B56E-F850D81D4AB7}"/>
              </a:ext>
            </a:extLst>
          </p:cNvPr>
          <p:cNvSpPr/>
          <p:nvPr/>
        </p:nvSpPr>
        <p:spPr>
          <a:xfrm>
            <a:off x="1949770" y="1559165"/>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74C02DD4-62C0-4A05-B226-8F6D653CAF72}"/>
              </a:ext>
            </a:extLst>
          </p:cNvPr>
          <p:cNvSpPr/>
          <p:nvPr/>
        </p:nvSpPr>
        <p:spPr>
          <a:xfrm>
            <a:off x="4659859" y="1559164"/>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2E27DB0F-D63F-4C98-8D4A-142CE1802BBA}"/>
              </a:ext>
            </a:extLst>
          </p:cNvPr>
          <p:cNvSpPr/>
          <p:nvPr/>
        </p:nvSpPr>
        <p:spPr>
          <a:xfrm>
            <a:off x="5870121" y="1559165"/>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56988ED9-3D56-46CB-9F59-9AA887BC5E3F}"/>
              </a:ext>
            </a:extLst>
          </p:cNvPr>
          <p:cNvSpPr/>
          <p:nvPr/>
        </p:nvSpPr>
        <p:spPr>
          <a:xfrm>
            <a:off x="7329800" y="1563064"/>
            <a:ext cx="117231" cy="117231"/>
          </a:xfrm>
          <a:prstGeom prst="ellipse">
            <a:avLst/>
          </a:prstGeom>
          <a:solidFill>
            <a:srgbClr val="E34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70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childTnLst>
                          </p:cTn>
                        </p:par>
                        <p:par>
                          <p:cTn id="71" fill="hold">
                            <p:stCondLst>
                              <p:cond delay="500"/>
                            </p:stCondLst>
                            <p:childTnLst>
                              <p:par>
                                <p:cTn id="72" presetID="10" presetClass="entr" presetSubtype="0" fill="hold"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par>
                          <p:cTn id="80" fill="hold">
                            <p:stCondLst>
                              <p:cond delay="500"/>
                            </p:stCondLst>
                            <p:childTnLst>
                              <p:par>
                                <p:cTn id="81" presetID="10" presetClass="entr" presetSubtype="0" fill="hold"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500"/>
                                        <p:tgtEl>
                                          <p:spTgt spid="41"/>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500"/>
                                        <p:tgtEl>
                                          <p:spTgt spid="40"/>
                                        </p:tgtEl>
                                      </p:cBhvr>
                                    </p:animEffec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animBg="1"/>
      <p:bldP spid="10" grpId="0" animBg="1"/>
      <p:bldP spid="12" grpId="0" animBg="1"/>
      <p:bldP spid="13" grpId="0"/>
      <p:bldP spid="14" grpId="0"/>
      <p:bldP spid="15" grpId="0"/>
      <p:bldP spid="17" grpId="0" animBg="1"/>
      <p:bldP spid="22" grpId="0" animBg="1"/>
      <p:bldP spid="28" grpId="0" animBg="1"/>
      <p:bldP spid="36" grpId="0" animBg="1"/>
      <p:bldP spid="37" grpId="0" animBg="1"/>
      <p:bldP spid="39" grpId="0" animBg="1"/>
      <p:bldP spid="4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6108194" cy="792682"/>
          </a:xfrm>
          <a:solidFill>
            <a:schemeClr val="bg1"/>
          </a:solidFill>
          <a:ln w="38100">
            <a:solidFill>
              <a:srgbClr val="4DB1E3"/>
            </a:solidFill>
          </a:ln>
        </p:spPr>
        <p:txBody>
          <a:bodyPr/>
          <a:lstStyle/>
          <a:p>
            <a:r>
              <a:rPr lang="en-GB" sz="3600" dirty="0"/>
              <a:t>Skills to Be an Inventor</a:t>
            </a:r>
            <a:endParaRPr lang="en-GB" sz="3600" dirty="0">
              <a:latin typeface="+mn-lt"/>
            </a:endParaRPr>
          </a:p>
        </p:txBody>
      </p:sp>
      <p:sp>
        <p:nvSpPr>
          <p:cNvPr id="5" name="Rectangle 4"/>
          <p:cNvSpPr/>
          <p:nvPr/>
        </p:nvSpPr>
        <p:spPr>
          <a:xfrm>
            <a:off x="755650" y="1539571"/>
            <a:ext cx="7632700" cy="553998"/>
          </a:xfrm>
          <a:prstGeom prst="rect">
            <a:avLst/>
          </a:prstGeom>
        </p:spPr>
        <p:txBody>
          <a:bodyPr wrap="square" lIns="0" tIns="0" rIns="0" bIns="0">
            <a:spAutoFit/>
          </a:bodyPr>
          <a:lstStyle/>
          <a:p>
            <a:r>
              <a:rPr lang="en-GB" altLang="en-US" dirty="0"/>
              <a:t>Some inventions happen by accident or through good luck.</a:t>
            </a:r>
          </a:p>
          <a:p>
            <a:r>
              <a:rPr lang="en-GB" altLang="en-US" dirty="0"/>
              <a:t>Some happen with lots of people working together over a long time.</a:t>
            </a:r>
          </a:p>
        </p:txBody>
      </p:sp>
      <p:sp>
        <p:nvSpPr>
          <p:cNvPr id="6" name="Rectangle: Rounded Corners 5">
            <a:extLst>
              <a:ext uri="{FF2B5EF4-FFF2-40B4-BE49-F238E27FC236}">
                <a16:creationId xmlns:a16="http://schemas.microsoft.com/office/drawing/2014/main" id="{A3AC38C3-151B-45CF-A47D-7FDA18E0B97E}"/>
              </a:ext>
            </a:extLst>
          </p:cNvPr>
          <p:cNvSpPr/>
          <p:nvPr/>
        </p:nvSpPr>
        <p:spPr>
          <a:xfrm>
            <a:off x="2866231" y="2930578"/>
            <a:ext cx="3411537" cy="914400"/>
          </a:xfrm>
          <a:prstGeom prst="roundRect">
            <a:avLst/>
          </a:prstGeom>
          <a:solidFill>
            <a:srgbClr val="007AC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sz="3600" b="1" dirty="0"/>
              <a:t>Let’s think.</a:t>
            </a:r>
          </a:p>
        </p:txBody>
      </p:sp>
      <p:sp>
        <p:nvSpPr>
          <p:cNvPr id="8" name="Rectangle 6">
            <a:extLst>
              <a:ext uri="{FF2B5EF4-FFF2-40B4-BE49-F238E27FC236}">
                <a16:creationId xmlns:a16="http://schemas.microsoft.com/office/drawing/2014/main" id="{2138B46A-09A0-4BED-B4E5-154A74770B18}"/>
              </a:ext>
            </a:extLst>
          </p:cNvPr>
          <p:cNvSpPr>
            <a:spLocks noChangeArrowheads="1"/>
          </p:cNvSpPr>
          <p:nvPr/>
        </p:nvSpPr>
        <p:spPr bwMode="auto">
          <a:xfrm>
            <a:off x="755650" y="4175253"/>
            <a:ext cx="7632700" cy="394705"/>
          </a:xfrm>
          <a:prstGeom prst="rect">
            <a:avLst/>
          </a:prstGeom>
          <a:solidFill>
            <a:srgbClr val="7CC3E3"/>
          </a:solidFill>
          <a:ln w="38100">
            <a:solidFill>
              <a:srgbClr val="7CC3E3"/>
            </a:solidFill>
          </a:ln>
        </p:spPr>
        <p:txBody>
          <a:bodyPr lIns="0" tIns="72000" rIns="0" bIns="72000">
            <a:spAutoFit/>
          </a:bodyPr>
          <a:lstStyle>
            <a:lvl1pPr>
              <a:lnSpc>
                <a:spcPct val="90000"/>
              </a:lnSpc>
              <a:spcBef>
                <a:spcPts val="1000"/>
              </a:spcBef>
              <a:buFont typeface="Arial" panose="020B0604020202020204" pitchFamily="34" charset="0"/>
              <a:buChar char="•"/>
              <a:defRPr>
                <a:solidFill>
                  <a:srgbClr val="1C1C1C"/>
                </a:solidFill>
                <a:latin typeface="Twinkl" pitchFamily="2" charset="0"/>
                <a:ea typeface="Sassoon Infant Rg" panose="02000503030000020003" pitchFamily="50" charset="0"/>
                <a:cs typeface="Sassoon Infant Rg" panose="02000503030000020003" pitchFamily="50" charset="0"/>
              </a:defRPr>
            </a:lvl1pPr>
            <a:lvl2pPr marL="742950" indent="-285750">
              <a:lnSpc>
                <a:spcPct val="90000"/>
              </a:lnSpc>
              <a:spcBef>
                <a:spcPts val="500"/>
              </a:spcBef>
              <a:buFont typeface="Arial" panose="020B0604020202020204" pitchFamily="34" charset="0"/>
              <a:buChar char="•"/>
              <a:defRPr sz="1600">
                <a:solidFill>
                  <a:srgbClr val="1C1C1C"/>
                </a:solidFill>
                <a:latin typeface="Twinkl" pitchFamily="2" charset="0"/>
                <a:ea typeface="Sassoon Infant Rg" panose="02000503030000020003" pitchFamily="50" charset="0"/>
                <a:cs typeface="Sassoon Infant Rg" panose="02000503030000020003" pitchFamily="50" charset="0"/>
              </a:defRPr>
            </a:lvl2pPr>
            <a:lvl3pPr marL="11430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3pPr>
            <a:lvl4pPr marL="16002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4pPr>
            <a:lvl5pPr marL="2057400" indent="-228600">
              <a:lnSpc>
                <a:spcPct val="90000"/>
              </a:lnSpc>
              <a:spcBef>
                <a:spcPts val="500"/>
              </a:spcBef>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400">
                <a:solidFill>
                  <a:srgbClr val="1C1C1C"/>
                </a:solidFill>
                <a:latin typeface="Twinkl" pitchFamily="2" charset="0"/>
                <a:ea typeface="Sassoon Infant Rg" panose="02000503030000020003" pitchFamily="50" charset="0"/>
                <a:cs typeface="Sassoon Infant Rg" panose="02000503030000020003" pitchFamily="50" charset="0"/>
              </a:defRPr>
            </a:lvl9pPr>
          </a:lstStyle>
          <a:p>
            <a:pPr algn="ctr">
              <a:buNone/>
            </a:pPr>
            <a:r>
              <a:rPr lang="en-GB" altLang="en-US" b="1" dirty="0"/>
              <a:t>What skills do you think you might need to be an inventor?</a:t>
            </a:r>
          </a:p>
        </p:txBody>
      </p:sp>
      <p:sp>
        <p:nvSpPr>
          <p:cNvPr id="11" name="TextBox 10">
            <a:extLst>
              <a:ext uri="{FF2B5EF4-FFF2-40B4-BE49-F238E27FC236}">
                <a16:creationId xmlns:a16="http://schemas.microsoft.com/office/drawing/2014/main" id="{2BA74B78-DE5F-4CDC-BF44-86CF41EEDAE0}"/>
              </a:ext>
            </a:extLst>
          </p:cNvPr>
          <p:cNvSpPr txBox="1"/>
          <p:nvPr/>
        </p:nvSpPr>
        <p:spPr>
          <a:xfrm>
            <a:off x="1188217" y="4597528"/>
            <a:ext cx="1253532" cy="369332"/>
          </a:xfrm>
          <a:prstGeom prst="rect">
            <a:avLst/>
          </a:prstGeom>
          <a:noFill/>
        </p:spPr>
        <p:txBody>
          <a:bodyPr wrap="square">
            <a:spAutoFit/>
          </a:bodyPr>
          <a:lstStyle/>
          <a:p>
            <a:r>
              <a:rPr lang="en-GB" altLang="en-US" dirty="0"/>
              <a:t>curiosity</a:t>
            </a:r>
          </a:p>
        </p:txBody>
      </p:sp>
      <p:sp>
        <p:nvSpPr>
          <p:cNvPr id="12" name="TextBox 11">
            <a:extLst>
              <a:ext uri="{FF2B5EF4-FFF2-40B4-BE49-F238E27FC236}">
                <a16:creationId xmlns:a16="http://schemas.microsoft.com/office/drawing/2014/main" id="{979CE4F2-07A6-4191-AAA4-FA9B1B963105}"/>
              </a:ext>
            </a:extLst>
          </p:cNvPr>
          <p:cNvSpPr txBox="1"/>
          <p:nvPr/>
        </p:nvSpPr>
        <p:spPr>
          <a:xfrm>
            <a:off x="6929839" y="4597528"/>
            <a:ext cx="1072662" cy="369332"/>
          </a:xfrm>
          <a:prstGeom prst="rect">
            <a:avLst/>
          </a:prstGeom>
          <a:noFill/>
        </p:spPr>
        <p:txBody>
          <a:bodyPr wrap="square">
            <a:spAutoFit/>
          </a:bodyPr>
          <a:lstStyle/>
          <a:p>
            <a:r>
              <a:rPr lang="en-GB" altLang="en-US" dirty="0"/>
              <a:t>patience</a:t>
            </a:r>
          </a:p>
        </p:txBody>
      </p:sp>
      <p:sp>
        <p:nvSpPr>
          <p:cNvPr id="13" name="TextBox 12">
            <a:extLst>
              <a:ext uri="{FF2B5EF4-FFF2-40B4-BE49-F238E27FC236}">
                <a16:creationId xmlns:a16="http://schemas.microsoft.com/office/drawing/2014/main" id="{A61B1A0C-374E-4919-91A6-11B409542D1C}"/>
              </a:ext>
            </a:extLst>
          </p:cNvPr>
          <p:cNvSpPr txBox="1"/>
          <p:nvPr/>
        </p:nvSpPr>
        <p:spPr>
          <a:xfrm>
            <a:off x="3661370" y="4597528"/>
            <a:ext cx="1504741" cy="369332"/>
          </a:xfrm>
          <a:prstGeom prst="rect">
            <a:avLst/>
          </a:prstGeom>
          <a:noFill/>
        </p:spPr>
        <p:txBody>
          <a:bodyPr wrap="square">
            <a:spAutoFit/>
          </a:bodyPr>
          <a:lstStyle/>
          <a:p>
            <a:r>
              <a:rPr lang="en-GB" altLang="en-US" dirty="0"/>
              <a:t>perseverance</a:t>
            </a:r>
          </a:p>
        </p:txBody>
      </p:sp>
      <p:sp>
        <p:nvSpPr>
          <p:cNvPr id="14" name="Rectangle 13">
            <a:extLst>
              <a:ext uri="{FF2B5EF4-FFF2-40B4-BE49-F238E27FC236}">
                <a16:creationId xmlns:a16="http://schemas.microsoft.com/office/drawing/2014/main" id="{121ECEA9-8043-4F46-8972-423AE103F36E}"/>
              </a:ext>
            </a:extLst>
          </p:cNvPr>
          <p:cNvSpPr/>
          <p:nvPr/>
        </p:nvSpPr>
        <p:spPr>
          <a:xfrm>
            <a:off x="755651" y="4597528"/>
            <a:ext cx="1844359" cy="369332"/>
          </a:xfrm>
          <a:prstGeom prst="rect">
            <a:avLst/>
          </a:prstGeom>
          <a:ln w="38100">
            <a:solidFill>
              <a:srgbClr val="7CC3E3"/>
            </a:solidFill>
          </a:ln>
        </p:spPr>
        <p:txBody>
          <a:bodyPr wrap="square">
            <a:spAutoFit/>
          </a:bodyPr>
          <a:lstStyle/>
          <a:p>
            <a:pPr algn="ctr"/>
            <a:endParaRPr lang="en-GB" dirty="0"/>
          </a:p>
        </p:txBody>
      </p:sp>
      <p:sp>
        <p:nvSpPr>
          <p:cNvPr id="15" name="Rectangle 14">
            <a:extLst>
              <a:ext uri="{FF2B5EF4-FFF2-40B4-BE49-F238E27FC236}">
                <a16:creationId xmlns:a16="http://schemas.microsoft.com/office/drawing/2014/main" id="{D8D616AB-2F97-484D-B86B-F94A9CE4526D}"/>
              </a:ext>
            </a:extLst>
          </p:cNvPr>
          <p:cNvSpPr/>
          <p:nvPr/>
        </p:nvSpPr>
        <p:spPr>
          <a:xfrm>
            <a:off x="3480011" y="4597528"/>
            <a:ext cx="1844359" cy="369332"/>
          </a:xfrm>
          <a:prstGeom prst="rect">
            <a:avLst/>
          </a:prstGeom>
          <a:ln w="38100">
            <a:solidFill>
              <a:srgbClr val="7CC3E3"/>
            </a:solidFill>
          </a:ln>
        </p:spPr>
        <p:txBody>
          <a:bodyPr wrap="square">
            <a:spAutoFit/>
          </a:bodyPr>
          <a:lstStyle/>
          <a:p>
            <a:pPr algn="ctr"/>
            <a:endParaRPr lang="en-GB" dirty="0"/>
          </a:p>
        </p:txBody>
      </p:sp>
      <p:sp>
        <p:nvSpPr>
          <p:cNvPr id="16" name="Rectangle 15">
            <a:extLst>
              <a:ext uri="{FF2B5EF4-FFF2-40B4-BE49-F238E27FC236}">
                <a16:creationId xmlns:a16="http://schemas.microsoft.com/office/drawing/2014/main" id="{A1C5362B-7414-4CAB-BA92-0530DA357E95}"/>
              </a:ext>
            </a:extLst>
          </p:cNvPr>
          <p:cNvSpPr/>
          <p:nvPr/>
        </p:nvSpPr>
        <p:spPr>
          <a:xfrm>
            <a:off x="6543991" y="4597528"/>
            <a:ext cx="1844359" cy="369332"/>
          </a:xfrm>
          <a:prstGeom prst="rect">
            <a:avLst/>
          </a:prstGeom>
          <a:ln w="38100">
            <a:solidFill>
              <a:srgbClr val="7CC3E3"/>
            </a:solidFill>
          </a:ln>
        </p:spPr>
        <p:txBody>
          <a:bodyPr wrap="square">
            <a:spAutoFit/>
          </a:bodyPr>
          <a:lstStyle/>
          <a:p>
            <a:pPr algn="ctr"/>
            <a:endParaRPr lang="en-GB" dirty="0"/>
          </a:p>
        </p:txBody>
      </p:sp>
      <p:sp>
        <p:nvSpPr>
          <p:cNvPr id="17" name="Rectangle 16">
            <a:extLst>
              <a:ext uri="{FF2B5EF4-FFF2-40B4-BE49-F238E27FC236}">
                <a16:creationId xmlns:a16="http://schemas.microsoft.com/office/drawing/2014/main" id="{E09B8084-059A-4F61-A469-0F8B7BD7A6B4}"/>
              </a:ext>
            </a:extLst>
          </p:cNvPr>
          <p:cNvSpPr/>
          <p:nvPr/>
        </p:nvSpPr>
        <p:spPr>
          <a:xfrm>
            <a:off x="3122426" y="5578721"/>
            <a:ext cx="2899147" cy="276999"/>
          </a:xfrm>
          <a:prstGeom prst="rect">
            <a:avLst/>
          </a:prstGeom>
        </p:spPr>
        <p:txBody>
          <a:bodyPr wrap="square" lIns="0" tIns="0" rIns="0" bIns="0">
            <a:spAutoFit/>
          </a:bodyPr>
          <a:lstStyle/>
          <a:p>
            <a:r>
              <a:rPr lang="en-GB" altLang="en-US" b="1" dirty="0"/>
              <a:t>Can you think of anymore?</a:t>
            </a:r>
          </a:p>
        </p:txBody>
      </p:sp>
    </p:spTree>
    <p:extLst>
      <p:ext uri="{BB962C8B-B14F-4D97-AF65-F5344CB8AC3E}">
        <p14:creationId xmlns:p14="http://schemas.microsoft.com/office/powerpoint/2010/main" val="397399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500"/>
                                        <p:tgtEl>
                                          <p:spTgt spid="15"/>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down)">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down)">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6" grpId="0" animBg="1"/>
      <p:bldP spid="8" grpId="0" animBg="1"/>
      <p:bldP spid="11" grpId="0"/>
      <p:bldP spid="12" grpId="0"/>
      <p:bldP spid="13" grpId="0"/>
      <p:bldP spid="14" grpId="0" animBg="1"/>
      <p:bldP spid="15" grpId="0" animBg="1"/>
      <p:bldP spid="16" grpId="0" animBg="1"/>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28017" y="304082"/>
            <a:ext cx="7463314" cy="792682"/>
          </a:xfrm>
          <a:solidFill>
            <a:schemeClr val="bg1"/>
          </a:solidFill>
          <a:ln w="38100">
            <a:solidFill>
              <a:srgbClr val="4DB1E3"/>
            </a:solidFill>
          </a:ln>
        </p:spPr>
        <p:txBody>
          <a:bodyPr/>
          <a:lstStyle/>
          <a:p>
            <a:r>
              <a:rPr lang="en-GB" sz="3600" dirty="0"/>
              <a:t>The Story of Lonnie G Johnson</a:t>
            </a:r>
          </a:p>
        </p:txBody>
      </p:sp>
      <p:sp>
        <p:nvSpPr>
          <p:cNvPr id="5" name="Rectangle 4"/>
          <p:cNvSpPr/>
          <p:nvPr/>
        </p:nvSpPr>
        <p:spPr>
          <a:xfrm>
            <a:off x="755650" y="1380539"/>
            <a:ext cx="7923406" cy="1384995"/>
          </a:xfrm>
          <a:prstGeom prst="rect">
            <a:avLst/>
          </a:prstGeom>
        </p:spPr>
        <p:txBody>
          <a:bodyPr wrap="square" lIns="0" tIns="0" rIns="0" bIns="0">
            <a:spAutoFit/>
          </a:bodyPr>
          <a:lstStyle/>
          <a:p>
            <a:r>
              <a:rPr lang="en-GB" altLang="en-US" dirty="0"/>
              <a:t>Lonnie George Johnson was born in the USA in 1949, the third of six children.</a:t>
            </a:r>
          </a:p>
          <a:p>
            <a:endParaRPr lang="en-GB" altLang="en-US" dirty="0"/>
          </a:p>
          <a:p>
            <a:r>
              <a:rPr lang="en-GB" altLang="en-US" dirty="0"/>
              <a:t>From a young age, he was very curious about how things worked and often took objects apart to look inside.</a:t>
            </a:r>
          </a:p>
          <a:p>
            <a:r>
              <a:rPr lang="en-GB" altLang="en-US" dirty="0"/>
              <a:t> </a:t>
            </a:r>
          </a:p>
        </p:txBody>
      </p:sp>
      <p:sp>
        <p:nvSpPr>
          <p:cNvPr id="2" name="Rectangle 1">
            <a:extLst>
              <a:ext uri="{FF2B5EF4-FFF2-40B4-BE49-F238E27FC236}">
                <a16:creationId xmlns:a16="http://schemas.microsoft.com/office/drawing/2014/main" id="{CF13A3D4-3D71-4201-92F3-E7E20A96D92C}"/>
              </a:ext>
            </a:extLst>
          </p:cNvPr>
          <p:cNvSpPr/>
          <p:nvPr/>
        </p:nvSpPr>
        <p:spPr>
          <a:xfrm>
            <a:off x="755650" y="3077197"/>
            <a:ext cx="5750657" cy="2308324"/>
          </a:xfrm>
          <a:prstGeom prst="rect">
            <a:avLst/>
          </a:prstGeom>
          <a:ln w="38100">
            <a:solidFill>
              <a:srgbClr val="7CC3E3"/>
            </a:solidFill>
          </a:ln>
        </p:spPr>
        <p:txBody>
          <a:bodyPr wrap="square">
            <a:spAutoFit/>
          </a:bodyPr>
          <a:lstStyle/>
          <a:p>
            <a:r>
              <a:rPr lang="en-GB" altLang="en-US" dirty="0"/>
              <a:t>When he was at high school, he worked</a:t>
            </a:r>
          </a:p>
          <a:p>
            <a:r>
              <a:rPr lang="en-GB" altLang="en-US" dirty="0"/>
              <a:t>hard to build a robot for the science</a:t>
            </a:r>
          </a:p>
          <a:p>
            <a:r>
              <a:rPr lang="en-GB" altLang="en-US" dirty="0"/>
              <a:t>fair and won first prize for it.</a:t>
            </a:r>
          </a:p>
          <a:p>
            <a:endParaRPr lang="en-GB" altLang="en-US" dirty="0"/>
          </a:p>
          <a:p>
            <a:r>
              <a:rPr lang="en-GB" altLang="en-US" dirty="0"/>
              <a:t>He had pieced it together from a </a:t>
            </a:r>
          </a:p>
          <a:p>
            <a:r>
              <a:rPr lang="en-GB" altLang="en-US" dirty="0"/>
              <a:t>combination of old junk he had found, </a:t>
            </a:r>
          </a:p>
          <a:p>
            <a:r>
              <a:rPr lang="en-GB" altLang="en-US" dirty="0"/>
              <a:t>the inside of a walkie-talkie and an </a:t>
            </a:r>
          </a:p>
          <a:p>
            <a:r>
              <a:rPr lang="en-GB" altLang="en-US" dirty="0"/>
              <a:t>old music recorder from his sister.</a:t>
            </a:r>
          </a:p>
        </p:txBody>
      </p:sp>
      <p:grpSp>
        <p:nvGrpSpPr>
          <p:cNvPr id="6" name="Group 5">
            <a:extLst>
              <a:ext uri="{FF2B5EF4-FFF2-40B4-BE49-F238E27FC236}">
                <a16:creationId xmlns:a16="http://schemas.microsoft.com/office/drawing/2014/main" id="{E483D06A-A489-4A1F-BFC5-F2837E9D8A77}"/>
              </a:ext>
            </a:extLst>
          </p:cNvPr>
          <p:cNvGrpSpPr/>
          <p:nvPr/>
        </p:nvGrpSpPr>
        <p:grpSpPr>
          <a:xfrm>
            <a:off x="4854874" y="2558642"/>
            <a:ext cx="3824182" cy="3824182"/>
            <a:chOff x="4854874" y="2558642"/>
            <a:chExt cx="3824182" cy="3824182"/>
          </a:xfrm>
        </p:grpSpPr>
        <p:sp>
          <p:nvSpPr>
            <p:cNvPr id="3" name="Oval 2">
              <a:extLst>
                <a:ext uri="{FF2B5EF4-FFF2-40B4-BE49-F238E27FC236}">
                  <a16:creationId xmlns:a16="http://schemas.microsoft.com/office/drawing/2014/main" id="{05449A71-E34C-4B4C-981E-480D7380DF8D}"/>
                </a:ext>
              </a:extLst>
            </p:cNvPr>
            <p:cNvSpPr/>
            <p:nvPr/>
          </p:nvSpPr>
          <p:spPr>
            <a:xfrm>
              <a:off x="4854874" y="2558642"/>
              <a:ext cx="3824182" cy="38241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B25720DE-0902-4859-8D61-35F71C40726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326" t="-20371" r="7036" b="5604"/>
            <a:stretch/>
          </p:blipFill>
          <p:spPr>
            <a:xfrm>
              <a:off x="4930285" y="2624251"/>
              <a:ext cx="3583595" cy="3583595"/>
            </a:xfrm>
            <a:prstGeom prst="ellipse">
              <a:avLst/>
            </a:prstGeom>
            <a:ln w="38100">
              <a:solidFill>
                <a:srgbClr val="0082C9"/>
              </a:solidFill>
            </a:ln>
          </p:spPr>
        </p:pic>
      </p:grpSp>
    </p:spTree>
    <p:extLst>
      <p:ext uri="{BB962C8B-B14F-4D97-AF65-F5344CB8AC3E}">
        <p14:creationId xmlns:p14="http://schemas.microsoft.com/office/powerpoint/2010/main" val="46682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500"/>
                            </p:stCondLst>
                            <p:childTnLst>
                              <p:par>
                                <p:cTn id="17" presetID="2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 grpId="0"/>
      <p:bldP spid="2" grpId="0" animBg="1"/>
    </p:bldLst>
  </p:timing>
</p:sld>
</file>

<file path=ppt/theme/theme1.xml><?xml version="1.0" encoding="utf-8"?>
<a:theme xmlns:a="http://schemas.openxmlformats.org/drawingml/2006/main" name="Office Theme">
  <a:themeElements>
    <a:clrScheme name="Twinkl Template">
      <a:dk1>
        <a:srgbClr val="1C1C1C"/>
      </a:dk1>
      <a:lt1>
        <a:sysClr val="window" lastClr="FFFFFF"/>
      </a:lt1>
      <a:dk2>
        <a:srgbClr val="4A4A4A"/>
      </a:dk2>
      <a:lt2>
        <a:srgbClr val="F4F2F2"/>
      </a:lt2>
      <a:accent1>
        <a:srgbClr val="E34192"/>
      </a:accent1>
      <a:accent2>
        <a:srgbClr val="EB8634"/>
      </a:accent2>
      <a:accent3>
        <a:srgbClr val="E6C734"/>
      </a:accent3>
      <a:accent4>
        <a:srgbClr val="79AD42"/>
      </a:accent4>
      <a:accent5>
        <a:srgbClr val="23A7F9"/>
      </a:accent5>
      <a:accent6>
        <a:srgbClr val="954EBE"/>
      </a:accent6>
      <a:hlink>
        <a:srgbClr val="23A7F9"/>
      </a:hlink>
      <a:folHlink>
        <a:srgbClr val="757070"/>
      </a:folHlink>
    </a:clrScheme>
    <a:fontScheme name="Custom 1">
      <a:majorFont>
        <a:latin typeface="Twinkl Sb"/>
        <a:ea typeface=""/>
        <a:cs typeface=""/>
      </a:majorFont>
      <a:minorFont>
        <a:latin typeface="Twink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8A0DB"/>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owerPoint Guidance.pptx" id="{C62058F5-E99F-4F27-B9E9-05AC47688FF5}" vid="{052CBA24-7177-4CBD-BE8E-943201157C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5DA2ABAD655F4B97E061E4B79C6A38" ma:contentTypeVersion="10" ma:contentTypeDescription="Create a new document." ma:contentTypeScope="" ma:versionID="1940a3d5677ca9b1d40e33d6b9cecb78">
  <xsd:schema xmlns:xsd="http://www.w3.org/2001/XMLSchema" xmlns:xs="http://www.w3.org/2001/XMLSchema" xmlns:p="http://schemas.microsoft.com/office/2006/metadata/properties" xmlns:ns3="7839a02e-f839-4acc-819a-67dea658d87b" targetNamespace="http://schemas.microsoft.com/office/2006/metadata/properties" ma:root="true" ma:fieldsID="1c06079da99257bffc3e0737c8f9628d" ns3:_="">
    <xsd:import namespace="7839a02e-f839-4acc-819a-67dea658d87b"/>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39a02e-f839-4acc-819a-67dea658d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7A64B4-09DF-4D93-AEF6-E36CB02A85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839a02e-f839-4acc-819a-67dea658d8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06330E3-688F-40FB-934C-8F047991FB4C}">
  <ds:schemaRefs>
    <ds:schemaRef ds:uri="http://schemas.microsoft.com/sharepoint/v3/contenttype/forms"/>
  </ds:schemaRefs>
</ds:datastoreItem>
</file>

<file path=customXml/itemProps3.xml><?xml version="1.0" encoding="utf-8"?>
<ds:datastoreItem xmlns:ds="http://schemas.openxmlformats.org/officeDocument/2006/customXml" ds:itemID="{535ECA4E-08C6-4FAF-B0D8-151200B5EEB3}">
  <ds:schemaRefs>
    <ds:schemaRef ds:uri="http://purl.org/dc/dcmitype/"/>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7839a02e-f839-4acc-819a-67dea658d87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PowerPoint Template</Template>
  <TotalTime>92</TotalTime>
  <Words>1191</Words>
  <Application>Microsoft Office PowerPoint</Application>
  <PresentationFormat>On-screen Show (4:3)</PresentationFormat>
  <Paragraphs>119</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Twinkl</vt:lpstr>
      <vt:lpstr>Sassoon Infant Rg</vt:lpstr>
      <vt:lpstr>Arial</vt:lpstr>
      <vt:lpstr>Calibri</vt:lpstr>
      <vt:lpstr>Office Theme</vt:lpstr>
      <vt:lpstr>PowerPoint Presentation</vt:lpstr>
      <vt:lpstr>Innovating the Future</vt:lpstr>
      <vt:lpstr>Inventions That Changed the World</vt:lpstr>
      <vt:lpstr>Inventions That Changed the World</vt:lpstr>
      <vt:lpstr>One Person or a Team?</vt:lpstr>
      <vt:lpstr>One Person or a Team?</vt:lpstr>
      <vt:lpstr>The Past 100 Years of Inventions</vt:lpstr>
      <vt:lpstr>Skills to Be an Inventor</vt:lpstr>
      <vt:lpstr>The Story of Lonnie G Johnson</vt:lpstr>
      <vt:lpstr>The Story of Lonnie G Johnson</vt:lpstr>
      <vt:lpstr>Can Children Be Inventors?</vt:lpstr>
      <vt:lpstr>Can Children Be Inventors?</vt:lpstr>
      <vt:lpstr>What Could You Invent?</vt:lpstr>
      <vt:lpstr>Over to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Guidance</dc:title>
  <dc:creator>Simone Wouters</dc:creator>
  <cp:lastModifiedBy>Abigail Reeve</cp:lastModifiedBy>
  <cp:revision>19</cp:revision>
  <dcterms:created xsi:type="dcterms:W3CDTF">2021-01-12T17:14:45Z</dcterms:created>
  <dcterms:modified xsi:type="dcterms:W3CDTF">2021-02-20T17:12:34Z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0x010100C15DA2ABAD655F4B97E061E4B79C6A38</vt:lpwstr>
  </property>
</Properties>
</file>