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1"/>
  </p:notesMasterIdLst>
  <p:handoutMasterIdLst>
    <p:handoutMasterId r:id="rId22"/>
  </p:handoutMasterIdLst>
  <p:sldIdLst>
    <p:sldId id="258" r:id="rId5"/>
    <p:sldId id="264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67" r:id="rId2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Roboto" panose="02000000000000000000" pitchFamily="2" charset="0"/>
      <p:regular r:id="rId27"/>
      <p:bold r:id="rId28"/>
      <p:italic r:id="rId29"/>
    </p:embeddedFont>
    <p:embeddedFont>
      <p:font typeface="Twinkl" panose="020B0604020202020204" charset="0"/>
      <p:regular r:id="rId30"/>
      <p:bold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884C"/>
    <a:srgbClr val="FFE864"/>
    <a:srgbClr val="060606"/>
    <a:srgbClr val="FDD182"/>
    <a:srgbClr val="E5C800"/>
    <a:srgbClr val="E94E13"/>
    <a:srgbClr val="B9D36E"/>
    <a:srgbClr val="18A0DB"/>
    <a:srgbClr val="DE1E5A"/>
    <a:srgbClr val="BC01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1140" y="90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9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20/02/2021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20/02/2021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topics/topics-organised-events/topics-organised-events-fairtrade-fortnigh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winkl.co.uk/resources/topics/topics-organised-events/topics-organised-events-fairtrade-fortnight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/>
            <a:extLst>
              <a:ext uri="{FF2B5EF4-FFF2-40B4-BE49-F238E27FC236}">
                <a16:creationId xmlns:a16="http://schemas.microsoft.com/office/drawing/2014/main" id="{2D9C942C-A14C-497E-BD22-A7D64045711E}"/>
              </a:ext>
            </a:extLst>
          </p:cNvPr>
          <p:cNvSpPr/>
          <p:nvPr/>
        </p:nvSpPr>
        <p:spPr>
          <a:xfrm>
            <a:off x="0" y="5143500"/>
            <a:ext cx="2268415" cy="171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3B9B-2B69-415A-BCFC-A6D3372BC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Fairtrade is about: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1E5080-B571-411E-A8ED-9E2BECD65CD9}"/>
              </a:ext>
            </a:extLst>
          </p:cNvPr>
          <p:cNvSpPr/>
          <p:nvPr/>
        </p:nvSpPr>
        <p:spPr>
          <a:xfrm>
            <a:off x="703385" y="1573823"/>
            <a:ext cx="7737230" cy="4000500"/>
          </a:xfrm>
          <a:prstGeom prst="rect">
            <a:avLst/>
          </a:prstGeom>
          <a:solidFill>
            <a:schemeClr val="bg1"/>
          </a:solidFill>
          <a:ln w="38100">
            <a:solidFill>
              <a:srgbClr val="F1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Better prices for crops.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Better working conditions (workers are treated well and children are sent to school).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Keeping farming sustainable (keeping farming going at a certain level for a long period of time).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Fair terms of trade (selling goods) for farmers and workers in </a:t>
            </a:r>
            <a:br>
              <a:rPr lang="en-GB" dirty="0">
                <a:solidFill>
                  <a:sysClr val="windowText" lastClr="000000"/>
                </a:solidFill>
              </a:rPr>
            </a:br>
            <a:r>
              <a:rPr lang="en-GB" dirty="0">
                <a:solidFill>
                  <a:sysClr val="windowText" lastClr="000000"/>
                </a:solidFill>
              </a:rPr>
              <a:t>poorer countries.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Extra money is usually put into things that help the local community such as bicycles to get to work or wells to provide water.</a:t>
            </a:r>
          </a:p>
        </p:txBody>
      </p:sp>
    </p:spTree>
    <p:extLst>
      <p:ext uri="{BB962C8B-B14F-4D97-AF65-F5344CB8AC3E}">
        <p14:creationId xmlns:p14="http://schemas.microsoft.com/office/powerpoint/2010/main" val="3615286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462C83-363E-422A-A3E9-DFDF7120E4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9" t="7863" r="4380" b="40285"/>
          <a:stretch/>
        </p:blipFill>
        <p:spPr>
          <a:xfrm>
            <a:off x="4324838" y="2521626"/>
            <a:ext cx="3008923" cy="355600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512FE634-834D-46F8-8387-6AD1B1F2D97C}"/>
              </a:ext>
            </a:extLst>
          </p:cNvPr>
          <p:cNvSpPr/>
          <p:nvPr/>
        </p:nvSpPr>
        <p:spPr>
          <a:xfrm>
            <a:off x="1025582" y="815543"/>
            <a:ext cx="2411233" cy="2411233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If something is traded fairly this symbol will be on it.</a:t>
            </a:r>
          </a:p>
        </p:txBody>
      </p:sp>
    </p:spTree>
    <p:extLst>
      <p:ext uri="{BB962C8B-B14F-4D97-AF65-F5344CB8AC3E}">
        <p14:creationId xmlns:p14="http://schemas.microsoft.com/office/powerpoint/2010/main" val="3493789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farm8.staticflickr.com/7189/6955937735_3ab58b4dba_b.jpg">
            <a:extLst>
              <a:ext uri="{FF2B5EF4-FFF2-40B4-BE49-F238E27FC236}">
                <a16:creationId xmlns:a16="http://schemas.microsoft.com/office/drawing/2014/main" id="{4293E571-4F62-4A7C-8DED-652DE1306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072" y="2000131"/>
            <a:ext cx="6053856" cy="3641174"/>
          </a:xfrm>
          <a:prstGeom prst="roundRect">
            <a:avLst>
              <a:gd name="adj" fmla="val 0"/>
            </a:avLst>
          </a:prstGeom>
          <a:noFill/>
          <a:ln w="508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4E54DC66-4337-493D-8BBB-79C71C9123DA}"/>
              </a:ext>
            </a:extLst>
          </p:cNvPr>
          <p:cNvSpPr/>
          <p:nvPr/>
        </p:nvSpPr>
        <p:spPr>
          <a:xfrm>
            <a:off x="614356" y="585876"/>
            <a:ext cx="2111260" cy="2111260"/>
          </a:xfrm>
          <a:prstGeom prst="ellipse">
            <a:avLst/>
          </a:prstGeom>
          <a:solidFill>
            <a:srgbClr val="FFE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chemeClr val="tx1"/>
                </a:solidFill>
              </a:rPr>
              <a:t>Can you spot any fair trade logos?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B25E4F-51BB-43C9-8D07-CF86CEB1D250}"/>
              </a:ext>
            </a:extLst>
          </p:cNvPr>
          <p:cNvSpPr/>
          <p:nvPr/>
        </p:nvSpPr>
        <p:spPr>
          <a:xfrm>
            <a:off x="1545072" y="5694057"/>
            <a:ext cx="605385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600" dirty="0">
                <a:latin typeface="Roboto" panose="02000000000000000000" pitchFamily="2" charset="0"/>
                <a:ea typeface="Roboto" panose="02000000000000000000" pitchFamily="2" charset="0"/>
              </a:rPr>
              <a:t>Photo courtesy of </a:t>
            </a:r>
            <a:r>
              <a:rPr lang="en-GB" sz="600" dirty="0" err="1">
                <a:latin typeface="Roboto" panose="02000000000000000000" pitchFamily="2" charset="0"/>
                <a:ea typeface="Roboto" panose="02000000000000000000" pitchFamily="2" charset="0"/>
              </a:rPr>
              <a:t>gbcarmelite</a:t>
            </a:r>
            <a:r>
              <a:rPr lang="en-GB" sz="600" dirty="0">
                <a:latin typeface="Roboto" panose="02000000000000000000" pitchFamily="2" charset="0"/>
                <a:ea typeface="Roboto" panose="02000000000000000000" pitchFamily="2" charset="0"/>
              </a:rPr>
              <a:t> (@flickr.com) - granted under creative commons licence - attribution</a:t>
            </a:r>
          </a:p>
        </p:txBody>
      </p:sp>
    </p:spTree>
    <p:extLst>
      <p:ext uri="{BB962C8B-B14F-4D97-AF65-F5344CB8AC3E}">
        <p14:creationId xmlns:p14="http://schemas.microsoft.com/office/powerpoint/2010/main" val="3992755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544C60CF-237D-4280-8480-BB0A34FAA727}"/>
              </a:ext>
            </a:extLst>
          </p:cNvPr>
          <p:cNvSpPr/>
          <p:nvPr/>
        </p:nvSpPr>
        <p:spPr>
          <a:xfrm>
            <a:off x="821712" y="819943"/>
            <a:ext cx="2290765" cy="2290765"/>
          </a:xfrm>
          <a:prstGeom prst="ellipse">
            <a:avLst/>
          </a:prstGeom>
          <a:solidFill>
            <a:srgbClr val="FFE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What is traded fairly?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1E5080-B571-411E-A8ED-9E2BECD65CD9}"/>
              </a:ext>
            </a:extLst>
          </p:cNvPr>
          <p:cNvSpPr/>
          <p:nvPr/>
        </p:nvSpPr>
        <p:spPr>
          <a:xfrm>
            <a:off x="821712" y="2736176"/>
            <a:ext cx="1578588" cy="2901462"/>
          </a:xfrm>
          <a:prstGeom prst="rect">
            <a:avLst/>
          </a:prstGeom>
          <a:solidFill>
            <a:schemeClr val="bg1"/>
          </a:solidFill>
          <a:ln w="38100">
            <a:solidFill>
              <a:srgbClr val="F1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Coffee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Bananas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Chocolate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Sugar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Tea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Honey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Cotton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177320-6F76-4A00-A87F-8B7BF0F721EB}"/>
              </a:ext>
            </a:extLst>
          </p:cNvPr>
          <p:cNvSpPr/>
          <p:nvPr/>
        </p:nvSpPr>
        <p:spPr>
          <a:xfrm>
            <a:off x="2615341" y="3275134"/>
            <a:ext cx="1728057" cy="2532184"/>
          </a:xfrm>
          <a:prstGeom prst="rect">
            <a:avLst/>
          </a:prstGeom>
          <a:solidFill>
            <a:schemeClr val="bg1"/>
          </a:solidFill>
          <a:ln w="38100">
            <a:solidFill>
              <a:srgbClr val="F1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Wine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Fruit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Flowers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Gold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Handicrafts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Nuts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3D86A2E-DF2D-4F63-8A7E-9D2FE9A63BF5}"/>
              </a:ext>
            </a:extLst>
          </p:cNvPr>
          <p:cNvSpPr/>
          <p:nvPr/>
        </p:nvSpPr>
        <p:spPr>
          <a:xfrm>
            <a:off x="4382595" y="1129441"/>
            <a:ext cx="2229219" cy="2229219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Where does it come from?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EF1CE2-439D-4266-8B9C-FDA0E969F090}"/>
              </a:ext>
            </a:extLst>
          </p:cNvPr>
          <p:cNvSpPr/>
          <p:nvPr/>
        </p:nvSpPr>
        <p:spPr>
          <a:xfrm>
            <a:off x="5854936" y="2730012"/>
            <a:ext cx="2150088" cy="1397976"/>
          </a:xfrm>
          <a:prstGeom prst="rect">
            <a:avLst/>
          </a:prstGeom>
          <a:solidFill>
            <a:schemeClr val="bg1"/>
          </a:solidFill>
          <a:ln w="38100">
            <a:solidFill>
              <a:srgbClr val="FFE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Africa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Asia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Latin America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429FB7-DDA6-48C2-8E42-3F6FE2C685C7}"/>
              </a:ext>
            </a:extLst>
          </p:cNvPr>
          <p:cNvSpPr/>
          <p:nvPr/>
        </p:nvSpPr>
        <p:spPr>
          <a:xfrm>
            <a:off x="4943288" y="4729771"/>
            <a:ext cx="3337051" cy="998788"/>
          </a:xfrm>
          <a:prstGeom prst="rect">
            <a:avLst/>
          </a:prstGeom>
          <a:solidFill>
            <a:srgbClr val="F1884C"/>
          </a:solidFill>
          <a:ln w="38100">
            <a:solidFill>
              <a:srgbClr val="F1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>
              <a:lnSpc>
                <a:spcPct val="150000"/>
              </a:lnSpc>
            </a:pPr>
            <a:r>
              <a:rPr lang="en-GB" dirty="0">
                <a:solidFill>
                  <a:sysClr val="windowText" lastClr="000000"/>
                </a:solidFill>
              </a:rPr>
              <a:t>Have you eaten any of </a:t>
            </a:r>
            <a:br>
              <a:rPr lang="en-GB" dirty="0">
                <a:solidFill>
                  <a:sysClr val="windowText" lastClr="000000"/>
                </a:solidFill>
              </a:rPr>
            </a:br>
            <a:r>
              <a:rPr lang="en-GB" dirty="0">
                <a:solidFill>
                  <a:sysClr val="windowText" lastClr="000000"/>
                </a:solidFill>
              </a:rPr>
              <a:t>these foods today?</a:t>
            </a:r>
          </a:p>
        </p:txBody>
      </p:sp>
    </p:spTree>
    <p:extLst>
      <p:ext uri="{BB962C8B-B14F-4D97-AF65-F5344CB8AC3E}">
        <p14:creationId xmlns:p14="http://schemas.microsoft.com/office/powerpoint/2010/main" val="3876943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3B9B-2B69-415A-BCFC-A6D3372BC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Fairtrade Fortnight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9154A9-1BC8-4490-8724-F9D7DACC023E}"/>
              </a:ext>
            </a:extLst>
          </p:cNvPr>
          <p:cNvSpPr/>
          <p:nvPr/>
        </p:nvSpPr>
        <p:spPr>
          <a:xfrm>
            <a:off x="698620" y="1473201"/>
            <a:ext cx="7737230" cy="994306"/>
          </a:xfrm>
          <a:prstGeom prst="rect">
            <a:avLst/>
          </a:prstGeom>
          <a:solidFill>
            <a:srgbClr val="F1884C"/>
          </a:solidFill>
          <a:ln w="38100">
            <a:solidFill>
              <a:srgbClr val="F1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Fairtrade Fortnight is a unique campaign that aims to transform the banana industry to ensure the people in the supply chain and the millions of struggling banana farmers and workers, get a fair deal.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92C668-1CB7-4DB1-A38A-600D582246E1}"/>
              </a:ext>
            </a:extLst>
          </p:cNvPr>
          <p:cNvSpPr/>
          <p:nvPr/>
        </p:nvSpPr>
        <p:spPr>
          <a:xfrm>
            <a:off x="698620" y="2696461"/>
            <a:ext cx="7737230" cy="649653"/>
          </a:xfrm>
          <a:prstGeom prst="rect">
            <a:avLst/>
          </a:prstGeom>
          <a:solidFill>
            <a:srgbClr val="F1884C"/>
          </a:solidFill>
          <a:ln w="38100">
            <a:solidFill>
              <a:srgbClr val="F1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1 in 3 British bananas are fair trade but there is still a serious problem at the heart of the banana business.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D2C45C-680E-476B-9258-2DBD743984CD}"/>
              </a:ext>
            </a:extLst>
          </p:cNvPr>
          <p:cNvSpPr/>
          <p:nvPr/>
        </p:nvSpPr>
        <p:spPr>
          <a:xfrm>
            <a:off x="698620" y="3575068"/>
            <a:ext cx="7737230" cy="649653"/>
          </a:xfrm>
          <a:prstGeom prst="rect">
            <a:avLst/>
          </a:prstGeom>
          <a:solidFill>
            <a:srgbClr val="F1884C"/>
          </a:solidFill>
          <a:ln w="38100">
            <a:solidFill>
              <a:srgbClr val="F1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Many banana farmers and workers have had their earnings cut as banana prices go down in the UK.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C51AEF-EB52-409E-86DE-948DE574FF64}"/>
              </a:ext>
            </a:extLst>
          </p:cNvPr>
          <p:cNvSpPr/>
          <p:nvPr/>
        </p:nvSpPr>
        <p:spPr>
          <a:xfrm>
            <a:off x="698620" y="4451900"/>
            <a:ext cx="7737230" cy="649653"/>
          </a:xfrm>
          <a:prstGeom prst="rect">
            <a:avLst/>
          </a:prstGeom>
          <a:solidFill>
            <a:srgbClr val="F1884C"/>
          </a:solidFill>
          <a:ln w="38100">
            <a:solidFill>
              <a:srgbClr val="F1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Supermarkets want to pay as little as possible for bananas to offer us the lowest prices but this puts pressure on workers and farmers.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E112CB-A95F-456A-BA12-955604E0FA05}"/>
              </a:ext>
            </a:extLst>
          </p:cNvPr>
          <p:cNvSpPr/>
          <p:nvPr/>
        </p:nvSpPr>
        <p:spPr>
          <a:xfrm>
            <a:off x="698620" y="5328732"/>
            <a:ext cx="7737230" cy="649653"/>
          </a:xfrm>
          <a:prstGeom prst="rect">
            <a:avLst/>
          </a:prstGeom>
          <a:solidFill>
            <a:srgbClr val="F1884C"/>
          </a:solidFill>
          <a:ln w="38100">
            <a:solidFill>
              <a:srgbClr val="F188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ysClr val="windowText" lastClr="000000"/>
                </a:solidFill>
              </a:rPr>
              <a:t>Fairtrade wants to make pricing work for both consumers and farmers. It is time for the government to help end these unfair prices.</a:t>
            </a:r>
          </a:p>
        </p:txBody>
      </p:sp>
    </p:spTree>
    <p:extLst>
      <p:ext uri="{BB962C8B-B14F-4D97-AF65-F5344CB8AC3E}">
        <p14:creationId xmlns:p14="http://schemas.microsoft.com/office/powerpoint/2010/main" val="142921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4825EB1D-5F7B-4B93-AD89-C87FCC8D5A1E}"/>
              </a:ext>
            </a:extLst>
          </p:cNvPr>
          <p:cNvSpPr/>
          <p:nvPr/>
        </p:nvSpPr>
        <p:spPr>
          <a:xfrm>
            <a:off x="4853353" y="3152413"/>
            <a:ext cx="2852733" cy="2852733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A83B9B-2B69-415A-BCFC-A6D3372BC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can you do to help?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D649A54-1D89-4765-92DB-F78E45C8868B}"/>
              </a:ext>
            </a:extLst>
          </p:cNvPr>
          <p:cNvSpPr/>
          <p:nvPr/>
        </p:nvSpPr>
        <p:spPr>
          <a:xfrm>
            <a:off x="1069087" y="1672798"/>
            <a:ext cx="4297794" cy="4218049"/>
          </a:xfrm>
          <a:prstGeom prst="ellipse">
            <a:avLst/>
          </a:prstGeom>
          <a:solidFill>
            <a:srgbClr val="FFE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Buy bananas and other products that have the Fairtrade symbol on them. If you do this, you know that a fair price has been paid to the workers. Over 4,500 different Fairtrade products are now available to UK shoppers.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4E15586-E430-4422-B6A7-647365373D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971" y="3512683"/>
            <a:ext cx="3209026" cy="213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997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2"/>
            <a:extLst>
              <a:ext uri="{FF2B5EF4-FFF2-40B4-BE49-F238E27FC236}">
                <a16:creationId xmlns:a16="http://schemas.microsoft.com/office/drawing/2014/main" id="{205F04B1-F0F7-42EE-9188-D7200FB8F7CD}"/>
              </a:ext>
            </a:extLst>
          </p:cNvPr>
          <p:cNvSpPr/>
          <p:nvPr/>
        </p:nvSpPr>
        <p:spPr>
          <a:xfrm>
            <a:off x="0" y="5143500"/>
            <a:ext cx="2268415" cy="1714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FDF4335-9D37-423C-A32F-2681466DC2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037" y="1409025"/>
            <a:ext cx="6059925" cy="4039949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5EC0BD5-F0B4-47F1-8243-B2EBCF729C3D}"/>
              </a:ext>
            </a:extLst>
          </p:cNvPr>
          <p:cNvSpPr/>
          <p:nvPr/>
        </p:nvSpPr>
        <p:spPr>
          <a:xfrm>
            <a:off x="5898532" y="3601635"/>
            <a:ext cx="2657417" cy="2657417"/>
          </a:xfrm>
          <a:prstGeom prst="ellipse">
            <a:avLst/>
          </a:prstGeom>
          <a:solidFill>
            <a:srgbClr val="FFE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Who should have a piece of chocolate?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57285A5-2BD5-480E-A224-347F794C9E63}"/>
              </a:ext>
            </a:extLst>
          </p:cNvPr>
          <p:cNvSpPr/>
          <p:nvPr/>
        </p:nvSpPr>
        <p:spPr>
          <a:xfrm>
            <a:off x="588050" y="595737"/>
            <a:ext cx="2250830" cy="2250830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What is fair?</a:t>
            </a:r>
          </a:p>
        </p:txBody>
      </p:sp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0CC1EBC-AA71-40E4-8C34-135306EEF3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072" y="1771534"/>
            <a:ext cx="6053854" cy="4035902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57285A5-2BD5-480E-A224-347F794C9E63}"/>
              </a:ext>
            </a:extLst>
          </p:cNvPr>
          <p:cNvSpPr/>
          <p:nvPr/>
        </p:nvSpPr>
        <p:spPr>
          <a:xfrm>
            <a:off x="6250296" y="885883"/>
            <a:ext cx="2250830" cy="2250830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Lots of things are unfair.</a:t>
            </a:r>
          </a:p>
        </p:txBody>
      </p:sp>
    </p:spTree>
    <p:extLst>
      <p:ext uri="{BB962C8B-B14F-4D97-AF65-F5344CB8AC3E}">
        <p14:creationId xmlns:p14="http://schemas.microsoft.com/office/powerpoint/2010/main" val="2985552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B8A204-4CF9-4400-BC51-F5EDF169C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639" y="1771534"/>
            <a:ext cx="6108721" cy="4035902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5EC0BD5-F0B4-47F1-8243-B2EBCF729C3D}"/>
              </a:ext>
            </a:extLst>
          </p:cNvPr>
          <p:cNvSpPr/>
          <p:nvPr/>
        </p:nvSpPr>
        <p:spPr>
          <a:xfrm>
            <a:off x="658316" y="612251"/>
            <a:ext cx="2878295" cy="2878295"/>
          </a:xfrm>
          <a:prstGeom prst="ellipse">
            <a:avLst/>
          </a:prstGeom>
          <a:solidFill>
            <a:srgbClr val="FFE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Everyone has something unfair happen to them. It is part of life.</a:t>
            </a:r>
          </a:p>
        </p:txBody>
      </p:sp>
    </p:spTree>
    <p:extLst>
      <p:ext uri="{BB962C8B-B14F-4D97-AF65-F5344CB8AC3E}">
        <p14:creationId xmlns:p14="http://schemas.microsoft.com/office/powerpoint/2010/main" val="1313112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9502B10-87A6-4A76-8761-A0069B373AA9}"/>
              </a:ext>
            </a:extLst>
          </p:cNvPr>
          <p:cNvGrpSpPr/>
          <p:nvPr/>
        </p:nvGrpSpPr>
        <p:grpSpPr>
          <a:xfrm>
            <a:off x="1545072" y="1771533"/>
            <a:ext cx="6053854" cy="4035903"/>
            <a:chOff x="1545072" y="1771533"/>
            <a:chExt cx="6053854" cy="403590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F5D757B-614E-43E2-A63B-737016A8C215}"/>
                </a:ext>
              </a:extLst>
            </p:cNvPr>
            <p:cNvSpPr/>
            <p:nvPr/>
          </p:nvSpPr>
          <p:spPr>
            <a:xfrm>
              <a:off x="1545072" y="1771534"/>
              <a:ext cx="6053854" cy="4035902"/>
            </a:xfrm>
            <a:prstGeom prst="rect">
              <a:avLst/>
            </a:prstGeom>
            <a:solidFill>
              <a:srgbClr val="0606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AE71040-797C-4832-B8EA-32599942F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3447" y="1771533"/>
              <a:ext cx="3937106" cy="4035901"/>
            </a:xfrm>
            <a:prstGeom prst="rect">
              <a:avLst/>
            </a:prstGeom>
          </p:spPr>
        </p:pic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857285A5-2BD5-480E-A224-347F794C9E63}"/>
              </a:ext>
            </a:extLst>
          </p:cNvPr>
          <p:cNvSpPr/>
          <p:nvPr/>
        </p:nvSpPr>
        <p:spPr>
          <a:xfrm>
            <a:off x="6540553" y="885883"/>
            <a:ext cx="1944135" cy="1944135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 world is not fair.</a:t>
            </a:r>
          </a:p>
        </p:txBody>
      </p:sp>
    </p:spTree>
    <p:extLst>
      <p:ext uri="{BB962C8B-B14F-4D97-AF65-F5344CB8AC3E}">
        <p14:creationId xmlns:p14="http://schemas.microsoft.com/office/powerpoint/2010/main" val="15834702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CD19B8-F9B2-4704-8A52-3EBF8A253C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39" y="1750863"/>
            <a:ext cx="6108721" cy="4056573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5EC0BD5-F0B4-47F1-8243-B2EBCF729C3D}"/>
              </a:ext>
            </a:extLst>
          </p:cNvPr>
          <p:cNvSpPr/>
          <p:nvPr/>
        </p:nvSpPr>
        <p:spPr>
          <a:xfrm>
            <a:off x="658317" y="612252"/>
            <a:ext cx="2427784" cy="2427784"/>
          </a:xfrm>
          <a:prstGeom prst="ellipse">
            <a:avLst/>
          </a:prstGeom>
          <a:solidFill>
            <a:srgbClr val="FFE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Where you are born can affect how rich or poor you are.</a:t>
            </a:r>
          </a:p>
        </p:txBody>
      </p:sp>
    </p:spTree>
    <p:extLst>
      <p:ext uri="{BB962C8B-B14F-4D97-AF65-F5344CB8AC3E}">
        <p14:creationId xmlns:p14="http://schemas.microsoft.com/office/powerpoint/2010/main" val="1971765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DA8079-EB6B-4E58-8144-9DD96EB921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072" y="1771531"/>
            <a:ext cx="6053854" cy="4020138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57285A5-2BD5-480E-A224-347F794C9E63}"/>
              </a:ext>
            </a:extLst>
          </p:cNvPr>
          <p:cNvSpPr/>
          <p:nvPr/>
        </p:nvSpPr>
        <p:spPr>
          <a:xfrm>
            <a:off x="588050" y="630906"/>
            <a:ext cx="2717858" cy="2717858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When a person is born poor they grow crops to live. But no one will give them a fair price.</a:t>
            </a:r>
          </a:p>
        </p:txBody>
      </p:sp>
    </p:spTree>
    <p:extLst>
      <p:ext uri="{BB962C8B-B14F-4D97-AF65-F5344CB8AC3E}">
        <p14:creationId xmlns:p14="http://schemas.microsoft.com/office/powerpoint/2010/main" val="772832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33BB79-4E3F-43F5-A99E-A16FF8B23F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39" y="1750863"/>
            <a:ext cx="6108721" cy="4056573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D5EC0BD5-F0B4-47F1-8243-B2EBCF729C3D}"/>
              </a:ext>
            </a:extLst>
          </p:cNvPr>
          <p:cNvSpPr/>
          <p:nvPr/>
        </p:nvSpPr>
        <p:spPr>
          <a:xfrm>
            <a:off x="5775440" y="612252"/>
            <a:ext cx="2744306" cy="2744306"/>
          </a:xfrm>
          <a:prstGeom prst="ellipse">
            <a:avLst/>
          </a:prstGeom>
          <a:solidFill>
            <a:srgbClr val="FFE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They will always stay poor unless someone gives them a fair price.</a:t>
            </a:r>
          </a:p>
        </p:txBody>
      </p:sp>
    </p:spTree>
    <p:extLst>
      <p:ext uri="{BB962C8B-B14F-4D97-AF65-F5344CB8AC3E}">
        <p14:creationId xmlns:p14="http://schemas.microsoft.com/office/powerpoint/2010/main" val="1936337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1EDDCD-BA1C-453F-A5F8-D37F9DC3C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072" y="1771531"/>
            <a:ext cx="6061056" cy="4040704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857285A5-2BD5-480E-A224-347F794C9E63}"/>
              </a:ext>
            </a:extLst>
          </p:cNvPr>
          <p:cNvSpPr/>
          <p:nvPr/>
        </p:nvSpPr>
        <p:spPr>
          <a:xfrm>
            <a:off x="588049" y="630905"/>
            <a:ext cx="2330997" cy="2330997"/>
          </a:xfrm>
          <a:prstGeom prst="ellipse">
            <a:avLst/>
          </a:prstGeom>
          <a:solidFill>
            <a:srgbClr val="F18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Fair trade is about making the world more fair.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87266EA-2A0D-450D-8BAE-EF0F3CD9C65E}"/>
              </a:ext>
            </a:extLst>
          </p:cNvPr>
          <p:cNvSpPr/>
          <p:nvPr/>
        </p:nvSpPr>
        <p:spPr>
          <a:xfrm>
            <a:off x="5775440" y="612252"/>
            <a:ext cx="2656383" cy="2656383"/>
          </a:xfrm>
          <a:prstGeom prst="ellipse">
            <a:avLst/>
          </a:prstGeom>
          <a:solidFill>
            <a:srgbClr val="FFE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It is about giving a fair price for things that we buy so poor people do not stay poor whilst we get richer.</a:t>
            </a:r>
          </a:p>
        </p:txBody>
      </p:sp>
    </p:spTree>
    <p:extLst>
      <p:ext uri="{BB962C8B-B14F-4D97-AF65-F5344CB8AC3E}">
        <p14:creationId xmlns:p14="http://schemas.microsoft.com/office/powerpoint/2010/main" val="1234966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C62058F5-E99F-4F27-B9E9-05AC47688FF5}" vid="{052CBA24-7177-4CBD-BE8E-943201157C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5DA2ABAD655F4B97E061E4B79C6A38" ma:contentTypeVersion="10" ma:contentTypeDescription="Create a new document." ma:contentTypeScope="" ma:versionID="1940a3d5677ca9b1d40e33d6b9cecb78">
  <xsd:schema xmlns:xsd="http://www.w3.org/2001/XMLSchema" xmlns:xs="http://www.w3.org/2001/XMLSchema" xmlns:p="http://schemas.microsoft.com/office/2006/metadata/properties" xmlns:ns3="7839a02e-f839-4acc-819a-67dea658d87b" targetNamespace="http://schemas.microsoft.com/office/2006/metadata/properties" ma:root="true" ma:fieldsID="1c06079da99257bffc3e0737c8f9628d" ns3:_="">
    <xsd:import namespace="7839a02e-f839-4acc-819a-67dea658d87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39a02e-f839-4acc-819a-67dea658d8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74726CA-DE2B-46D8-A7DD-33D6CEBC4B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839a02e-f839-4acc-819a-67dea658d8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CF2D41F-D197-40B6-8141-9632465DE2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11C846-CED8-4857-B721-9C0B93707EAE}">
  <ds:schemaRefs>
    <ds:schemaRef ds:uri="7839a02e-f839-4acc-819a-67dea658d87b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schemas.microsoft.com/office/2006/metadata/properties"/>
    <ds:schemaRef ds:uri="http://purl.org/dc/dcmitype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47</TotalTime>
  <Words>459</Words>
  <Application>Microsoft Office PowerPoint</Application>
  <PresentationFormat>On-screen Show (4:3)</PresentationFormat>
  <Paragraphs>46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Twinkl</vt:lpstr>
      <vt:lpstr>Roboto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Fairtrade is about:</vt:lpstr>
      <vt:lpstr>PowerPoint Presentation</vt:lpstr>
      <vt:lpstr>PowerPoint Presentation</vt:lpstr>
      <vt:lpstr>PowerPoint Presentation</vt:lpstr>
      <vt:lpstr>Fairtrade Fortnight</vt:lpstr>
      <vt:lpstr>What can you do to help?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Brooks</dc:creator>
  <cp:lastModifiedBy>Abigail Reeve</cp:lastModifiedBy>
  <cp:revision>17</cp:revision>
  <dcterms:created xsi:type="dcterms:W3CDTF">2020-11-25T14:34:18Z</dcterms:created>
  <dcterms:modified xsi:type="dcterms:W3CDTF">2021-02-20T16:34:03Z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0x010100C15DA2ABAD655F4B97E061E4B79C6A38</vt:lpwstr>
  </property>
</Properties>
</file>