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7"/>
  </p:notesMasterIdLst>
  <p:handoutMasterIdLst>
    <p:handoutMasterId r:id="rId38"/>
  </p:handoutMasterIdLst>
  <p:sldIdLst>
    <p:sldId id="300" r:id="rId5"/>
    <p:sldId id="264"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ChunkFive Roman" panose="00000500000000000000" charset="0"/>
      <p:regular r:id="rId43"/>
    </p:embeddedFont>
    <p:embeddedFont>
      <p:font typeface="Sassoon Infant Md" panose="02000603050000020003" charset="0"/>
      <p:regular r:id="rId44"/>
    </p:embeddedFont>
    <p:embeddedFont>
      <p:font typeface="Sassoon Infant Rg" panose="02000503030000020003"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3EB"/>
    <a:srgbClr val="FFEB8C"/>
    <a:srgbClr val="C0F668"/>
    <a:srgbClr val="ACDDFD"/>
    <a:srgbClr val="80C1EB"/>
    <a:srgbClr val="F53333"/>
    <a:srgbClr val="567F33"/>
    <a:srgbClr val="ACDDFC"/>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68" d="100"/>
          <a:sy n="68" d="100"/>
        </p:scale>
        <p:origin x="1144" y="4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hasCustomPrompt="1"/>
          </p:nvPr>
        </p:nvSpPr>
        <p:spPr>
          <a:xfrm>
            <a:off x="457199" y="1513946"/>
            <a:ext cx="3295652" cy="4882092"/>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8568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2" name="Group 1"/>
          <p:cNvGrpSpPr/>
          <p:nvPr userDrawn="1"/>
        </p:nvGrpSpPr>
        <p:grpSpPr>
          <a:xfrm>
            <a:off x="4002736" y="1721798"/>
            <a:ext cx="4189074" cy="4163173"/>
            <a:chOff x="4002736" y="1701428"/>
            <a:chExt cx="4189074" cy="4163173"/>
          </a:xfrm>
        </p:grpSpPr>
        <p:sp>
          <p:nvSpPr>
            <p:cNvPr id="9" name="Oval 8"/>
            <p:cNvSpPr/>
            <p:nvPr userDrawn="1"/>
          </p:nvSpPr>
          <p:spPr bwMode="auto">
            <a:xfrm>
              <a:off x="4002736" y="173551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sp>
          <p:nvSpPr>
            <p:cNvPr id="11" name="Oval 10"/>
            <p:cNvSpPr/>
            <p:nvPr userDrawn="1"/>
          </p:nvSpPr>
          <p:spPr bwMode="auto">
            <a:xfrm>
              <a:off x="6193147" y="1701428"/>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sp>
          <p:nvSpPr>
            <p:cNvPr id="12" name="Oval 11"/>
            <p:cNvSpPr/>
            <p:nvPr userDrawn="1"/>
          </p:nvSpPr>
          <p:spPr bwMode="auto">
            <a:xfrm>
              <a:off x="6193147" y="3860054"/>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sp>
          <p:nvSpPr>
            <p:cNvPr id="13" name="Oval 12"/>
            <p:cNvSpPr/>
            <p:nvPr userDrawn="1"/>
          </p:nvSpPr>
          <p:spPr bwMode="auto">
            <a:xfrm>
              <a:off x="4002736" y="386593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grpSp>
      <p:sp>
        <p:nvSpPr>
          <p:cNvPr id="14" name="Content Placeholder 2"/>
          <p:cNvSpPr>
            <a:spLocks noGrp="1"/>
          </p:cNvSpPr>
          <p:nvPr userDrawn="1">
            <p:ph idx="1" hasCustomPrompt="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or illustrations here.</a:t>
            </a:r>
          </a:p>
        </p:txBody>
      </p:sp>
    </p:spTree>
    <p:extLst>
      <p:ext uri="{BB962C8B-B14F-4D97-AF65-F5344CB8AC3E}">
        <p14:creationId xmlns:p14="http://schemas.microsoft.com/office/powerpoint/2010/main" val="26875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80618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389856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49762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161348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hasCustomPrompt="1"/>
          </p:nvPr>
        </p:nvSpPr>
        <p:spPr>
          <a:xfrm>
            <a:off x="457198" y="1503759"/>
            <a:ext cx="8220075"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Insert text or illustrations</a:t>
            </a:r>
            <a:r>
              <a:rPr lang="en-GB" baseline="0" dirty="0">
                <a:solidFill>
                  <a:schemeClr val="tx1"/>
                </a:solidFill>
              </a:rPr>
              <a:t> here.</a:t>
            </a:r>
            <a:endParaRPr lang="en-GB" dirty="0">
              <a:solidFill>
                <a:schemeClr val="tx1"/>
              </a:solidFill>
            </a:endParaRPr>
          </a:p>
        </p:txBody>
      </p:sp>
      <p:sp>
        <p:nvSpPr>
          <p:cNvPr id="9" name="Content Placeholder 2"/>
          <p:cNvSpPr>
            <a:spLocks noGrp="1"/>
          </p:cNvSpPr>
          <p:nvPr>
            <p:ph idx="10" hasCustomPrompt="1"/>
          </p:nvPr>
        </p:nvSpPr>
        <p:spPr>
          <a:xfrm>
            <a:off x="461962" y="5099446"/>
            <a:ext cx="8220075"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Tree>
    <p:extLst>
      <p:ext uri="{BB962C8B-B14F-4D97-AF65-F5344CB8AC3E}">
        <p14:creationId xmlns:p14="http://schemas.microsoft.com/office/powerpoint/2010/main" val="240360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Insert text or illustrations here.</a:t>
            </a: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Insert text or illustrations here.</a:t>
            </a: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15" name="Content Placeholder 2"/>
          <p:cNvSpPr>
            <a:spLocks noGrp="1"/>
          </p:cNvSpPr>
          <p:nvPr>
            <p:ph idx="1" hasCustomPrompt="1"/>
          </p:nvPr>
        </p:nvSpPr>
        <p:spPr>
          <a:xfrm>
            <a:off x="457198" y="1500011"/>
            <a:ext cx="8220075" cy="967318"/>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Tree>
    <p:extLst>
      <p:ext uri="{BB962C8B-B14F-4D97-AF65-F5344CB8AC3E}">
        <p14:creationId xmlns:p14="http://schemas.microsoft.com/office/powerpoint/2010/main" val="411149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1" r:id="rId4"/>
    <p:sldLayoutId id="2147483667" r:id="rId5"/>
    <p:sldLayoutId id="2147483668" r:id="rId6"/>
    <p:sldLayoutId id="2147483669" r:id="rId7"/>
    <p:sldLayoutId id="2147483670" r:id="rId8"/>
    <p:sldLayoutId id="2147483673" r:id="rId9"/>
    <p:sldLayoutId id="2147483674" r:id="rId10"/>
    <p:sldLayoutId id="2147483663" r:id="rId11"/>
    <p:sldLayoutId id="2147483666" r:id="rId12"/>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flickr.co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flickr.com/"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flickr.com/"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flickr.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0BB8D8-DC40-4625-AC5E-89AA7301EE75}"/>
              </a:ext>
            </a:extLst>
          </p:cNvPr>
          <p:cNvPicPr>
            <a:picLocks noChangeAspect="1"/>
          </p:cNvPicPr>
          <p:nvPr/>
        </p:nvPicPr>
        <p:blipFill>
          <a:blip r:embed="rId2"/>
          <a:stretch>
            <a:fillRect/>
          </a:stretch>
        </p:blipFill>
        <p:spPr>
          <a:xfrm>
            <a:off x="423862" y="742950"/>
            <a:ext cx="8296275" cy="5372100"/>
          </a:xfrm>
          <a:prstGeom prst="rect">
            <a:avLst/>
          </a:prstGeom>
        </p:spPr>
      </p:pic>
    </p:spTree>
    <p:extLst>
      <p:ext uri="{BB962C8B-B14F-4D97-AF65-F5344CB8AC3E}">
        <p14:creationId xmlns:p14="http://schemas.microsoft.com/office/powerpoint/2010/main" val="327429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9th</a:t>
            </a:r>
            <a:endParaRPr lang="en-GB" sz="3600" dirty="0"/>
          </a:p>
        </p:txBody>
      </p:sp>
      <p:sp>
        <p:nvSpPr>
          <p:cNvPr id="6" name="Rectangle 5"/>
          <p:cNvSpPr/>
          <p:nvPr/>
        </p:nvSpPr>
        <p:spPr>
          <a:xfrm>
            <a:off x="1120139" y="2467614"/>
            <a:ext cx="3264982" cy="1676400"/>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DNA determines your inherited features and traits;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DNA is useful;</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your family tree.</a:t>
            </a:r>
            <a:endParaRPr lang="en-GB" altLang="en-US" dirty="0">
              <a:solidFill>
                <a:srgbClr val="FFFF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637">
            <a:off x="5473323" y="-922259"/>
            <a:ext cx="2582476" cy="8284580"/>
          </a:xfrm>
          <a:prstGeom prst="rect">
            <a:avLst/>
          </a:prstGeom>
        </p:spPr>
      </p:pic>
      <p:sp>
        <p:nvSpPr>
          <p:cNvPr id="4" name="TextBox 3"/>
          <p:cNvSpPr txBox="1"/>
          <p:nvPr/>
        </p:nvSpPr>
        <p:spPr>
          <a:xfrm>
            <a:off x="2047631" y="728663"/>
            <a:ext cx="6340719" cy="1477328"/>
          </a:xfrm>
          <a:prstGeom prst="rect">
            <a:avLst/>
          </a:prstGeom>
          <a:solidFill>
            <a:srgbClr val="EFF3EB"/>
          </a:solidFill>
        </p:spPr>
        <p:txBody>
          <a:bodyPr wrap="square" rtlCol="0">
            <a:spAutoFit/>
          </a:bodyPr>
          <a:lstStyle/>
          <a:p>
            <a:r>
              <a:rPr lang="en-GB" altLang="en-US" dirty="0"/>
              <a:t>There is enough DNA in an average person’s body to stretch from The Sun to Pluto and back 17 times! There are about 37 trillion cells in the human body, each containing coiled DNA molecules. On average, human DNA molecules are about 5cm long when uncoiled. </a:t>
            </a:r>
          </a:p>
        </p:txBody>
      </p:sp>
    </p:spTree>
    <p:extLst>
      <p:ext uri="{BB962C8B-B14F-4D97-AF65-F5344CB8AC3E}">
        <p14:creationId xmlns:p14="http://schemas.microsoft.com/office/powerpoint/2010/main" val="21068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10th</a:t>
            </a:r>
            <a:endParaRPr lang="en-GB" sz="3200" dirty="0"/>
          </a:p>
        </p:txBody>
      </p:sp>
      <p:sp>
        <p:nvSpPr>
          <p:cNvPr id="4" name="TextBox 3"/>
          <p:cNvSpPr txBox="1"/>
          <p:nvPr/>
        </p:nvSpPr>
        <p:spPr>
          <a:xfrm>
            <a:off x="2047631" y="838742"/>
            <a:ext cx="6340719" cy="1200329"/>
          </a:xfrm>
          <a:prstGeom prst="rect">
            <a:avLst/>
          </a:prstGeom>
          <a:noFill/>
        </p:spPr>
        <p:txBody>
          <a:bodyPr wrap="square" rtlCol="0">
            <a:spAutoFit/>
          </a:bodyPr>
          <a:lstStyle/>
          <a:p>
            <a:r>
              <a:rPr lang="en-GB" altLang="en-US" dirty="0"/>
              <a:t>All the planets in the solar system could fit in the space between The Earth and The Moon! The Moon's orbit around The Earth is elliptical, and when The Moon is at its furthest point from The Earth, the space between is big enough to fit every other planet in.</a:t>
            </a:r>
          </a:p>
        </p:txBody>
      </p:sp>
      <p:sp>
        <p:nvSpPr>
          <p:cNvPr id="6" name="Rectangle 5"/>
          <p:cNvSpPr/>
          <p:nvPr/>
        </p:nvSpPr>
        <p:spPr>
          <a:xfrm>
            <a:off x="4804227" y="2631468"/>
            <a:ext cx="3483638" cy="2718254"/>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size of each planet and make a scale model;</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Moon's orbit around The Earth, and find out when it is closest to you;</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way the shape of The Moon appears to change as it orbits The Earth.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997" y="3257549"/>
            <a:ext cx="1936156" cy="19335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394" y="3001168"/>
            <a:ext cx="513447" cy="512762"/>
          </a:xfrm>
          <a:prstGeom prst="rect">
            <a:avLst/>
          </a:prstGeom>
        </p:spPr>
      </p:pic>
    </p:spTree>
    <p:extLst>
      <p:ext uri="{BB962C8B-B14F-4D97-AF65-F5344CB8AC3E}">
        <p14:creationId xmlns:p14="http://schemas.microsoft.com/office/powerpoint/2010/main" val="3267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11th</a:t>
            </a:r>
            <a:endParaRPr lang="en-GB" sz="3200" dirty="0"/>
          </a:p>
        </p:txBody>
      </p:sp>
      <p:sp>
        <p:nvSpPr>
          <p:cNvPr id="4" name="TextBox 3"/>
          <p:cNvSpPr txBox="1"/>
          <p:nvPr/>
        </p:nvSpPr>
        <p:spPr>
          <a:xfrm>
            <a:off x="2047631" y="728663"/>
            <a:ext cx="6340719" cy="1200329"/>
          </a:xfrm>
          <a:prstGeom prst="rect">
            <a:avLst/>
          </a:prstGeom>
          <a:noFill/>
        </p:spPr>
        <p:txBody>
          <a:bodyPr wrap="square" rtlCol="0">
            <a:spAutoFit/>
          </a:bodyPr>
          <a:lstStyle/>
          <a:p>
            <a:r>
              <a:rPr lang="en-GB" altLang="en-US" dirty="0"/>
              <a:t> The Hubble Space Telescope weighs around 11,000 kg, is 13 m long and cost $2.1 billion to originally build. It orbits the Earth at 28,000 km an hour, capturing images of galaxies that are many light years away.</a:t>
            </a:r>
          </a:p>
        </p:txBody>
      </p:sp>
      <p:sp>
        <p:nvSpPr>
          <p:cNvPr id="6" name="Rectangle 5"/>
          <p:cNvSpPr/>
          <p:nvPr/>
        </p:nvSpPr>
        <p:spPr>
          <a:xfrm>
            <a:off x="878010" y="2235452"/>
            <a:ext cx="3693990" cy="2055195"/>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when the Hubble Space Telescope was launched;</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which objects the HST cannot capture images of, and why;</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who the HST is named after, and what he is famous for.</a:t>
            </a:r>
            <a:endParaRPr lang="en-GB" altLang="en-US" dirty="0">
              <a:solidFill>
                <a:srgbClr val="FFFFF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2925" y="1741750"/>
            <a:ext cx="3635425" cy="4239949"/>
          </a:xfrm>
          <a:prstGeom prst="rect">
            <a:avLst/>
          </a:prstGeom>
        </p:spPr>
      </p:pic>
      <p:sp>
        <p:nvSpPr>
          <p:cNvPr id="7" name="TextBox 6"/>
          <p:cNvSpPr txBox="1"/>
          <p:nvPr/>
        </p:nvSpPr>
        <p:spPr>
          <a:xfrm>
            <a:off x="1700373" y="6175961"/>
            <a:ext cx="5743254" cy="169277"/>
          </a:xfrm>
          <a:prstGeom prst="rect">
            <a:avLst/>
          </a:prstGeom>
          <a:noFill/>
        </p:spPr>
        <p:txBody>
          <a:bodyPr wrap="square" rtlCol="0">
            <a:spAutoFit/>
          </a:bodyPr>
          <a:lstStyle/>
          <a:p>
            <a:pPr algn="ctr"/>
            <a:r>
              <a:rPr lang="en-GB" sz="500" dirty="0"/>
              <a:t>Photo courtesy of (Hubble Space Telescope/ESA@</a:t>
            </a:r>
            <a:r>
              <a:rPr lang="en-GB" sz="500" dirty="0">
                <a:hlinkClick r:id="rId3"/>
              </a:rPr>
              <a:t>flickr.com</a:t>
            </a:r>
            <a:r>
              <a:rPr lang="en-GB" sz="500" dirty="0"/>
              <a:t>) - granted under creative commons licence - attribution</a:t>
            </a:r>
          </a:p>
        </p:txBody>
      </p:sp>
    </p:spTree>
    <p:extLst>
      <p:ext uri="{BB962C8B-B14F-4D97-AF65-F5344CB8AC3E}">
        <p14:creationId xmlns:p14="http://schemas.microsoft.com/office/powerpoint/2010/main" val="385168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12th</a:t>
            </a:r>
            <a:endParaRPr lang="en-GB" sz="3200" dirty="0"/>
          </a:p>
        </p:txBody>
      </p:sp>
      <p:sp>
        <p:nvSpPr>
          <p:cNvPr id="4" name="TextBox 3"/>
          <p:cNvSpPr txBox="1"/>
          <p:nvPr/>
        </p:nvSpPr>
        <p:spPr>
          <a:xfrm>
            <a:off x="2047631" y="631086"/>
            <a:ext cx="6340719" cy="1477328"/>
          </a:xfrm>
          <a:prstGeom prst="rect">
            <a:avLst/>
          </a:prstGeom>
          <a:noFill/>
        </p:spPr>
        <p:txBody>
          <a:bodyPr wrap="square" rtlCol="0">
            <a:spAutoFit/>
          </a:bodyPr>
          <a:lstStyle/>
          <a:p>
            <a:r>
              <a:rPr lang="en-GB" altLang="en-US" dirty="0"/>
              <a:t>The hottest planet in the solar system is Venus, with an estimated surface temperature of 462°C. Even though Mercury is closer to The Sun, Venus has an atmosphere made of carbon dioxide which traps heat from The Sun and heats up the planet like a greenhouse.</a:t>
            </a:r>
          </a:p>
        </p:txBody>
      </p:sp>
      <p:sp>
        <p:nvSpPr>
          <p:cNvPr id="6" name="Rectangle 5"/>
          <p:cNvSpPr/>
          <p:nvPr/>
        </p:nvSpPr>
        <p:spPr>
          <a:xfrm>
            <a:off x="4527981" y="2328262"/>
            <a:ext cx="3860369" cy="2392430"/>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effects of extra carbon dioxide in The Earth's atmosphere;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difference in average temperature between Venus and The Earth;</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which is the coldest planet in our solar system.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589" y="2651152"/>
            <a:ext cx="3604415" cy="3429000"/>
          </a:xfrm>
          <a:prstGeom prst="rect">
            <a:avLst/>
          </a:prstGeom>
        </p:spPr>
      </p:pic>
    </p:spTree>
    <p:extLst>
      <p:ext uri="{BB962C8B-B14F-4D97-AF65-F5344CB8AC3E}">
        <p14:creationId xmlns:p14="http://schemas.microsoft.com/office/powerpoint/2010/main" val="30614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13th</a:t>
            </a:r>
            <a:endParaRPr lang="en-GB" sz="3200" dirty="0"/>
          </a:p>
        </p:txBody>
      </p:sp>
      <p:sp>
        <p:nvSpPr>
          <p:cNvPr id="6" name="Rectangle 5"/>
          <p:cNvSpPr/>
          <p:nvPr/>
        </p:nvSpPr>
        <p:spPr>
          <a:xfrm>
            <a:off x="1033152" y="2435839"/>
            <a:ext cx="3438956" cy="1739950"/>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hardness of different rocks;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diamonds can be used for;</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when </a:t>
            </a:r>
            <a:r>
              <a:rPr lang="en-GB" altLang="en-US" dirty="0" err="1">
                <a:solidFill>
                  <a:schemeClr val="tx1"/>
                </a:solidFill>
                <a:cs typeface="Arial" panose="020B0604020202020204" pitchFamily="34" charset="0"/>
              </a:rPr>
              <a:t>lonsdaleite</a:t>
            </a:r>
            <a:r>
              <a:rPr lang="en-GB" altLang="en-US" dirty="0">
                <a:solidFill>
                  <a:schemeClr val="tx1"/>
                </a:solidFill>
                <a:cs typeface="Arial" panose="020B0604020202020204" pitchFamily="34" charset="0"/>
              </a:rPr>
              <a:t> was discovered and who it was named after.</a:t>
            </a:r>
            <a:endParaRPr lang="en-GB" altLang="en-US" dirty="0">
              <a:solidFill>
                <a:srgbClr val="FFFFFF"/>
              </a:solidFill>
            </a:endParaRPr>
          </a:p>
        </p:txBody>
      </p:sp>
      <p:sp>
        <p:nvSpPr>
          <p:cNvPr id="4" name="TextBox 3"/>
          <p:cNvSpPr txBox="1"/>
          <p:nvPr/>
        </p:nvSpPr>
        <p:spPr>
          <a:xfrm>
            <a:off x="2047631" y="838742"/>
            <a:ext cx="6340719" cy="923330"/>
          </a:xfrm>
          <a:prstGeom prst="rect">
            <a:avLst/>
          </a:prstGeom>
          <a:solidFill>
            <a:srgbClr val="EFF3EB"/>
          </a:solidFill>
        </p:spPr>
        <p:txBody>
          <a:bodyPr wrap="square" rtlCol="0">
            <a:spAutoFit/>
          </a:bodyPr>
          <a:lstStyle/>
          <a:p>
            <a:r>
              <a:rPr lang="en-GB" altLang="en-US" dirty="0"/>
              <a:t>Diamond is the hardest naturally occurring substance on Earth. However, a mineral called </a:t>
            </a:r>
            <a:r>
              <a:rPr lang="en-GB" altLang="en-US" dirty="0" err="1"/>
              <a:t>lonsdaleite</a:t>
            </a:r>
            <a:r>
              <a:rPr lang="en-GB" altLang="en-US" dirty="0"/>
              <a:t>, that has been found in meteors, is harder than diamond.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8763" y="3305814"/>
            <a:ext cx="4572000" cy="2965704"/>
          </a:xfrm>
          <a:prstGeom prst="rect">
            <a:avLst/>
          </a:prstGeom>
        </p:spPr>
      </p:pic>
    </p:spTree>
    <p:extLst>
      <p:ext uri="{BB962C8B-B14F-4D97-AF65-F5344CB8AC3E}">
        <p14:creationId xmlns:p14="http://schemas.microsoft.com/office/powerpoint/2010/main" val="23702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14th</a:t>
            </a:r>
            <a:endParaRPr lang="en-GB" sz="3200" dirty="0"/>
          </a:p>
        </p:txBody>
      </p:sp>
      <p:sp>
        <p:nvSpPr>
          <p:cNvPr id="4" name="TextBox 3"/>
          <p:cNvSpPr txBox="1"/>
          <p:nvPr/>
        </p:nvSpPr>
        <p:spPr>
          <a:xfrm>
            <a:off x="2047631" y="738440"/>
            <a:ext cx="6340719" cy="1200329"/>
          </a:xfrm>
          <a:prstGeom prst="rect">
            <a:avLst/>
          </a:prstGeom>
          <a:noFill/>
        </p:spPr>
        <p:txBody>
          <a:bodyPr wrap="square" rtlCol="0">
            <a:spAutoFit/>
          </a:bodyPr>
          <a:lstStyle/>
          <a:p>
            <a:r>
              <a:rPr lang="en-GB" altLang="en-US" dirty="0"/>
              <a:t>Alexander Graham Bell, who invented the telephone, also set a world water-speed record of over seventy miles an hour at the age of seventy-two. Along with his assistant, Frederick Baldwin, he set the record in 1919 in Canada in a hydrofoil they had invented.</a:t>
            </a:r>
          </a:p>
        </p:txBody>
      </p:sp>
      <p:sp>
        <p:nvSpPr>
          <p:cNvPr id="6" name="Rectangle 5"/>
          <p:cNvSpPr/>
          <p:nvPr/>
        </p:nvSpPr>
        <p:spPr>
          <a:xfrm>
            <a:off x="4804227" y="2796988"/>
            <a:ext cx="3483638" cy="2387214"/>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current water-speed record;</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you could make the fastest model boat in your class;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hydrofoils work;</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streamlined shapes move through water faster than non-streamlined shapes.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778" y="2063260"/>
            <a:ext cx="2934864" cy="4200769"/>
          </a:xfrm>
          <a:prstGeom prst="rect">
            <a:avLst/>
          </a:prstGeom>
        </p:spPr>
      </p:pic>
    </p:spTree>
    <p:extLst>
      <p:ext uri="{BB962C8B-B14F-4D97-AF65-F5344CB8AC3E}">
        <p14:creationId xmlns:p14="http://schemas.microsoft.com/office/powerpoint/2010/main" val="397053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15th</a:t>
            </a:r>
            <a:endParaRPr lang="en-GB" sz="3200" dirty="0"/>
          </a:p>
        </p:txBody>
      </p:sp>
      <p:sp>
        <p:nvSpPr>
          <p:cNvPr id="4" name="TextBox 3"/>
          <p:cNvSpPr txBox="1"/>
          <p:nvPr/>
        </p:nvSpPr>
        <p:spPr>
          <a:xfrm>
            <a:off x="2047631" y="869101"/>
            <a:ext cx="6340719" cy="646331"/>
          </a:xfrm>
          <a:prstGeom prst="rect">
            <a:avLst/>
          </a:prstGeom>
          <a:noFill/>
        </p:spPr>
        <p:txBody>
          <a:bodyPr wrap="square" rtlCol="0">
            <a:spAutoFit/>
          </a:bodyPr>
          <a:lstStyle/>
          <a:p>
            <a:r>
              <a:rPr lang="en-GB" altLang="en-US" dirty="0"/>
              <a:t>A bolt of lightning is about 30,000°C; about five times hotter than the surface of the Sun!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32" y="1872151"/>
            <a:ext cx="5771318" cy="4089941"/>
          </a:xfrm>
          <a:prstGeom prst="rect">
            <a:avLst/>
          </a:prstGeom>
        </p:spPr>
      </p:pic>
      <p:sp>
        <p:nvSpPr>
          <p:cNvPr id="6" name="Rectangle 5"/>
          <p:cNvSpPr/>
          <p:nvPr/>
        </p:nvSpPr>
        <p:spPr>
          <a:xfrm>
            <a:off x="878010" y="2220685"/>
            <a:ext cx="3693990" cy="1562213"/>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lightning conductors work;</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causes lightning;</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temperature of the Sun below its surface.</a:t>
            </a:r>
            <a:endParaRPr lang="en-GB" altLang="en-US" dirty="0">
              <a:solidFill>
                <a:srgbClr val="FFFFFF"/>
              </a:solidFill>
            </a:endParaRPr>
          </a:p>
        </p:txBody>
      </p:sp>
    </p:spTree>
    <p:extLst>
      <p:ext uri="{BB962C8B-B14F-4D97-AF65-F5344CB8AC3E}">
        <p14:creationId xmlns:p14="http://schemas.microsoft.com/office/powerpoint/2010/main" val="3299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599" y="1991216"/>
            <a:ext cx="3963921" cy="4183134"/>
          </a:xfrm>
          <a:prstGeom prst="rect">
            <a:avLst/>
          </a:prstGeom>
        </p:spPr>
      </p:pic>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16th</a:t>
            </a:r>
            <a:endParaRPr lang="en-GB" sz="3200" dirty="0"/>
          </a:p>
        </p:txBody>
      </p:sp>
      <p:sp>
        <p:nvSpPr>
          <p:cNvPr id="4" name="TextBox 3"/>
          <p:cNvSpPr txBox="1"/>
          <p:nvPr/>
        </p:nvSpPr>
        <p:spPr>
          <a:xfrm>
            <a:off x="2047631" y="969265"/>
            <a:ext cx="6340719" cy="646331"/>
          </a:xfrm>
          <a:prstGeom prst="rect">
            <a:avLst/>
          </a:prstGeom>
          <a:noFill/>
        </p:spPr>
        <p:txBody>
          <a:bodyPr wrap="square" rtlCol="0">
            <a:spAutoFit/>
          </a:bodyPr>
          <a:lstStyle/>
          <a:p>
            <a:r>
              <a:rPr lang="en-GB" altLang="en-US" dirty="0"/>
              <a:t>Sunlight takes about 8 minutes and 20 seconds to reach the Earth. It travels at around 300 000 km per second!</a:t>
            </a:r>
          </a:p>
        </p:txBody>
      </p:sp>
      <p:sp>
        <p:nvSpPr>
          <p:cNvPr id="6" name="Rectangle 5"/>
          <p:cNvSpPr/>
          <p:nvPr/>
        </p:nvSpPr>
        <p:spPr>
          <a:xfrm>
            <a:off x="3227294" y="1872151"/>
            <a:ext cx="5161056" cy="3464114"/>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far or how many times you could walk or run around the playground in 8 minutes and 20 seconds;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why it is dangerous to look directly at the Sun;</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which sun cream is most effective, by spreading the same amount of different brands of sun cream on coloured paper and leaving them in sunlight for a week. Remove the sun cream and see which cream protected the original colour of the paper the best! (Warning! Never test sun creams on your own skin.)</a:t>
            </a:r>
          </a:p>
        </p:txBody>
      </p:sp>
    </p:spTree>
    <p:extLst>
      <p:ext uri="{BB962C8B-B14F-4D97-AF65-F5344CB8AC3E}">
        <p14:creationId xmlns:p14="http://schemas.microsoft.com/office/powerpoint/2010/main" val="137760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17th</a:t>
            </a:r>
            <a:endParaRPr lang="en-GB" sz="3200" dirty="0"/>
          </a:p>
        </p:txBody>
      </p:sp>
      <p:sp>
        <p:nvSpPr>
          <p:cNvPr id="6" name="Rectangle 5"/>
          <p:cNvSpPr/>
          <p:nvPr/>
        </p:nvSpPr>
        <p:spPr>
          <a:xfrm>
            <a:off x="994731" y="2120793"/>
            <a:ext cx="3438956" cy="2370042"/>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a baby grows in its first year;</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difference in the size of your ears or nose compared to those of a younger child;</a:t>
            </a:r>
          </a:p>
          <a:p>
            <a:pPr marL="285750" indent="-285750">
              <a:lnSpc>
                <a:spcPct val="100000"/>
              </a:lnSpc>
              <a:spcBef>
                <a:spcPct val="0"/>
              </a:spcBef>
              <a:buFont typeface="Arial" panose="020B0604020202020204" pitchFamily="34" charset="0"/>
              <a:buChar char="•"/>
            </a:pPr>
            <a:r>
              <a:rPr lang="en-GB" altLang="en-US" dirty="0">
                <a:solidFill>
                  <a:schemeClr val="tx1"/>
                </a:solidFill>
              </a:rPr>
              <a:t>how much your fingernails grow in a week or a month.</a:t>
            </a:r>
          </a:p>
        </p:txBody>
      </p:sp>
      <p:sp>
        <p:nvSpPr>
          <p:cNvPr id="4" name="TextBox 3"/>
          <p:cNvSpPr txBox="1"/>
          <p:nvPr/>
        </p:nvSpPr>
        <p:spPr>
          <a:xfrm>
            <a:off x="2047631" y="728663"/>
            <a:ext cx="6340719" cy="1200329"/>
          </a:xfrm>
          <a:prstGeom prst="rect">
            <a:avLst/>
          </a:prstGeom>
          <a:solidFill>
            <a:srgbClr val="EFF3EB"/>
          </a:solidFill>
        </p:spPr>
        <p:txBody>
          <a:bodyPr wrap="square" rtlCol="0">
            <a:spAutoFit/>
          </a:bodyPr>
          <a:lstStyle/>
          <a:p>
            <a:r>
              <a:rPr lang="en-GB" altLang="en-US" dirty="0"/>
              <a:t>Our eyeballs stop growing when we reach adolescence, but our nose and ears always continue to get bigger! This is because they are made of cartilage which is elastic, and the effect of gravity over the years causes them to stretch and look bigger.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093" y="2120793"/>
            <a:ext cx="2970833" cy="4083905"/>
          </a:xfrm>
          <a:prstGeom prst="rect">
            <a:avLst/>
          </a:prstGeom>
        </p:spPr>
      </p:pic>
    </p:spTree>
    <p:extLst>
      <p:ext uri="{BB962C8B-B14F-4D97-AF65-F5344CB8AC3E}">
        <p14:creationId xmlns:p14="http://schemas.microsoft.com/office/powerpoint/2010/main" val="155967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18th</a:t>
            </a:r>
            <a:endParaRPr lang="en-GB" sz="3200" dirty="0"/>
          </a:p>
        </p:txBody>
      </p:sp>
      <p:sp>
        <p:nvSpPr>
          <p:cNvPr id="4" name="TextBox 3"/>
          <p:cNvSpPr txBox="1"/>
          <p:nvPr/>
        </p:nvSpPr>
        <p:spPr>
          <a:xfrm>
            <a:off x="2047631" y="738440"/>
            <a:ext cx="6404806" cy="1477328"/>
          </a:xfrm>
          <a:prstGeom prst="rect">
            <a:avLst/>
          </a:prstGeom>
          <a:noFill/>
        </p:spPr>
        <p:txBody>
          <a:bodyPr wrap="square" rtlCol="0">
            <a:spAutoFit/>
          </a:bodyPr>
          <a:lstStyle/>
          <a:p>
            <a:r>
              <a:rPr lang="en-GB" altLang="en-US" dirty="0"/>
              <a:t>Some species of frogs can survive the experience of being frozen! The American wood frog buries itself under the fallen leaves in the winter. As the temperature falls below 0°C, the wood frog starts to freeze. Its heart even stops beating! As the weather warms up in spring, the wood frog thaws out and its heart starts beating again.</a:t>
            </a:r>
          </a:p>
        </p:txBody>
      </p:sp>
      <p:sp>
        <p:nvSpPr>
          <p:cNvPr id="6" name="Rectangle 5"/>
          <p:cNvSpPr/>
          <p:nvPr/>
        </p:nvSpPr>
        <p:spPr>
          <a:xfrm>
            <a:off x="4804227" y="3073613"/>
            <a:ext cx="3483638" cy="1833964"/>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freezing and melting points of different materials;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life cycle of a frog;</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other species hibernate in the winter.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49" y="2693037"/>
            <a:ext cx="3962347" cy="2957625"/>
          </a:xfrm>
          <a:prstGeom prst="rect">
            <a:avLst/>
          </a:prstGeom>
        </p:spPr>
      </p:pic>
      <p:sp>
        <p:nvSpPr>
          <p:cNvPr id="7" name="TextBox 6"/>
          <p:cNvSpPr txBox="1"/>
          <p:nvPr/>
        </p:nvSpPr>
        <p:spPr>
          <a:xfrm>
            <a:off x="1700373" y="6175961"/>
            <a:ext cx="5743254" cy="169277"/>
          </a:xfrm>
          <a:prstGeom prst="rect">
            <a:avLst/>
          </a:prstGeom>
          <a:noFill/>
        </p:spPr>
        <p:txBody>
          <a:bodyPr wrap="square" rtlCol="0">
            <a:spAutoFit/>
          </a:bodyPr>
          <a:lstStyle/>
          <a:p>
            <a:pPr algn="ctr"/>
            <a:r>
              <a:rPr lang="en-GB" sz="500" dirty="0"/>
              <a:t>Photo courtesy of (DaveHuth@</a:t>
            </a:r>
            <a:r>
              <a:rPr lang="en-GB" sz="500" dirty="0">
                <a:hlinkClick r:id="rId3"/>
              </a:rPr>
              <a:t>flickr.com</a:t>
            </a:r>
            <a:r>
              <a:rPr lang="en-GB" sz="500" dirty="0"/>
              <a:t>) - granted under creative commons licence - attribution</a:t>
            </a:r>
          </a:p>
        </p:txBody>
      </p:sp>
    </p:spTree>
    <p:extLst>
      <p:ext uri="{BB962C8B-B14F-4D97-AF65-F5344CB8AC3E}">
        <p14:creationId xmlns:p14="http://schemas.microsoft.com/office/powerpoint/2010/main" val="9363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7631" y="728663"/>
            <a:ext cx="6340719" cy="1200329"/>
          </a:xfrm>
          <a:prstGeom prst="rect">
            <a:avLst/>
          </a:prstGeom>
          <a:noFill/>
        </p:spPr>
        <p:txBody>
          <a:bodyPr wrap="square" rtlCol="0">
            <a:spAutoFit/>
          </a:bodyPr>
          <a:lstStyle/>
          <a:p>
            <a:r>
              <a:rPr lang="en-GB" altLang="en-US" dirty="0"/>
              <a:t>Rabbits can see behind themselves without even moving their heads! Their eyes are on the sides of the head, rather than on the front, like ours. Rabbits can watch their surroundings while keeping completely still so they don't become obvious to predators.</a:t>
            </a:r>
            <a:endParaRPr lang="en-GB" dirty="0"/>
          </a:p>
        </p:txBody>
      </p:sp>
      <p:sp>
        <p:nvSpPr>
          <p:cNvPr id="6" name="Rectangle 5"/>
          <p:cNvSpPr/>
          <p:nvPr/>
        </p:nvSpPr>
        <p:spPr>
          <a:xfrm>
            <a:off x="4822092" y="2414954"/>
            <a:ext cx="3566258" cy="2927120"/>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if there are any other animals that can look backwards without moving their heads;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you can use a mirror to look behind you without moving your head;</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which animals prey on rabbits, and construct a food chain to show this.</a:t>
            </a:r>
            <a:endParaRPr lang="en-GB" altLang="en-US" dirty="0">
              <a:solidFill>
                <a:srgbClr val="FFFFFF"/>
              </a:solidFill>
            </a:endParaRPr>
          </a:p>
        </p:txBody>
      </p:sp>
      <p:sp>
        <p:nvSpPr>
          <p:cNvPr id="10" name="Rectangle 9"/>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1st</a:t>
            </a:r>
            <a:endParaRPr lang="en-GB" sz="3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55650" y="3001108"/>
            <a:ext cx="3545055" cy="312910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19th</a:t>
            </a:r>
            <a:endParaRPr lang="en-GB" sz="3200" dirty="0"/>
          </a:p>
        </p:txBody>
      </p:sp>
      <p:sp>
        <p:nvSpPr>
          <p:cNvPr id="4" name="TextBox 3"/>
          <p:cNvSpPr txBox="1"/>
          <p:nvPr/>
        </p:nvSpPr>
        <p:spPr>
          <a:xfrm>
            <a:off x="2047632" y="869101"/>
            <a:ext cx="3600134" cy="1477328"/>
          </a:xfrm>
          <a:prstGeom prst="rect">
            <a:avLst/>
          </a:prstGeom>
          <a:noFill/>
        </p:spPr>
        <p:txBody>
          <a:bodyPr wrap="square" rtlCol="0">
            <a:spAutoFit/>
          </a:bodyPr>
          <a:lstStyle/>
          <a:p>
            <a:r>
              <a:rPr lang="en-GB" altLang="en-US" dirty="0"/>
              <a:t>A giraffe's neck contains the same number of vertebrae as a human. Both giraffes and humans have 7 vertebrae, but each of a giraffe's vertebrae can be as long as 25cm.</a:t>
            </a:r>
          </a:p>
        </p:txBody>
      </p:sp>
      <p:sp>
        <p:nvSpPr>
          <p:cNvPr id="6" name="Rectangle 5"/>
          <p:cNvSpPr/>
          <p:nvPr/>
        </p:nvSpPr>
        <p:spPr>
          <a:xfrm>
            <a:off x="1240808" y="2971164"/>
            <a:ext cx="3693990" cy="2259280"/>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the function of the giraffe's long neck is;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whether the length of an animal's neck has a link to its height;</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a giraffe eats and what eats giraffes, then use this information to construct a food chain.</a:t>
            </a:r>
            <a:endParaRPr lang="en-GB" altLang="en-US" dirty="0">
              <a:solidFill>
                <a:srgbClr val="FFFFF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7688" y="0"/>
            <a:ext cx="4146312" cy="6858000"/>
          </a:xfrm>
          <a:prstGeom prst="rect">
            <a:avLst/>
          </a:prstGeom>
        </p:spPr>
      </p:pic>
    </p:spTree>
    <p:extLst>
      <p:ext uri="{BB962C8B-B14F-4D97-AF65-F5344CB8AC3E}">
        <p14:creationId xmlns:p14="http://schemas.microsoft.com/office/powerpoint/2010/main" val="41995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20th</a:t>
            </a:r>
            <a:endParaRPr lang="en-GB" sz="3200" dirty="0"/>
          </a:p>
        </p:txBody>
      </p:sp>
      <p:sp>
        <p:nvSpPr>
          <p:cNvPr id="4" name="TextBox 3"/>
          <p:cNvSpPr txBox="1"/>
          <p:nvPr/>
        </p:nvSpPr>
        <p:spPr>
          <a:xfrm>
            <a:off x="2047631" y="969265"/>
            <a:ext cx="6340719" cy="923330"/>
          </a:xfrm>
          <a:prstGeom prst="rect">
            <a:avLst/>
          </a:prstGeom>
          <a:noFill/>
        </p:spPr>
        <p:txBody>
          <a:bodyPr wrap="square" rtlCol="0">
            <a:spAutoFit/>
          </a:bodyPr>
          <a:lstStyle/>
          <a:p>
            <a:r>
              <a:rPr lang="en-GB" altLang="en-US" dirty="0"/>
              <a:t>Every year, seismologists (earthquake scientists) estimate that there are over one million earthquakes! Around 20,000 are large enough to be properly detected and measured.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38" y="3029286"/>
            <a:ext cx="4910097" cy="3315952"/>
          </a:xfrm>
          <a:prstGeom prst="rect">
            <a:avLst/>
          </a:prstGeom>
        </p:spPr>
      </p:pic>
      <p:sp>
        <p:nvSpPr>
          <p:cNvPr id="6" name="Rectangle 5"/>
          <p:cNvSpPr/>
          <p:nvPr/>
        </p:nvSpPr>
        <p:spPr>
          <a:xfrm>
            <a:off x="4203166" y="2036269"/>
            <a:ext cx="4185184" cy="3135878"/>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places in the world that are most likely to experience earthquakes;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people create earthquake-proof buildings;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is the strongest structure you can make using marshmallows and toothpicks! Place your structure in a bowl of jelly and shake it as if it is in an earthquake. Is your </a:t>
            </a:r>
            <a:r>
              <a:rPr lang="en-GB" altLang="en-US">
                <a:solidFill>
                  <a:schemeClr val="tx1"/>
                </a:solidFill>
                <a:cs typeface="Arial" panose="020B0604020202020204" pitchFamily="34" charset="0"/>
              </a:rPr>
              <a:t>structure earthquake-proof</a:t>
            </a:r>
            <a:r>
              <a:rPr lang="en-GB" altLang="en-US" dirty="0">
                <a:solidFill>
                  <a:schemeClr val="tx1"/>
                </a:solidFill>
                <a:cs typeface="Arial" panose="020B0604020202020204" pitchFamily="34" charset="0"/>
              </a:rPr>
              <a:t>?</a:t>
            </a:r>
          </a:p>
        </p:txBody>
      </p:sp>
    </p:spTree>
    <p:extLst>
      <p:ext uri="{BB962C8B-B14F-4D97-AF65-F5344CB8AC3E}">
        <p14:creationId xmlns:p14="http://schemas.microsoft.com/office/powerpoint/2010/main" val="175247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21st</a:t>
            </a:r>
            <a:endParaRPr lang="en-GB" sz="3200" dirty="0"/>
          </a:p>
        </p:txBody>
      </p:sp>
      <p:sp>
        <p:nvSpPr>
          <p:cNvPr id="6" name="Rectangle 5"/>
          <p:cNvSpPr/>
          <p:nvPr/>
        </p:nvSpPr>
        <p:spPr>
          <a:xfrm>
            <a:off x="994731" y="2397418"/>
            <a:ext cx="3438956" cy="2692772"/>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some of the famous scientists who have won Nobel Prizes;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who people in your class think should win your class 'Nobel Prizes';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dangerous outcomes of Alfred Nobel's experiments with dynamite.</a:t>
            </a:r>
            <a:endParaRPr lang="en-GB" altLang="en-US" dirty="0">
              <a:solidFill>
                <a:srgbClr val="FFFFFF"/>
              </a:solidFill>
            </a:endParaRPr>
          </a:p>
        </p:txBody>
      </p:sp>
      <p:sp>
        <p:nvSpPr>
          <p:cNvPr id="4" name="TextBox 3"/>
          <p:cNvSpPr txBox="1"/>
          <p:nvPr/>
        </p:nvSpPr>
        <p:spPr>
          <a:xfrm>
            <a:off x="2047631" y="728663"/>
            <a:ext cx="6340719" cy="1477328"/>
          </a:xfrm>
          <a:prstGeom prst="rect">
            <a:avLst/>
          </a:prstGeom>
          <a:solidFill>
            <a:srgbClr val="EFF3EB"/>
          </a:solidFill>
        </p:spPr>
        <p:txBody>
          <a:bodyPr wrap="square" rtlCol="0">
            <a:spAutoFit/>
          </a:bodyPr>
          <a:lstStyle/>
          <a:p>
            <a:r>
              <a:rPr lang="en-GB" altLang="en-US" dirty="0"/>
              <a:t>Alfred Nobel invented dynamite in 1866. A French newspaper called him 'The Merchant of Death' as a result of this invention, and he was very upset by this. He founded the Nobel Prizes that are awarded for Science, Literature and Peace as a way of being remembered for something other than his invention of dynamite.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952" y="2205991"/>
            <a:ext cx="2026145" cy="3784387"/>
          </a:xfrm>
          <a:prstGeom prst="rect">
            <a:avLst/>
          </a:prstGeom>
        </p:spPr>
      </p:pic>
    </p:spTree>
    <p:extLst>
      <p:ext uri="{BB962C8B-B14F-4D97-AF65-F5344CB8AC3E}">
        <p14:creationId xmlns:p14="http://schemas.microsoft.com/office/powerpoint/2010/main" val="29891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bg1"/>
                </a:solidFill>
                <a:latin typeface="ChunkFive Roman" panose="00000500000000000000" pitchFamily="50" charset="0"/>
              </a:rPr>
              <a:t>22nd</a:t>
            </a:r>
            <a:endParaRPr lang="en-GB" sz="3000" dirty="0"/>
          </a:p>
        </p:txBody>
      </p:sp>
      <p:sp>
        <p:nvSpPr>
          <p:cNvPr id="4" name="TextBox 3"/>
          <p:cNvSpPr txBox="1"/>
          <p:nvPr/>
        </p:nvSpPr>
        <p:spPr>
          <a:xfrm>
            <a:off x="2047631" y="860354"/>
            <a:ext cx="6404806" cy="923330"/>
          </a:xfrm>
          <a:prstGeom prst="rect">
            <a:avLst/>
          </a:prstGeom>
          <a:noFill/>
        </p:spPr>
        <p:txBody>
          <a:bodyPr wrap="square" rtlCol="0">
            <a:spAutoFit/>
          </a:bodyPr>
          <a:lstStyle/>
          <a:p>
            <a:r>
              <a:rPr lang="en-GB" altLang="en-US" dirty="0"/>
              <a:t>An individual blood cell takes on average about 60 seconds to make a complete circuit of the body. This is based on the average resting heart rate of 70 beats per minute.</a:t>
            </a:r>
          </a:p>
        </p:txBody>
      </p:sp>
      <p:sp>
        <p:nvSpPr>
          <p:cNvPr id="6" name="Rectangle 5"/>
          <p:cNvSpPr/>
          <p:nvPr/>
        </p:nvSpPr>
        <p:spPr>
          <a:xfrm>
            <a:off x="4904712" y="2797908"/>
            <a:ext cx="3483638" cy="2385374"/>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your resting heart rate is and what it is after exercise;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names and functions of different blood cells;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whether you could complete a circuit of your playground in 60 seconds.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10" y="2452918"/>
            <a:ext cx="4060768" cy="3075354"/>
          </a:xfrm>
          <a:prstGeom prst="rect">
            <a:avLst/>
          </a:prstGeom>
        </p:spPr>
      </p:pic>
    </p:spTree>
    <p:extLst>
      <p:ext uri="{BB962C8B-B14F-4D97-AF65-F5344CB8AC3E}">
        <p14:creationId xmlns:p14="http://schemas.microsoft.com/office/powerpoint/2010/main" val="16997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23rd</a:t>
            </a:r>
            <a:endParaRPr lang="en-GB" sz="3200" dirty="0"/>
          </a:p>
        </p:txBody>
      </p:sp>
      <p:sp>
        <p:nvSpPr>
          <p:cNvPr id="4" name="TextBox 3"/>
          <p:cNvSpPr txBox="1"/>
          <p:nvPr/>
        </p:nvSpPr>
        <p:spPr>
          <a:xfrm>
            <a:off x="2047632" y="869101"/>
            <a:ext cx="6340718" cy="1200329"/>
          </a:xfrm>
          <a:prstGeom prst="rect">
            <a:avLst/>
          </a:prstGeom>
          <a:noFill/>
        </p:spPr>
        <p:txBody>
          <a:bodyPr wrap="square" rtlCol="0">
            <a:spAutoFit/>
          </a:bodyPr>
          <a:lstStyle/>
          <a:p>
            <a:r>
              <a:rPr lang="en-GB" altLang="en-US" dirty="0"/>
              <a:t>There are more living organisms on the skin of each human than there are humans on the surface of the earth! Most of these</a:t>
            </a:r>
          </a:p>
          <a:p>
            <a:r>
              <a:rPr lang="en-GB" altLang="en-US" dirty="0"/>
              <a:t>micro-organisms are too small to see with the naked eye and are not usually harmful...some are even helpful!</a:t>
            </a:r>
          </a:p>
        </p:txBody>
      </p:sp>
      <p:sp>
        <p:nvSpPr>
          <p:cNvPr id="6" name="Rectangle 5"/>
          <p:cNvSpPr/>
          <p:nvPr/>
        </p:nvSpPr>
        <p:spPr>
          <a:xfrm>
            <a:off x="2725005" y="2657231"/>
            <a:ext cx="3693990" cy="2205890"/>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most effective way to wash your hands;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ways that micro-organisms can be helpful to us;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some micro-organisms look like through a microscope.</a:t>
            </a:r>
            <a:endParaRPr lang="en-GB" altLang="en-US" dirty="0">
              <a:solidFill>
                <a:srgbClr val="FFFFFF"/>
              </a:solidFill>
            </a:endParaRPr>
          </a:p>
        </p:txBody>
      </p:sp>
    </p:spTree>
    <p:extLst>
      <p:ext uri="{BB962C8B-B14F-4D97-AF65-F5344CB8AC3E}">
        <p14:creationId xmlns:p14="http://schemas.microsoft.com/office/powerpoint/2010/main" val="35771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24th</a:t>
            </a:r>
            <a:endParaRPr lang="en-GB" sz="3200" dirty="0"/>
          </a:p>
        </p:txBody>
      </p:sp>
      <p:sp>
        <p:nvSpPr>
          <p:cNvPr id="4" name="TextBox 3"/>
          <p:cNvSpPr txBox="1"/>
          <p:nvPr/>
        </p:nvSpPr>
        <p:spPr>
          <a:xfrm>
            <a:off x="2047631" y="969265"/>
            <a:ext cx="6340719" cy="1200329"/>
          </a:xfrm>
          <a:prstGeom prst="rect">
            <a:avLst/>
          </a:prstGeom>
          <a:noFill/>
        </p:spPr>
        <p:txBody>
          <a:bodyPr wrap="square" rtlCol="0">
            <a:spAutoFit/>
          </a:bodyPr>
          <a:lstStyle/>
          <a:p>
            <a:r>
              <a:rPr lang="en-GB" altLang="en-US" dirty="0"/>
              <a:t>When helium is cooled to almost absolute zero (-273°C), the  lowest temperature possible, it becomes a super-fluid. This is a liquid with unusual properties; it can flow against gravity and will pour up and over the edge of a container!</a:t>
            </a:r>
          </a:p>
        </p:txBody>
      </p:sp>
      <p:sp>
        <p:nvSpPr>
          <p:cNvPr id="6" name="Rectangle 5"/>
          <p:cNvSpPr/>
          <p:nvPr/>
        </p:nvSpPr>
        <p:spPr>
          <a:xfrm>
            <a:off x="4203166" y="2552361"/>
            <a:ext cx="4185184" cy="1753278"/>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coldest natural temperature ever recorded on The Earth;</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properties of a liquid at room temperature;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who discovered absolute zero.</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3662" y="2458528"/>
            <a:ext cx="2097621" cy="3735163"/>
          </a:xfrm>
          <a:prstGeom prst="rect">
            <a:avLst/>
          </a:prstGeom>
        </p:spPr>
      </p:pic>
    </p:spTree>
    <p:extLst>
      <p:ext uri="{BB962C8B-B14F-4D97-AF65-F5344CB8AC3E}">
        <p14:creationId xmlns:p14="http://schemas.microsoft.com/office/powerpoint/2010/main" val="329714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25th</a:t>
            </a:r>
            <a:endParaRPr lang="en-GB" sz="3200" dirty="0"/>
          </a:p>
        </p:txBody>
      </p:sp>
      <p:sp>
        <p:nvSpPr>
          <p:cNvPr id="6" name="Rectangle 5"/>
          <p:cNvSpPr/>
          <p:nvPr/>
        </p:nvSpPr>
        <p:spPr>
          <a:xfrm>
            <a:off x="1002547" y="2368061"/>
            <a:ext cx="3438956" cy="2612713"/>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clouds are formed-evaporate water and allow it to condense on cling film;</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stages of the water cycle;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much a litre of water weighs. Use this information to find out how much water is in the average cloud.</a:t>
            </a:r>
            <a:endParaRPr lang="en-GB" altLang="en-US" dirty="0">
              <a:solidFill>
                <a:srgbClr val="FFFFFF"/>
              </a:solidFill>
            </a:endParaRPr>
          </a:p>
        </p:txBody>
      </p:sp>
      <p:sp>
        <p:nvSpPr>
          <p:cNvPr id="4" name="TextBox 3"/>
          <p:cNvSpPr txBox="1"/>
          <p:nvPr/>
        </p:nvSpPr>
        <p:spPr>
          <a:xfrm>
            <a:off x="2047631" y="728663"/>
            <a:ext cx="6340719" cy="1200329"/>
          </a:xfrm>
          <a:prstGeom prst="rect">
            <a:avLst/>
          </a:prstGeom>
          <a:solidFill>
            <a:srgbClr val="EFF3EB"/>
          </a:solidFill>
        </p:spPr>
        <p:txBody>
          <a:bodyPr wrap="square" rtlCol="0">
            <a:spAutoFit/>
          </a:bodyPr>
          <a:lstStyle/>
          <a:p>
            <a:r>
              <a:rPr lang="en-GB" altLang="en-US" dirty="0"/>
              <a:t>Clouds may look weightless, but scientists estimate that an average cloud weighs about the same as 80 elephants! That's around 450,000 kg or 450 tonnes of water floating above your head!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5513" y="2697960"/>
            <a:ext cx="3488714" cy="2065319"/>
          </a:xfrm>
          <a:prstGeom prst="rect">
            <a:avLst/>
          </a:prstGeom>
        </p:spPr>
      </p:pic>
    </p:spTree>
    <p:extLst>
      <p:ext uri="{BB962C8B-B14F-4D97-AF65-F5344CB8AC3E}">
        <p14:creationId xmlns:p14="http://schemas.microsoft.com/office/powerpoint/2010/main" val="19879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bg1"/>
                </a:solidFill>
                <a:latin typeface="ChunkFive Roman" panose="00000500000000000000" pitchFamily="50" charset="0"/>
              </a:rPr>
              <a:t>26th</a:t>
            </a:r>
            <a:endParaRPr lang="en-GB" sz="3000" dirty="0"/>
          </a:p>
        </p:txBody>
      </p:sp>
      <p:sp>
        <p:nvSpPr>
          <p:cNvPr id="4" name="TextBox 3"/>
          <p:cNvSpPr txBox="1"/>
          <p:nvPr/>
        </p:nvSpPr>
        <p:spPr>
          <a:xfrm>
            <a:off x="2047631" y="977241"/>
            <a:ext cx="6404806" cy="646331"/>
          </a:xfrm>
          <a:prstGeom prst="rect">
            <a:avLst/>
          </a:prstGeom>
          <a:noFill/>
        </p:spPr>
        <p:txBody>
          <a:bodyPr wrap="square" rtlCol="0">
            <a:spAutoFit/>
          </a:bodyPr>
          <a:lstStyle/>
          <a:p>
            <a:r>
              <a:rPr lang="en-GB" altLang="en-US" dirty="0"/>
              <a:t>Humans breathe on average between 5 million and 8 million times a year!</a:t>
            </a:r>
          </a:p>
        </p:txBody>
      </p:sp>
      <p:sp>
        <p:nvSpPr>
          <p:cNvPr id="6" name="Rectangle 5"/>
          <p:cNvSpPr/>
          <p:nvPr/>
        </p:nvSpPr>
        <p:spPr>
          <a:xfrm>
            <a:off x="4572000" y="2500923"/>
            <a:ext cx="3483638" cy="2909006"/>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many times you breathe in a minute, then use this to work out how many times you breathe in an hour, a day or a week;</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your breathing changes during and after exercise;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gases that you breathe in and out.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138" y="2016369"/>
            <a:ext cx="1731033" cy="4677508"/>
          </a:xfrm>
          <a:prstGeom prst="rect">
            <a:avLst/>
          </a:prstGeom>
        </p:spPr>
      </p:pic>
    </p:spTree>
    <p:extLst>
      <p:ext uri="{BB962C8B-B14F-4D97-AF65-F5344CB8AC3E}">
        <p14:creationId xmlns:p14="http://schemas.microsoft.com/office/powerpoint/2010/main" val="10897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27th</a:t>
            </a:r>
            <a:endParaRPr lang="en-GB" sz="3200" dirty="0"/>
          </a:p>
        </p:txBody>
      </p:sp>
      <p:sp>
        <p:nvSpPr>
          <p:cNvPr id="4" name="TextBox 3"/>
          <p:cNvSpPr txBox="1"/>
          <p:nvPr/>
        </p:nvSpPr>
        <p:spPr>
          <a:xfrm>
            <a:off x="2047632" y="977241"/>
            <a:ext cx="6340718" cy="646331"/>
          </a:xfrm>
          <a:prstGeom prst="rect">
            <a:avLst/>
          </a:prstGeom>
          <a:noFill/>
        </p:spPr>
        <p:txBody>
          <a:bodyPr wrap="square" rtlCol="0">
            <a:spAutoFit/>
          </a:bodyPr>
          <a:lstStyle/>
          <a:p>
            <a:r>
              <a:rPr lang="en-GB" altLang="en-US" dirty="0"/>
              <a:t>The human femur (thigh bone) is stronger than concrete! It is the longest and strongest bone in the body.</a:t>
            </a:r>
          </a:p>
        </p:txBody>
      </p:sp>
      <p:sp>
        <p:nvSpPr>
          <p:cNvPr id="6" name="Rectangle 5"/>
          <p:cNvSpPr/>
          <p:nvPr/>
        </p:nvSpPr>
        <p:spPr>
          <a:xfrm>
            <a:off x="4359145" y="2696308"/>
            <a:ext cx="3693990" cy="2127736"/>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most common cause of femur fractures;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X-rays create images of bones;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whether the length of the femur links with a person's height.</a:t>
            </a:r>
            <a:endParaRPr lang="en-GB" altLang="en-US" dirty="0">
              <a:solidFill>
                <a:srgbClr val="FFFFF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13051">
            <a:off x="2103987" y="2082607"/>
            <a:ext cx="864560" cy="3838071"/>
          </a:xfrm>
          <a:prstGeom prst="rect">
            <a:avLst/>
          </a:prstGeom>
        </p:spPr>
      </p:pic>
    </p:spTree>
    <p:extLst>
      <p:ext uri="{BB962C8B-B14F-4D97-AF65-F5344CB8AC3E}">
        <p14:creationId xmlns:p14="http://schemas.microsoft.com/office/powerpoint/2010/main" val="131114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28th</a:t>
            </a:r>
            <a:endParaRPr lang="en-GB" sz="3200" dirty="0"/>
          </a:p>
        </p:txBody>
      </p:sp>
      <p:sp>
        <p:nvSpPr>
          <p:cNvPr id="4" name="TextBox 3"/>
          <p:cNvSpPr txBox="1"/>
          <p:nvPr/>
        </p:nvSpPr>
        <p:spPr>
          <a:xfrm>
            <a:off x="2125785" y="838742"/>
            <a:ext cx="6174154" cy="923330"/>
          </a:xfrm>
          <a:prstGeom prst="rect">
            <a:avLst/>
          </a:prstGeom>
          <a:noFill/>
        </p:spPr>
        <p:txBody>
          <a:bodyPr wrap="square" rtlCol="0">
            <a:spAutoFit/>
          </a:bodyPr>
          <a:lstStyle/>
          <a:p>
            <a:r>
              <a:rPr lang="en-GB" altLang="en-US" dirty="0"/>
              <a:t>The colossal squid has the largest eyes of any creature in the world. Each eye measures 28cm across - about the size of a dinner plate!</a:t>
            </a:r>
          </a:p>
        </p:txBody>
      </p:sp>
      <p:sp>
        <p:nvSpPr>
          <p:cNvPr id="6" name="Rectangle 5"/>
          <p:cNvSpPr/>
          <p:nvPr/>
        </p:nvSpPr>
        <p:spPr>
          <a:xfrm>
            <a:off x="4203166" y="2383692"/>
            <a:ext cx="4185184" cy="2090616"/>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your pupil changes when it is dark;</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why the colossal squid's large eye would be useful in the dark depths of the ocean;</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light enters the eye enabling animals to see.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4983">
            <a:off x="1341145" y="2012418"/>
            <a:ext cx="2317132" cy="3971563"/>
          </a:xfrm>
          <a:prstGeom prst="rect">
            <a:avLst/>
          </a:prstGeom>
        </p:spPr>
      </p:pic>
    </p:spTree>
    <p:extLst>
      <p:ext uri="{BB962C8B-B14F-4D97-AF65-F5344CB8AC3E}">
        <p14:creationId xmlns:p14="http://schemas.microsoft.com/office/powerpoint/2010/main" val="13739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1736" y="2977661"/>
            <a:ext cx="4666614" cy="2601971"/>
          </a:xfrm>
          <a:prstGeom prst="rect">
            <a:avLst/>
          </a:prstGeom>
        </p:spPr>
      </p:pic>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2nd</a:t>
            </a:r>
            <a:endParaRPr lang="en-GB" sz="3600" dirty="0"/>
          </a:p>
        </p:txBody>
      </p:sp>
      <p:sp>
        <p:nvSpPr>
          <p:cNvPr id="4" name="TextBox 3"/>
          <p:cNvSpPr txBox="1"/>
          <p:nvPr/>
        </p:nvSpPr>
        <p:spPr>
          <a:xfrm>
            <a:off x="2047631" y="728663"/>
            <a:ext cx="6340719" cy="1754326"/>
          </a:xfrm>
          <a:prstGeom prst="rect">
            <a:avLst/>
          </a:prstGeom>
          <a:noFill/>
        </p:spPr>
        <p:txBody>
          <a:bodyPr wrap="square" rtlCol="0">
            <a:spAutoFit/>
          </a:bodyPr>
          <a:lstStyle/>
          <a:p>
            <a:r>
              <a:rPr lang="en-GB" altLang="en-US" dirty="0"/>
              <a:t>Human beings get slightly taller in space because there is no gravity pulling them down. Astronauts living on the International Space Station can grow up to 3% taller during their time there. The vertebrae of their spine expand and relax, allowing them to stand taller. However, on returning to Earth their height goes back to normal within a few months.</a:t>
            </a:r>
          </a:p>
        </p:txBody>
      </p:sp>
      <p:sp>
        <p:nvSpPr>
          <p:cNvPr id="6" name="Rectangle 5"/>
          <p:cNvSpPr/>
          <p:nvPr/>
        </p:nvSpPr>
        <p:spPr>
          <a:xfrm>
            <a:off x="857250" y="3259014"/>
            <a:ext cx="2966086" cy="2135407"/>
          </a:xfrm>
          <a:prstGeom prst="rect">
            <a:avLst/>
          </a:prstGeom>
          <a:solidFill>
            <a:srgbClr val="F5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tall you would be in space;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other effects of living in microgravity;</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strong the force of gravity on Earth is.</a:t>
            </a:r>
          </a:p>
        </p:txBody>
      </p:sp>
    </p:spTree>
    <p:extLst>
      <p:ext uri="{BB962C8B-B14F-4D97-AF65-F5344CB8AC3E}">
        <p14:creationId xmlns:p14="http://schemas.microsoft.com/office/powerpoint/2010/main" val="11084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29th</a:t>
            </a:r>
            <a:endParaRPr lang="en-GB" sz="3200" dirty="0"/>
          </a:p>
        </p:txBody>
      </p:sp>
      <p:sp>
        <p:nvSpPr>
          <p:cNvPr id="4" name="TextBox 3"/>
          <p:cNvSpPr txBox="1"/>
          <p:nvPr/>
        </p:nvSpPr>
        <p:spPr>
          <a:xfrm>
            <a:off x="2047631" y="977241"/>
            <a:ext cx="6340719" cy="646331"/>
          </a:xfrm>
          <a:prstGeom prst="rect">
            <a:avLst/>
          </a:prstGeom>
          <a:solidFill>
            <a:srgbClr val="EFF3EB"/>
          </a:solidFill>
        </p:spPr>
        <p:txBody>
          <a:bodyPr wrap="square" rtlCol="0">
            <a:spAutoFit/>
          </a:bodyPr>
          <a:lstStyle/>
          <a:p>
            <a:r>
              <a:rPr lang="en-GB" altLang="en-US" dirty="0"/>
              <a:t>Bears have more teeth than adult humans. Most adults have 32 teeth, while bears have 42.</a:t>
            </a:r>
          </a:p>
        </p:txBody>
      </p:sp>
      <p:sp>
        <p:nvSpPr>
          <p:cNvPr id="6" name="Rectangle 5"/>
          <p:cNvSpPr/>
          <p:nvPr/>
        </p:nvSpPr>
        <p:spPr>
          <a:xfrm>
            <a:off x="1002547" y="2454032"/>
            <a:ext cx="3438956" cy="2440772"/>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whether the size or types of teeth that animals have has any link with the food they eat;</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function of different types of teeth;</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ways you can look after your teeth.</a:t>
            </a:r>
            <a:endParaRPr lang="en-GB" altLang="en-US" dirty="0">
              <a:solidFill>
                <a:srgbClr val="FFFFFF"/>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267" y="2525102"/>
            <a:ext cx="3706083" cy="3567723"/>
          </a:xfrm>
          <a:prstGeom prst="rect">
            <a:avLst/>
          </a:prstGeom>
        </p:spPr>
      </p:pic>
    </p:spTree>
    <p:extLst>
      <p:ext uri="{BB962C8B-B14F-4D97-AF65-F5344CB8AC3E}">
        <p14:creationId xmlns:p14="http://schemas.microsoft.com/office/powerpoint/2010/main" val="6877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bg1"/>
                </a:solidFill>
                <a:latin typeface="ChunkFive Roman" panose="00000500000000000000" pitchFamily="50" charset="0"/>
              </a:rPr>
              <a:t>30th</a:t>
            </a:r>
            <a:endParaRPr lang="en-GB" sz="3000" dirty="0"/>
          </a:p>
        </p:txBody>
      </p:sp>
      <p:sp>
        <p:nvSpPr>
          <p:cNvPr id="4" name="TextBox 3"/>
          <p:cNvSpPr txBox="1"/>
          <p:nvPr/>
        </p:nvSpPr>
        <p:spPr>
          <a:xfrm>
            <a:off x="2047631" y="743931"/>
            <a:ext cx="6404806" cy="1200329"/>
          </a:xfrm>
          <a:prstGeom prst="rect">
            <a:avLst/>
          </a:prstGeom>
          <a:noFill/>
        </p:spPr>
        <p:txBody>
          <a:bodyPr wrap="square" rtlCol="0">
            <a:spAutoFit/>
          </a:bodyPr>
          <a:lstStyle/>
          <a:p>
            <a:r>
              <a:rPr lang="en-GB" altLang="en-US" dirty="0"/>
              <a:t>Goldfish can see more than humans! Goldfish have different receptors in their eyes which allow them to see ultraviolet and infrared light as well as the visible spectrum of colours that humans can see.</a:t>
            </a:r>
          </a:p>
        </p:txBody>
      </p:sp>
      <p:sp>
        <p:nvSpPr>
          <p:cNvPr id="6" name="Rectangle 5"/>
          <p:cNvSpPr/>
          <p:nvPr/>
        </p:nvSpPr>
        <p:spPr>
          <a:xfrm>
            <a:off x="4572000" y="2672923"/>
            <a:ext cx="3483638" cy="2361928"/>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uses of ultraviolet and infrared light;</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other animals that can sense different waves of light;</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visible spectrum, by using a prism to split white light into the colours that we can see.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979" y="2600814"/>
            <a:ext cx="3872145" cy="3595932"/>
          </a:xfrm>
          <a:prstGeom prst="rect">
            <a:avLst/>
          </a:prstGeom>
        </p:spPr>
      </p:pic>
    </p:spTree>
    <p:extLst>
      <p:ext uri="{BB962C8B-B14F-4D97-AF65-F5344CB8AC3E}">
        <p14:creationId xmlns:p14="http://schemas.microsoft.com/office/powerpoint/2010/main" val="24463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hunkFive Roman" panose="00000500000000000000" pitchFamily="50" charset="0"/>
              </a:rPr>
              <a:t>31st</a:t>
            </a:r>
            <a:endParaRPr lang="en-GB" sz="3200" dirty="0"/>
          </a:p>
        </p:txBody>
      </p:sp>
      <p:sp>
        <p:nvSpPr>
          <p:cNvPr id="4" name="TextBox 3"/>
          <p:cNvSpPr txBox="1"/>
          <p:nvPr/>
        </p:nvSpPr>
        <p:spPr>
          <a:xfrm>
            <a:off x="2047632" y="700242"/>
            <a:ext cx="6340718" cy="1200329"/>
          </a:xfrm>
          <a:prstGeom prst="rect">
            <a:avLst/>
          </a:prstGeom>
          <a:noFill/>
        </p:spPr>
        <p:txBody>
          <a:bodyPr wrap="square" rtlCol="0">
            <a:spAutoFit/>
          </a:bodyPr>
          <a:lstStyle/>
          <a:p>
            <a:r>
              <a:rPr lang="en-GB" altLang="en-US" dirty="0"/>
              <a:t>The three smallest bones in the human body are found inside the ear. Known as the hammer, anvil and stirrup, they could all fit on a penny at the same time! These bones vibrate, passing sound waves from the air to the cochlea and the brain.</a:t>
            </a:r>
          </a:p>
        </p:txBody>
      </p:sp>
      <p:sp>
        <p:nvSpPr>
          <p:cNvPr id="6" name="Rectangle 5"/>
          <p:cNvSpPr/>
          <p:nvPr/>
        </p:nvSpPr>
        <p:spPr>
          <a:xfrm>
            <a:off x="5217991" y="2482362"/>
            <a:ext cx="3152889" cy="1893276"/>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sounds get quieter as you move further away from the sound source;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sounds travel;</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hearing aids work.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628" y="2326055"/>
            <a:ext cx="4261347" cy="3505200"/>
          </a:xfrm>
          <a:prstGeom prst="rect">
            <a:avLst/>
          </a:prstGeom>
        </p:spPr>
      </p:pic>
    </p:spTree>
    <p:extLst>
      <p:ext uri="{BB962C8B-B14F-4D97-AF65-F5344CB8AC3E}">
        <p14:creationId xmlns:p14="http://schemas.microsoft.com/office/powerpoint/2010/main" val="332161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3rd</a:t>
            </a:r>
            <a:endParaRPr lang="en-GB" sz="3600" dirty="0"/>
          </a:p>
        </p:txBody>
      </p:sp>
      <p:sp>
        <p:nvSpPr>
          <p:cNvPr id="4" name="TextBox 3"/>
          <p:cNvSpPr txBox="1"/>
          <p:nvPr/>
        </p:nvSpPr>
        <p:spPr>
          <a:xfrm>
            <a:off x="2047631" y="728663"/>
            <a:ext cx="6340719" cy="1200329"/>
          </a:xfrm>
          <a:prstGeom prst="rect">
            <a:avLst/>
          </a:prstGeom>
          <a:noFill/>
        </p:spPr>
        <p:txBody>
          <a:bodyPr wrap="square" rtlCol="0">
            <a:spAutoFit/>
          </a:bodyPr>
          <a:lstStyle/>
          <a:p>
            <a:r>
              <a:rPr lang="en-GB" altLang="en-US" dirty="0"/>
              <a:t>The largest living structure on Earth is the Great Barrier Reef off the coast of Australia. It is over 2,000 km long! It is made of coral, which is the exoskeletons of tiny animals called polyps. The whole reef is so large it can be seen from space!</a:t>
            </a:r>
          </a:p>
        </p:txBody>
      </p:sp>
      <p:sp>
        <p:nvSpPr>
          <p:cNvPr id="6" name="Rectangle 5"/>
          <p:cNvSpPr/>
          <p:nvPr/>
        </p:nvSpPr>
        <p:spPr>
          <a:xfrm>
            <a:off x="878010" y="2266461"/>
            <a:ext cx="3816350" cy="2200291"/>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the smallest living thing on Earth is;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many different species live in the Great Barrier Reef;</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dangers faced by Great Barrier Reef.</a:t>
            </a:r>
            <a:endParaRPr lang="en-GB" altLang="en-US" dirty="0">
              <a:solidFill>
                <a:srgbClr val="FFFFF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8183" y="2054581"/>
            <a:ext cx="3211753" cy="4038244"/>
          </a:xfrm>
          <a:prstGeom prst="rect">
            <a:avLst/>
          </a:prstGeom>
        </p:spPr>
      </p:pic>
    </p:spTree>
    <p:extLst>
      <p:ext uri="{BB962C8B-B14F-4D97-AF65-F5344CB8AC3E}">
        <p14:creationId xmlns:p14="http://schemas.microsoft.com/office/powerpoint/2010/main" val="187597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4th</a:t>
            </a:r>
            <a:endParaRPr lang="en-GB" sz="3600" dirty="0"/>
          </a:p>
        </p:txBody>
      </p:sp>
      <p:sp>
        <p:nvSpPr>
          <p:cNvPr id="4" name="TextBox 3"/>
          <p:cNvSpPr txBox="1"/>
          <p:nvPr/>
        </p:nvSpPr>
        <p:spPr>
          <a:xfrm>
            <a:off x="2047631" y="941525"/>
            <a:ext cx="6340719" cy="646331"/>
          </a:xfrm>
          <a:prstGeom prst="rect">
            <a:avLst/>
          </a:prstGeom>
          <a:noFill/>
        </p:spPr>
        <p:txBody>
          <a:bodyPr wrap="square" rtlCol="0">
            <a:spAutoFit/>
          </a:bodyPr>
          <a:lstStyle/>
          <a:p>
            <a:r>
              <a:rPr lang="en-GB" altLang="en-US" dirty="0"/>
              <a:t>Some types of bamboo can grow almost a metre a day! They are the fastest growing plants in the world.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2296" y="2985171"/>
            <a:ext cx="4546054" cy="3107654"/>
          </a:xfrm>
          <a:prstGeom prst="rect">
            <a:avLst/>
          </a:prstGeom>
        </p:spPr>
      </p:pic>
      <p:sp>
        <p:nvSpPr>
          <p:cNvPr id="6" name="Rectangle 5"/>
          <p:cNvSpPr/>
          <p:nvPr/>
        </p:nvSpPr>
        <p:spPr>
          <a:xfrm>
            <a:off x="755650" y="2314969"/>
            <a:ext cx="3816350" cy="2114321"/>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fast a sunflower or bean grows in a week;</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far across your playground a bamboo would grow in a day, a week or a month;</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fast you grow in a year.</a:t>
            </a:r>
          </a:p>
        </p:txBody>
      </p:sp>
      <p:sp>
        <p:nvSpPr>
          <p:cNvPr id="8" name="TextBox 7"/>
          <p:cNvSpPr txBox="1"/>
          <p:nvPr/>
        </p:nvSpPr>
        <p:spPr>
          <a:xfrm>
            <a:off x="1700373" y="6175961"/>
            <a:ext cx="5743254" cy="169277"/>
          </a:xfrm>
          <a:prstGeom prst="rect">
            <a:avLst/>
          </a:prstGeom>
          <a:noFill/>
        </p:spPr>
        <p:txBody>
          <a:bodyPr wrap="square" rtlCol="0">
            <a:spAutoFit/>
          </a:bodyPr>
          <a:lstStyle/>
          <a:p>
            <a:pPr algn="ctr"/>
            <a:r>
              <a:rPr lang="en-GB" sz="500" dirty="0"/>
              <a:t>Photo courtesy of (Moyan_Brenn@</a:t>
            </a:r>
            <a:r>
              <a:rPr lang="en-GB" sz="500" dirty="0">
                <a:hlinkClick r:id="rId3"/>
              </a:rPr>
              <a:t>flickr.com</a:t>
            </a:r>
            <a:r>
              <a:rPr lang="en-GB" sz="500" dirty="0"/>
              <a:t>) - granted under creative commons licence - attribution</a:t>
            </a:r>
          </a:p>
        </p:txBody>
      </p:sp>
    </p:spTree>
    <p:extLst>
      <p:ext uri="{BB962C8B-B14F-4D97-AF65-F5344CB8AC3E}">
        <p14:creationId xmlns:p14="http://schemas.microsoft.com/office/powerpoint/2010/main" val="424052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5th</a:t>
            </a:r>
            <a:endParaRPr lang="en-GB" sz="3600" dirty="0"/>
          </a:p>
        </p:txBody>
      </p:sp>
      <p:sp>
        <p:nvSpPr>
          <p:cNvPr id="4" name="TextBox 3"/>
          <p:cNvSpPr txBox="1"/>
          <p:nvPr/>
        </p:nvSpPr>
        <p:spPr>
          <a:xfrm>
            <a:off x="2047631" y="838742"/>
            <a:ext cx="6340719" cy="923330"/>
          </a:xfrm>
          <a:prstGeom prst="rect">
            <a:avLst/>
          </a:prstGeom>
          <a:noFill/>
        </p:spPr>
        <p:txBody>
          <a:bodyPr wrap="square" rtlCol="0">
            <a:spAutoFit/>
          </a:bodyPr>
          <a:lstStyle/>
          <a:p>
            <a:r>
              <a:rPr lang="en-GB" altLang="en-US" dirty="0"/>
              <a:t>There are 206 bones in an adult human's body but babies are born with about 300 bones! As a child grows, some of their bones fuse together.</a:t>
            </a:r>
          </a:p>
        </p:txBody>
      </p:sp>
      <p:sp>
        <p:nvSpPr>
          <p:cNvPr id="6" name="Rectangle 5"/>
          <p:cNvSpPr/>
          <p:nvPr/>
        </p:nvSpPr>
        <p:spPr>
          <a:xfrm>
            <a:off x="954593" y="2442470"/>
            <a:ext cx="3816350" cy="1973060"/>
          </a:xfrm>
          <a:prstGeom prst="rect">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which bones fuse together;</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why babies need bones that are not fused together;</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at what age the different bones change.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936" y="1914562"/>
            <a:ext cx="4138348" cy="4497005"/>
          </a:xfrm>
          <a:prstGeom prst="rect">
            <a:avLst/>
          </a:prstGeom>
        </p:spPr>
      </p:pic>
    </p:spTree>
    <p:extLst>
      <p:ext uri="{BB962C8B-B14F-4D97-AF65-F5344CB8AC3E}">
        <p14:creationId xmlns:p14="http://schemas.microsoft.com/office/powerpoint/2010/main" val="346618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6th</a:t>
            </a:r>
            <a:endParaRPr lang="en-GB" sz="3600" dirty="0"/>
          </a:p>
        </p:txBody>
      </p:sp>
      <p:sp>
        <p:nvSpPr>
          <p:cNvPr id="4" name="TextBox 3"/>
          <p:cNvSpPr txBox="1"/>
          <p:nvPr/>
        </p:nvSpPr>
        <p:spPr>
          <a:xfrm>
            <a:off x="2047631" y="838742"/>
            <a:ext cx="6340719" cy="923330"/>
          </a:xfrm>
          <a:prstGeom prst="rect">
            <a:avLst/>
          </a:prstGeom>
          <a:noFill/>
        </p:spPr>
        <p:txBody>
          <a:bodyPr wrap="square" rtlCol="0">
            <a:spAutoFit/>
          </a:bodyPr>
          <a:lstStyle/>
          <a:p>
            <a:r>
              <a:rPr lang="en-GB" altLang="en-US" dirty="0"/>
              <a:t>The world's largest amphibian is the Chinese giant salamander. It can grow up to 5ft (about 152cm) in length! It lives in rocky mountain streams in China, and is critically endangered.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516" y="3114534"/>
            <a:ext cx="5955307" cy="3430257"/>
          </a:xfrm>
          <a:prstGeom prst="rect">
            <a:avLst/>
          </a:prstGeom>
        </p:spPr>
      </p:pic>
      <p:sp>
        <p:nvSpPr>
          <p:cNvPr id="6" name="Rectangle 5"/>
          <p:cNvSpPr/>
          <p:nvPr/>
        </p:nvSpPr>
        <p:spPr>
          <a:xfrm>
            <a:off x="4804227" y="2428875"/>
            <a:ext cx="3483638" cy="3123440"/>
          </a:xfrm>
          <a:prstGeom prst="rect">
            <a:avLst/>
          </a:prstGeom>
          <a:solidFill>
            <a:srgbClr val="F5333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difference between your height and the giant salamander's length;</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stages of the giant salamander's life cycle;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size of the largest of other amphibian species, such as frogs, toads or newts;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size of the world's smallest amphibian.</a:t>
            </a:r>
          </a:p>
        </p:txBody>
      </p:sp>
    </p:spTree>
    <p:extLst>
      <p:ext uri="{BB962C8B-B14F-4D97-AF65-F5344CB8AC3E}">
        <p14:creationId xmlns:p14="http://schemas.microsoft.com/office/powerpoint/2010/main" val="236141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7th</a:t>
            </a:r>
            <a:endParaRPr lang="en-GB" sz="3600" dirty="0"/>
          </a:p>
        </p:txBody>
      </p:sp>
      <p:sp>
        <p:nvSpPr>
          <p:cNvPr id="4" name="TextBox 3"/>
          <p:cNvSpPr txBox="1"/>
          <p:nvPr/>
        </p:nvSpPr>
        <p:spPr>
          <a:xfrm>
            <a:off x="2047631" y="838742"/>
            <a:ext cx="6340719" cy="923330"/>
          </a:xfrm>
          <a:prstGeom prst="rect">
            <a:avLst/>
          </a:prstGeom>
          <a:noFill/>
        </p:spPr>
        <p:txBody>
          <a:bodyPr wrap="square" rtlCol="0">
            <a:spAutoFit/>
          </a:bodyPr>
          <a:lstStyle/>
          <a:p>
            <a:r>
              <a:rPr lang="en-GB" altLang="en-US" dirty="0"/>
              <a:t>The loudest sounds produced by a living animal are made by blue whales. Their calls have been detected from as far away as 530 miles! They can reach over 180 decibels.</a:t>
            </a:r>
          </a:p>
        </p:txBody>
      </p:sp>
      <p:sp>
        <p:nvSpPr>
          <p:cNvPr id="6" name="Rectangle 5"/>
          <p:cNvSpPr/>
          <p:nvPr/>
        </p:nvSpPr>
        <p:spPr>
          <a:xfrm>
            <a:off x="878010" y="2235452"/>
            <a:ext cx="5181146" cy="2055195"/>
          </a:xfrm>
          <a:prstGeom prst="rect">
            <a:avLst/>
          </a:prstGeom>
          <a:solidFill>
            <a:srgbClr val="ACDDF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 typeface="Arial" panose="020B0604020202020204" pitchFamily="34" charset="0"/>
              <a:buNone/>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loud a sound you can make! Use a sound sensor to find out;</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the loudest sound made by a land animal;</a:t>
            </a:r>
          </a:p>
          <a:p>
            <a:pPr marL="285750" indent="-285750">
              <a:lnSpc>
                <a:spcPct val="100000"/>
              </a:lnSpc>
              <a:spcBef>
                <a:spcPct val="0"/>
              </a:spcBef>
              <a:buFont typeface="Arial" panose="020B0604020202020204" pitchFamily="34" charset="0"/>
              <a:buChar char="•"/>
            </a:pPr>
            <a:r>
              <a:rPr lang="en-GB" altLang="en-US" dirty="0">
                <a:solidFill>
                  <a:schemeClr val="tx1"/>
                </a:solidFill>
              </a:rPr>
              <a:t>which makes a louder sound: humming, clapping or stamping your feet.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872" y="4205989"/>
            <a:ext cx="7070236" cy="2352032"/>
          </a:xfrm>
          <a:prstGeom prst="rect">
            <a:avLst/>
          </a:prstGeom>
        </p:spPr>
      </p:pic>
    </p:spTree>
    <p:extLst>
      <p:ext uri="{BB962C8B-B14F-4D97-AF65-F5344CB8AC3E}">
        <p14:creationId xmlns:p14="http://schemas.microsoft.com/office/powerpoint/2010/main" val="80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728663"/>
            <a:ext cx="1143488" cy="1143488"/>
          </a:xfrm>
          <a:prstGeom prst="rect">
            <a:avLst/>
          </a:prstGeom>
          <a:solidFill>
            <a:srgbClr val="567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hunkFive Roman" panose="00000500000000000000" pitchFamily="50" charset="0"/>
              </a:rPr>
              <a:t>8th</a:t>
            </a:r>
            <a:endParaRPr lang="en-GB" sz="3600" dirty="0"/>
          </a:p>
        </p:txBody>
      </p:sp>
      <p:sp>
        <p:nvSpPr>
          <p:cNvPr id="4" name="TextBox 3"/>
          <p:cNvSpPr txBox="1"/>
          <p:nvPr/>
        </p:nvSpPr>
        <p:spPr>
          <a:xfrm>
            <a:off x="2047631" y="700242"/>
            <a:ext cx="6340719" cy="1200329"/>
          </a:xfrm>
          <a:prstGeom prst="rect">
            <a:avLst/>
          </a:prstGeom>
          <a:noFill/>
        </p:spPr>
        <p:txBody>
          <a:bodyPr wrap="square" rtlCol="0">
            <a:spAutoFit/>
          </a:bodyPr>
          <a:lstStyle/>
          <a:p>
            <a:r>
              <a:rPr lang="en-GB" altLang="en-US" dirty="0"/>
              <a:t>The best preserved meteor crater in the world is found in Arizona, America. It is 1.2 km across and 175 m deep. It is known as the </a:t>
            </a:r>
            <a:r>
              <a:rPr lang="en-GB" altLang="en-US" dirty="0" err="1"/>
              <a:t>Barringer</a:t>
            </a:r>
            <a:r>
              <a:rPr lang="en-GB" altLang="en-US" dirty="0"/>
              <a:t> Crater and was named after Daniel </a:t>
            </a:r>
            <a:r>
              <a:rPr lang="en-GB" altLang="en-US" dirty="0" err="1"/>
              <a:t>Barringer</a:t>
            </a:r>
            <a:r>
              <a:rPr lang="en-GB" altLang="en-US" dirty="0"/>
              <a:t>, the mining engineer who discovered it in 1902.</a:t>
            </a:r>
          </a:p>
        </p:txBody>
      </p:sp>
      <p:sp>
        <p:nvSpPr>
          <p:cNvPr id="8" name="TextBox 7"/>
          <p:cNvSpPr txBox="1"/>
          <p:nvPr/>
        </p:nvSpPr>
        <p:spPr>
          <a:xfrm>
            <a:off x="1700373" y="6175961"/>
            <a:ext cx="5743254" cy="169277"/>
          </a:xfrm>
          <a:prstGeom prst="rect">
            <a:avLst/>
          </a:prstGeom>
          <a:noFill/>
        </p:spPr>
        <p:txBody>
          <a:bodyPr wrap="square" rtlCol="0">
            <a:spAutoFit/>
          </a:bodyPr>
          <a:lstStyle/>
          <a:p>
            <a:pPr algn="ctr"/>
            <a:r>
              <a:rPr lang="en-GB" sz="500" dirty="0"/>
              <a:t>Photo courtesy of (hummingcrow@</a:t>
            </a:r>
            <a:r>
              <a:rPr lang="en-GB" sz="500" dirty="0">
                <a:hlinkClick r:id="rId2"/>
              </a:rPr>
              <a:t>flickr.com</a:t>
            </a:r>
            <a:r>
              <a:rPr lang="en-GB" sz="500" dirty="0"/>
              <a:t>) - granted under creative commons licence - attribution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 y="2490491"/>
            <a:ext cx="4803112" cy="3602334"/>
          </a:xfrm>
          <a:prstGeom prst="rect">
            <a:avLst/>
          </a:prstGeom>
        </p:spPr>
      </p:pic>
      <p:sp>
        <p:nvSpPr>
          <p:cNvPr id="6" name="Rectangle 5"/>
          <p:cNvSpPr/>
          <p:nvPr/>
        </p:nvSpPr>
        <p:spPr>
          <a:xfrm>
            <a:off x="4527981" y="2284133"/>
            <a:ext cx="3860369" cy="2436559"/>
          </a:xfrm>
          <a:prstGeom prst="rect">
            <a:avLst/>
          </a:prstGeom>
          <a:solidFill>
            <a:srgbClr val="C0F6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285750" indent="-285750">
              <a:lnSpc>
                <a:spcPct val="100000"/>
              </a:lnSpc>
              <a:spcBef>
                <a:spcPct val="0"/>
              </a:spcBef>
              <a:buFont typeface="Arial" panose="020B0604020202020204" pitchFamily="34" charset="0"/>
              <a:buChar char="•"/>
            </a:pPr>
            <a:r>
              <a:rPr lang="en-GB" altLang="en-US" b="1" dirty="0">
                <a:solidFill>
                  <a:schemeClr val="tx1"/>
                </a:solidFill>
                <a:cs typeface="Arial" panose="020B0604020202020204" pitchFamily="34" charset="0"/>
              </a:rPr>
              <a:t>You could investigate:</a:t>
            </a:r>
            <a:endParaRPr lang="en-GB" altLang="en-US" dirty="0">
              <a:solidFill>
                <a:schemeClr val="tx1"/>
              </a:solidFill>
              <a:cs typeface="Arial" panose="020B0604020202020204" pitchFamily="34" charset="0"/>
            </a:endParaRP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the size of craters can be changed by dropping a ball from different heights into a tray of flour;</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where the largest crater in the world is;</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how craters are made;</a:t>
            </a:r>
          </a:p>
          <a:p>
            <a:pPr marL="285750" indent="-285750">
              <a:lnSpc>
                <a:spcPct val="100000"/>
              </a:lnSpc>
              <a:spcBef>
                <a:spcPct val="0"/>
              </a:spcBef>
              <a:buFont typeface="Arial" panose="020B0604020202020204" pitchFamily="34" charset="0"/>
              <a:buChar char="•"/>
            </a:pPr>
            <a:r>
              <a:rPr lang="en-GB" altLang="en-US" dirty="0">
                <a:solidFill>
                  <a:schemeClr val="tx1"/>
                </a:solidFill>
                <a:cs typeface="Arial" panose="020B0604020202020204" pitchFamily="34" charset="0"/>
              </a:rPr>
              <a:t>what meteors are.</a:t>
            </a:r>
          </a:p>
        </p:txBody>
      </p:sp>
    </p:spTree>
    <p:extLst>
      <p:ext uri="{BB962C8B-B14F-4D97-AF65-F5344CB8AC3E}">
        <p14:creationId xmlns:p14="http://schemas.microsoft.com/office/powerpoint/2010/main" val="390605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5DA2ABAD655F4B97E061E4B79C6A38" ma:contentTypeVersion="13" ma:contentTypeDescription="Create a new document." ma:contentTypeScope="" ma:versionID="7ad3bb8eba1ebf3957a2593a446b6cd6">
  <xsd:schema xmlns:xsd="http://www.w3.org/2001/XMLSchema" xmlns:xs="http://www.w3.org/2001/XMLSchema" xmlns:p="http://schemas.microsoft.com/office/2006/metadata/properties" xmlns:ns3="7839a02e-f839-4acc-819a-67dea658d87b" xmlns:ns4="ac161985-4f78-4165-acec-441d5af03a98" targetNamespace="http://schemas.microsoft.com/office/2006/metadata/properties" ma:root="true" ma:fieldsID="68338a54006061d1ffeabde5fb542e54" ns3:_="" ns4:_="">
    <xsd:import namespace="7839a02e-f839-4acc-819a-67dea658d87b"/>
    <xsd:import namespace="ac161985-4f78-4165-acec-441d5af03a9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39a02e-f839-4acc-819a-67dea658d8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161985-4f78-4165-acec-441d5af03a9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3283AF-9676-484B-B53A-98718260F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39a02e-f839-4acc-819a-67dea658d87b"/>
    <ds:schemaRef ds:uri="ac161985-4f78-4165-acec-441d5af03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9C2080-0DE9-406F-8E0A-17FAFC01EF13}">
  <ds:schemaRefs>
    <ds:schemaRef ds:uri="http://schemas.microsoft.com/sharepoint/v3/contenttype/forms"/>
  </ds:schemaRefs>
</ds:datastoreItem>
</file>

<file path=customXml/itemProps3.xml><?xml version="1.0" encoding="utf-8"?>
<ds:datastoreItem xmlns:ds="http://schemas.openxmlformats.org/officeDocument/2006/customXml" ds:itemID="{8B08FBB9-990F-403C-8A5A-50BAEC6759EA}">
  <ds:schemaRefs>
    <ds:schemaRef ds:uri="7839a02e-f839-4acc-819a-67dea658d87b"/>
    <ds:schemaRef ds:uri="http://purl.org/dc/dcmitype/"/>
    <ds:schemaRef ds:uri="http://schemas.openxmlformats.org/package/2006/metadata/core-properties"/>
    <ds:schemaRef ds:uri="http://schemas.microsoft.com/office/2006/metadata/properties"/>
    <ds:schemaRef ds:uri="ac161985-4f78-4165-acec-441d5af03a98"/>
    <ds:schemaRef ds:uri="http://purl.org/dc/elements/1.1/"/>
    <ds:schemaRef ds:uri="http://purl.org/dc/term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1377</TotalTime>
  <Words>2579</Words>
  <Application>Microsoft Office PowerPoint</Application>
  <PresentationFormat>On-screen Show (4:3)</PresentationFormat>
  <Paragraphs>194</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Sassoon Infant Rg</vt:lpstr>
      <vt:lpstr>ChunkFive Roman</vt:lpstr>
      <vt:lpstr>Sassoon Infant Md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Simon Miles</cp:lastModifiedBy>
  <cp:revision>132</cp:revision>
  <dcterms:created xsi:type="dcterms:W3CDTF">2014-10-01T16:09:27Z</dcterms:created>
  <dcterms:modified xsi:type="dcterms:W3CDTF">2021-02-02T10:33:04Z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0x010100C15DA2ABAD655F4B97E061E4B79C6A38</vt:lpwstr>
  </property>
</Properties>
</file>