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58" r:id="rId2"/>
    <p:sldId id="264" r:id="rId3"/>
    <p:sldId id="271" r:id="rId4"/>
    <p:sldId id="272" r:id="rId5"/>
    <p:sldId id="270" r:id="rId6"/>
    <p:sldId id="267" r:id="rId7"/>
  </p:sldIdLst>
  <p:sldSz cx="9144000" cy="6858000" type="screen4x3"/>
  <p:notesSz cx="6858000" cy="9144000"/>
  <p:embeddedFontLst>
    <p:embeddedFont>
      <p:font typeface="ＭＳ Ｐゴシック" panose="020B0600070205080204" pitchFamily="34" charset="-128"/>
      <p:regular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Twinkl SemiBold" pitchFamily="2" charset="0"/>
      <p:bold r:id="rId15"/>
    </p:embeddedFont>
    <p:embeddedFont>
      <p:font typeface="Twinkl" pitchFamily="2" charset="0"/>
      <p:regular r:id="rId16"/>
      <p:bold r:id="rId17"/>
    </p:embeddedFont>
    <p:embeddedFont>
      <p:font typeface="Sassoon Infant Rg" panose="02000503030000020003" pitchFamily="50" charset="0"/>
      <p:regular r:id="rId18"/>
      <p:bold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40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82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007E"/>
    <a:srgbClr val="86BD32"/>
    <a:srgbClr val="F18117"/>
    <a:srgbClr val="009285"/>
    <a:srgbClr val="FBAE00"/>
    <a:srgbClr val="87BE2E"/>
    <a:srgbClr val="F7BC92"/>
    <a:srgbClr val="CEDF98"/>
    <a:srgbClr val="EEBCD9"/>
    <a:srgbClr val="DE1E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1506" y="102"/>
      </p:cViewPr>
      <p:guideLst>
        <p:guide orient="horz" pos="2160"/>
        <p:guide pos="2880"/>
        <p:guide pos="340"/>
        <p:guide orient="horz" pos="3974"/>
        <p:guide pos="5420"/>
        <p:guide orient="horz" pos="346"/>
        <p:guide pos="476"/>
        <p:guide orient="horz" pos="482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font" Target="fonts/font5.fntdata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08/05/2018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t>08/05/2018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 SemiBold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 userDrawn="1"/>
        </p:nvSpPr>
        <p:spPr bwMode="auto">
          <a:xfrm>
            <a:off x="503239" y="2930434"/>
            <a:ext cx="8137524" cy="3414803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Rounded Rectangle 7"/>
          <p:cNvSpPr/>
          <p:nvPr userDrawn="1"/>
        </p:nvSpPr>
        <p:spPr bwMode="auto">
          <a:xfrm>
            <a:off x="503239" y="512763"/>
            <a:ext cx="8137524" cy="2193019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tif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tiff"/><Relationship Id="rId5" Type="http://schemas.openxmlformats.org/officeDocument/2006/relationships/image" Target="../media/image11.tiff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8862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3377459" y="2727831"/>
            <a:ext cx="2398611" cy="2242751"/>
            <a:chOff x="3372694" y="1827448"/>
            <a:chExt cx="2398611" cy="2242751"/>
          </a:xfrm>
        </p:grpSpPr>
        <p:sp>
          <p:nvSpPr>
            <p:cNvPr id="15" name="Rounded Rectangle 14"/>
            <p:cNvSpPr/>
            <p:nvPr/>
          </p:nvSpPr>
          <p:spPr>
            <a:xfrm>
              <a:off x="3372694" y="2593736"/>
              <a:ext cx="2398611" cy="1476463"/>
            </a:xfrm>
            <a:prstGeom prst="roundRect">
              <a:avLst>
                <a:gd name="adj" fmla="val 12122"/>
              </a:avLst>
            </a:prstGeom>
            <a:solidFill>
              <a:srgbClr val="F181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28740" y="1827448"/>
              <a:ext cx="668466" cy="1754677"/>
            </a:xfrm>
            <a:prstGeom prst="rect">
              <a:avLst/>
            </a:prstGeom>
          </p:spPr>
        </p:pic>
      </p:grpSp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dirty="0">
                <a:latin typeface="Twinkl" pitchFamily="2" charset="0"/>
                <a:ea typeface="ＭＳ Ｐゴシック" panose="020B0600070205080204" pitchFamily="34" charset="-128"/>
              </a:rPr>
              <a:t>Common Exception Words</a:t>
            </a:r>
            <a:endParaRPr lang="en-GB" sz="3600" b="0" dirty="0"/>
          </a:p>
        </p:txBody>
      </p:sp>
      <p:sp>
        <p:nvSpPr>
          <p:cNvPr id="5" name="Rectangle 4"/>
          <p:cNvSpPr/>
          <p:nvPr/>
        </p:nvSpPr>
        <p:spPr>
          <a:xfrm>
            <a:off x="544194" y="1424809"/>
            <a:ext cx="8064500" cy="1343683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GB" altLang="en-US" sz="1600" dirty="0"/>
              <a:t>All of this week’s spellings are common exception words, which means they </a:t>
            </a:r>
            <a:br>
              <a:rPr lang="en-GB" altLang="en-US" sz="1600" dirty="0"/>
            </a:br>
            <a:r>
              <a:rPr lang="en-GB" sz="1600" dirty="0"/>
              <a:t>don’t follow the spelling patterns or rules we have learnt.</a:t>
            </a:r>
            <a:endParaRPr lang="en-GB" altLang="en-US" sz="1600" dirty="0"/>
          </a:p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GB" altLang="en-US" sz="1600" b="1" dirty="0">
                <a:latin typeface="Twinkl" pitchFamily="2" charset="0"/>
              </a:rPr>
              <a:t>These common exception words have one syllable... </a:t>
            </a:r>
          </a:p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n-GB" altLang="en-US" dirty="0"/>
          </a:p>
        </p:txBody>
      </p:sp>
      <p:grpSp>
        <p:nvGrpSpPr>
          <p:cNvPr id="32" name="Group 31"/>
          <p:cNvGrpSpPr/>
          <p:nvPr/>
        </p:nvGrpSpPr>
        <p:grpSpPr>
          <a:xfrm>
            <a:off x="760415" y="2949270"/>
            <a:ext cx="2398611" cy="2028163"/>
            <a:chOff x="755650" y="2048887"/>
            <a:chExt cx="2398611" cy="2028163"/>
          </a:xfrm>
        </p:grpSpPr>
        <p:sp>
          <p:nvSpPr>
            <p:cNvPr id="2" name="Rounded Rectangle 1"/>
            <p:cNvSpPr/>
            <p:nvPr/>
          </p:nvSpPr>
          <p:spPr>
            <a:xfrm>
              <a:off x="755650" y="2600587"/>
              <a:ext cx="2398611" cy="1476463"/>
            </a:xfrm>
            <a:prstGeom prst="roundRect">
              <a:avLst>
                <a:gd name="adj" fmla="val 12122"/>
              </a:avLst>
            </a:prstGeom>
            <a:solidFill>
              <a:srgbClr val="E500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3909" y="2048887"/>
              <a:ext cx="1528292" cy="1529045"/>
            </a:xfrm>
            <a:prstGeom prst="roundRect">
              <a:avLst>
                <a:gd name="adj" fmla="val 11092"/>
              </a:avLst>
            </a:prstGeom>
          </p:spPr>
        </p:pic>
      </p:grpSp>
      <p:sp>
        <p:nvSpPr>
          <p:cNvPr id="14" name="Rectangle 13"/>
          <p:cNvSpPr/>
          <p:nvPr/>
        </p:nvSpPr>
        <p:spPr>
          <a:xfrm>
            <a:off x="759775" y="4469546"/>
            <a:ext cx="2399251" cy="514738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clothes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376819" y="4462695"/>
            <a:ext cx="2399251" cy="514738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poor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5994504" y="3290355"/>
            <a:ext cx="2398611" cy="1673376"/>
            <a:chOff x="5989739" y="2389972"/>
            <a:chExt cx="2398611" cy="1673376"/>
          </a:xfrm>
        </p:grpSpPr>
        <p:sp>
          <p:nvSpPr>
            <p:cNvPr id="18" name="Rounded Rectangle 17"/>
            <p:cNvSpPr/>
            <p:nvPr/>
          </p:nvSpPr>
          <p:spPr>
            <a:xfrm>
              <a:off x="5989739" y="2586885"/>
              <a:ext cx="2398611" cy="1476463"/>
            </a:xfrm>
            <a:prstGeom prst="roundRect">
              <a:avLst>
                <a:gd name="adj" fmla="val 12122"/>
              </a:avLst>
            </a:prstGeom>
            <a:solidFill>
              <a:srgbClr val="86B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3746" y="2389972"/>
              <a:ext cx="1923648" cy="989878"/>
            </a:xfrm>
            <a:prstGeom prst="ellipse">
              <a:avLst/>
            </a:prstGeom>
          </p:spPr>
        </p:pic>
      </p:grpSp>
      <p:sp>
        <p:nvSpPr>
          <p:cNvPr id="19" name="Rectangle 18"/>
          <p:cNvSpPr/>
          <p:nvPr/>
        </p:nvSpPr>
        <p:spPr>
          <a:xfrm>
            <a:off x="5993864" y="4455844"/>
            <a:ext cx="2399251" cy="514738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kind</a:t>
            </a:r>
          </a:p>
        </p:txBody>
      </p:sp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3362050" y="2150659"/>
            <a:ext cx="2398611" cy="1744587"/>
            <a:chOff x="3362050" y="2332463"/>
            <a:chExt cx="2398611" cy="1744587"/>
          </a:xfrm>
        </p:grpSpPr>
        <p:sp>
          <p:nvSpPr>
            <p:cNvPr id="15" name="Rounded Rectangle 14"/>
            <p:cNvSpPr/>
            <p:nvPr/>
          </p:nvSpPr>
          <p:spPr>
            <a:xfrm>
              <a:off x="3362050" y="2600587"/>
              <a:ext cx="2398611" cy="1476463"/>
            </a:xfrm>
            <a:prstGeom prst="roundRect">
              <a:avLst>
                <a:gd name="adj" fmla="val 12122"/>
              </a:avLst>
            </a:prstGeom>
            <a:solidFill>
              <a:srgbClr val="F181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9215" y="2332463"/>
              <a:ext cx="1923648" cy="1236700"/>
            </a:xfrm>
            <a:prstGeom prst="rect">
              <a:avLst/>
            </a:prstGeom>
          </p:spPr>
        </p:pic>
      </p:grpSp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/>
          <a:lstStyle/>
          <a:p>
            <a:r>
              <a:rPr lang="en-GB" altLang="en-US" sz="3600" dirty="0">
                <a:latin typeface="Twinkl" pitchFamily="2" charset="0"/>
                <a:ea typeface="ＭＳ Ｐゴシック" panose="020B0600070205080204" pitchFamily="34" charset="-128"/>
              </a:rPr>
              <a:t>Common Exception Words</a:t>
            </a:r>
            <a:endParaRPr lang="en-GB" sz="3600" b="0" dirty="0"/>
          </a:p>
        </p:txBody>
      </p:sp>
      <p:sp>
        <p:nvSpPr>
          <p:cNvPr id="5" name="Rectangle 4"/>
          <p:cNvSpPr/>
          <p:nvPr/>
        </p:nvSpPr>
        <p:spPr>
          <a:xfrm>
            <a:off x="556009" y="1406114"/>
            <a:ext cx="8064500" cy="744545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GB" altLang="en-US" sz="1600" b="1" dirty="0">
                <a:latin typeface="Twinkl" pitchFamily="2" charset="0"/>
              </a:rPr>
              <a:t>These common exception words have two syllables... </a:t>
            </a:r>
          </a:p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n-GB" altLang="en-US" dirty="0"/>
          </a:p>
        </p:txBody>
      </p:sp>
      <p:grpSp>
        <p:nvGrpSpPr>
          <p:cNvPr id="32" name="Group 31"/>
          <p:cNvGrpSpPr/>
          <p:nvPr/>
        </p:nvGrpSpPr>
        <p:grpSpPr>
          <a:xfrm>
            <a:off x="755650" y="2127508"/>
            <a:ext cx="2398611" cy="1767738"/>
            <a:chOff x="755650" y="2309312"/>
            <a:chExt cx="2398611" cy="1767738"/>
          </a:xfrm>
        </p:grpSpPr>
        <p:sp>
          <p:nvSpPr>
            <p:cNvPr id="2" name="Rounded Rectangle 1"/>
            <p:cNvSpPr/>
            <p:nvPr/>
          </p:nvSpPr>
          <p:spPr>
            <a:xfrm>
              <a:off x="755650" y="2600587"/>
              <a:ext cx="2398611" cy="1476463"/>
            </a:xfrm>
            <a:prstGeom prst="roundRect">
              <a:avLst>
                <a:gd name="adj" fmla="val 12122"/>
              </a:avLst>
            </a:prstGeom>
            <a:solidFill>
              <a:srgbClr val="E500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9303" y="2309312"/>
              <a:ext cx="1642522" cy="1274770"/>
            </a:xfrm>
            <a:prstGeom prst="roundRect">
              <a:avLst>
                <a:gd name="adj" fmla="val 11092"/>
              </a:avLst>
            </a:prstGeom>
          </p:spPr>
        </p:pic>
      </p:grpSp>
      <p:sp>
        <p:nvSpPr>
          <p:cNvPr id="14" name="Rectangle 13"/>
          <p:cNvSpPr/>
          <p:nvPr/>
        </p:nvSpPr>
        <p:spPr>
          <a:xfrm>
            <a:off x="755010" y="3417698"/>
            <a:ext cx="2399251" cy="514738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any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372054" y="3417698"/>
            <a:ext cx="2399251" cy="514738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many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5989739" y="2193342"/>
            <a:ext cx="2398611" cy="1702877"/>
            <a:chOff x="5989739" y="2375146"/>
            <a:chExt cx="2398611" cy="1702877"/>
          </a:xfrm>
        </p:grpSpPr>
        <p:sp>
          <p:nvSpPr>
            <p:cNvPr id="18" name="Rounded Rectangle 17"/>
            <p:cNvSpPr/>
            <p:nvPr/>
          </p:nvSpPr>
          <p:spPr>
            <a:xfrm>
              <a:off x="5989739" y="2601560"/>
              <a:ext cx="2398611" cy="1476463"/>
            </a:xfrm>
            <a:prstGeom prst="roundRect">
              <a:avLst>
                <a:gd name="adj" fmla="val 12122"/>
              </a:avLst>
            </a:prstGeom>
            <a:solidFill>
              <a:srgbClr val="86B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23239" y="2375146"/>
              <a:ext cx="858861" cy="1137865"/>
            </a:xfrm>
            <a:prstGeom prst="rect">
              <a:avLst/>
            </a:prstGeom>
          </p:spPr>
        </p:pic>
      </p:grpSp>
      <p:sp>
        <p:nvSpPr>
          <p:cNvPr id="19" name="Rectangle 18"/>
          <p:cNvSpPr/>
          <p:nvPr/>
        </p:nvSpPr>
        <p:spPr>
          <a:xfrm>
            <a:off x="5989099" y="3417698"/>
            <a:ext cx="2399251" cy="514738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water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E0ACC57-9D2B-4943-B044-70279D47E00A}"/>
              </a:ext>
            </a:extLst>
          </p:cNvPr>
          <p:cNvGrpSpPr/>
          <p:nvPr/>
        </p:nvGrpSpPr>
        <p:grpSpPr>
          <a:xfrm>
            <a:off x="5989739" y="4041180"/>
            <a:ext cx="2398611" cy="1699082"/>
            <a:chOff x="3372694" y="2356125"/>
            <a:chExt cx="2398611" cy="1699082"/>
          </a:xfrm>
        </p:grpSpPr>
        <p:sp>
          <p:nvSpPr>
            <p:cNvPr id="22" name="Rounded Rectangle 14">
              <a:extLst>
                <a:ext uri="{FF2B5EF4-FFF2-40B4-BE49-F238E27FC236}">
                  <a16:creationId xmlns:a16="http://schemas.microsoft.com/office/drawing/2014/main" id="{544BAEB6-7BF2-46C9-B5A2-D767768D20DE}"/>
                </a:ext>
              </a:extLst>
            </p:cNvPr>
            <p:cNvSpPr/>
            <p:nvPr/>
          </p:nvSpPr>
          <p:spPr>
            <a:xfrm>
              <a:off x="3372694" y="2578744"/>
              <a:ext cx="2398611" cy="1476463"/>
            </a:xfrm>
            <a:prstGeom prst="roundRect">
              <a:avLst>
                <a:gd name="adj" fmla="val 12122"/>
              </a:avLst>
            </a:prstGeom>
            <a:solidFill>
              <a:srgbClr val="F181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F33EEE65-A71A-486A-AF4E-D295D5A023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5401"/>
            <a:stretch/>
          </p:blipFill>
          <p:spPr>
            <a:xfrm>
              <a:off x="4106194" y="2356125"/>
              <a:ext cx="922081" cy="1221049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E3225C4-A11D-4FF8-84E7-6384D33A06A3}"/>
              </a:ext>
            </a:extLst>
          </p:cNvPr>
          <p:cNvGrpSpPr/>
          <p:nvPr/>
        </p:nvGrpSpPr>
        <p:grpSpPr>
          <a:xfrm>
            <a:off x="3367929" y="4089024"/>
            <a:ext cx="2398611" cy="1651240"/>
            <a:chOff x="755650" y="2425810"/>
            <a:chExt cx="2398611" cy="1651240"/>
          </a:xfrm>
        </p:grpSpPr>
        <p:sp>
          <p:nvSpPr>
            <p:cNvPr id="25" name="Rounded Rectangle 1">
              <a:extLst>
                <a:ext uri="{FF2B5EF4-FFF2-40B4-BE49-F238E27FC236}">
                  <a16:creationId xmlns:a16="http://schemas.microsoft.com/office/drawing/2014/main" id="{AF99F63F-7828-4071-B62F-410889CE5275}"/>
                </a:ext>
              </a:extLst>
            </p:cNvPr>
            <p:cNvSpPr/>
            <p:nvPr/>
          </p:nvSpPr>
          <p:spPr>
            <a:xfrm>
              <a:off x="755650" y="2600587"/>
              <a:ext cx="2398611" cy="1476463"/>
            </a:xfrm>
            <a:prstGeom prst="roundRect">
              <a:avLst>
                <a:gd name="adj" fmla="val 12122"/>
              </a:avLst>
            </a:prstGeom>
            <a:solidFill>
              <a:srgbClr val="E500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4AA14802-C4D7-4E7C-9A7C-D2E23176EE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7982"/>
            <a:stretch/>
          </p:blipFill>
          <p:spPr>
            <a:xfrm>
              <a:off x="1377435" y="2425810"/>
              <a:ext cx="1358048" cy="1186514"/>
            </a:xfrm>
            <a:prstGeom prst="rect">
              <a:avLst/>
            </a:prstGeom>
          </p:spPr>
        </p:pic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F4A10F35-5AE3-4018-93DB-D3878A75BD99}"/>
              </a:ext>
            </a:extLst>
          </p:cNvPr>
          <p:cNvSpPr/>
          <p:nvPr/>
        </p:nvSpPr>
        <p:spPr>
          <a:xfrm>
            <a:off x="3371414" y="5258033"/>
            <a:ext cx="2399251" cy="514738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pretty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EF0510A-4685-4087-A8E2-4833510C3DFD}"/>
              </a:ext>
            </a:extLst>
          </p:cNvPr>
          <p:cNvSpPr/>
          <p:nvPr/>
        </p:nvSpPr>
        <p:spPr>
          <a:xfrm>
            <a:off x="5989099" y="5258033"/>
            <a:ext cx="2399251" cy="514738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Christmas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9E3F321-86E7-4E1E-B0F5-EA3D251FE87F}"/>
              </a:ext>
            </a:extLst>
          </p:cNvPr>
          <p:cNvGrpSpPr/>
          <p:nvPr/>
        </p:nvGrpSpPr>
        <p:grpSpPr>
          <a:xfrm>
            <a:off x="791258" y="4180455"/>
            <a:ext cx="2398611" cy="1559808"/>
            <a:chOff x="6026308" y="2464181"/>
            <a:chExt cx="2398611" cy="1559808"/>
          </a:xfrm>
        </p:grpSpPr>
        <p:sp>
          <p:nvSpPr>
            <p:cNvPr id="30" name="Rounded Rectangle 17">
              <a:extLst>
                <a:ext uri="{FF2B5EF4-FFF2-40B4-BE49-F238E27FC236}">
                  <a16:creationId xmlns:a16="http://schemas.microsoft.com/office/drawing/2014/main" id="{0C70D09C-3B4E-4A57-91A0-98A9FA682643}"/>
                </a:ext>
              </a:extLst>
            </p:cNvPr>
            <p:cNvSpPr/>
            <p:nvPr/>
          </p:nvSpPr>
          <p:spPr>
            <a:xfrm>
              <a:off x="6026308" y="2547526"/>
              <a:ext cx="2398611" cy="1476463"/>
            </a:xfrm>
            <a:prstGeom prst="roundRect">
              <a:avLst>
                <a:gd name="adj" fmla="val 12122"/>
              </a:avLst>
            </a:prstGeom>
            <a:solidFill>
              <a:srgbClr val="86B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46A1E937-C13A-4F01-BFC6-36E3461CF85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09634" y="2464181"/>
              <a:ext cx="1679472" cy="1106900"/>
            </a:xfrm>
            <a:prstGeom prst="roundRect">
              <a:avLst/>
            </a:prstGeom>
          </p:spPr>
        </p:pic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CCA4B34D-7F27-4141-9304-1EDDAE1F448E}"/>
              </a:ext>
            </a:extLst>
          </p:cNvPr>
          <p:cNvSpPr/>
          <p:nvPr/>
        </p:nvSpPr>
        <p:spPr>
          <a:xfrm>
            <a:off x="754370" y="5258033"/>
            <a:ext cx="2399251" cy="514738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busy</a:t>
            </a:r>
          </a:p>
        </p:txBody>
      </p:sp>
    </p:spTree>
    <p:extLst>
      <p:ext uri="{BB962C8B-B14F-4D97-AF65-F5344CB8AC3E}">
        <p14:creationId xmlns:p14="http://schemas.microsoft.com/office/powerpoint/2010/main" val="915247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9" grpId="0"/>
      <p:bldP spid="27" grpId="0"/>
      <p:bldP spid="28" grpId="0"/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/>
          <a:lstStyle/>
          <a:p>
            <a:r>
              <a:rPr lang="en-GB" altLang="en-US" sz="3600" dirty="0">
                <a:latin typeface="Twinkl" pitchFamily="2" charset="0"/>
                <a:ea typeface="ＭＳ Ｐゴシック" panose="020B0600070205080204" pitchFamily="34" charset="-128"/>
              </a:rPr>
              <a:t>Common Exception Words</a:t>
            </a:r>
            <a:endParaRPr lang="en-GB" sz="3600" b="0" dirty="0"/>
          </a:p>
        </p:txBody>
      </p:sp>
      <p:sp>
        <p:nvSpPr>
          <p:cNvPr id="5" name="Rectangle 4"/>
          <p:cNvSpPr/>
          <p:nvPr/>
        </p:nvSpPr>
        <p:spPr>
          <a:xfrm>
            <a:off x="534985" y="1376706"/>
            <a:ext cx="8064500" cy="391628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GB" altLang="en-US" sz="1600" b="1" dirty="0">
                <a:latin typeface="Twinkl" pitchFamily="2" charset="0"/>
              </a:rPr>
              <a:t>This common exception word has three syllables... 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3367929" y="2414918"/>
            <a:ext cx="2398611" cy="2028163"/>
            <a:chOff x="755650" y="2048887"/>
            <a:chExt cx="2398611" cy="2028163"/>
          </a:xfrm>
        </p:grpSpPr>
        <p:sp>
          <p:nvSpPr>
            <p:cNvPr id="2" name="Rounded Rectangle 1"/>
            <p:cNvSpPr/>
            <p:nvPr/>
          </p:nvSpPr>
          <p:spPr>
            <a:xfrm>
              <a:off x="755650" y="2600587"/>
              <a:ext cx="2398611" cy="1476463"/>
            </a:xfrm>
            <a:prstGeom prst="roundRect">
              <a:avLst>
                <a:gd name="adj" fmla="val 12122"/>
              </a:avLst>
            </a:prstGeom>
            <a:solidFill>
              <a:srgbClr val="E500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7835" y="2048887"/>
              <a:ext cx="1360440" cy="1529045"/>
            </a:xfrm>
            <a:prstGeom prst="roundRect">
              <a:avLst>
                <a:gd name="adj" fmla="val 11092"/>
              </a:avLst>
            </a:prstGeom>
          </p:spPr>
        </p:pic>
      </p:grpSp>
      <p:sp>
        <p:nvSpPr>
          <p:cNvPr id="14" name="Rectangle 13"/>
          <p:cNvSpPr/>
          <p:nvPr/>
        </p:nvSpPr>
        <p:spPr>
          <a:xfrm>
            <a:off x="3367289" y="3935194"/>
            <a:ext cx="2399251" cy="514738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beautiful</a:t>
            </a:r>
          </a:p>
        </p:txBody>
      </p:sp>
    </p:spTree>
    <p:extLst>
      <p:ext uri="{BB962C8B-B14F-4D97-AF65-F5344CB8AC3E}">
        <p14:creationId xmlns:p14="http://schemas.microsoft.com/office/powerpoint/2010/main" val="3277660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650" y="765175"/>
            <a:ext cx="7632700" cy="532324"/>
          </a:xfrm>
          <a:prstGeom prst="roundRect">
            <a:avLst>
              <a:gd name="adj" fmla="val 50000"/>
            </a:avLst>
          </a:prstGeom>
          <a:solidFill>
            <a:srgbClr val="E5007E"/>
          </a:solidFill>
        </p:spPr>
        <p:txBody>
          <a:bodyPr/>
          <a:lstStyle/>
          <a:p>
            <a:r>
              <a:rPr lang="en-GB" sz="1800" dirty="0">
                <a:solidFill>
                  <a:schemeClr val="bg1"/>
                </a:solidFill>
              </a:rPr>
              <a:t>Here are this week’s spellings to practise.</a:t>
            </a:r>
          </a:p>
        </p:txBody>
      </p:sp>
      <p:sp>
        <p:nvSpPr>
          <p:cNvPr id="3" name="Rectangle 2"/>
          <p:cNvSpPr/>
          <p:nvPr/>
        </p:nvSpPr>
        <p:spPr>
          <a:xfrm>
            <a:off x="1852930" y="1550674"/>
            <a:ext cx="1710466" cy="3838725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3200" dirty="0"/>
              <a:t>any</a:t>
            </a:r>
          </a:p>
          <a:p>
            <a:pPr algn="ctr">
              <a:lnSpc>
                <a:spcPct val="150000"/>
              </a:lnSpc>
            </a:pPr>
            <a:r>
              <a:rPr lang="en-GB" sz="3200" dirty="0"/>
              <a:t>many</a:t>
            </a:r>
          </a:p>
          <a:p>
            <a:pPr algn="ctr">
              <a:lnSpc>
                <a:spcPct val="150000"/>
              </a:lnSpc>
            </a:pPr>
            <a:r>
              <a:rPr lang="en-GB" sz="3200" dirty="0"/>
              <a:t>clothes</a:t>
            </a:r>
          </a:p>
          <a:p>
            <a:pPr algn="ctr">
              <a:lnSpc>
                <a:spcPct val="150000"/>
              </a:lnSpc>
            </a:pPr>
            <a:r>
              <a:rPr lang="en-GB" sz="3200" dirty="0"/>
              <a:t>water</a:t>
            </a:r>
          </a:p>
          <a:p>
            <a:pPr algn="ctr">
              <a:lnSpc>
                <a:spcPct val="150000"/>
              </a:lnSpc>
            </a:pPr>
            <a:r>
              <a:rPr lang="en-GB" sz="3200" dirty="0"/>
              <a:t>pretty</a:t>
            </a:r>
          </a:p>
        </p:txBody>
      </p:sp>
      <p:sp>
        <p:nvSpPr>
          <p:cNvPr id="4" name="Rectangle 3"/>
          <p:cNvSpPr/>
          <p:nvPr/>
        </p:nvSpPr>
        <p:spPr>
          <a:xfrm>
            <a:off x="5585832" y="1550674"/>
            <a:ext cx="1830035" cy="3838725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3200" dirty="0"/>
              <a:t>Christmas</a:t>
            </a:r>
          </a:p>
          <a:p>
            <a:pPr algn="ctr">
              <a:lnSpc>
                <a:spcPct val="150000"/>
              </a:lnSpc>
            </a:pPr>
            <a:r>
              <a:rPr lang="en-GB" sz="3200" dirty="0"/>
              <a:t>beautiful</a:t>
            </a:r>
          </a:p>
          <a:p>
            <a:pPr algn="ctr">
              <a:lnSpc>
                <a:spcPct val="150000"/>
              </a:lnSpc>
            </a:pPr>
            <a:r>
              <a:rPr lang="en-GB" sz="3200" dirty="0"/>
              <a:t>busy</a:t>
            </a:r>
          </a:p>
          <a:p>
            <a:pPr algn="ctr">
              <a:lnSpc>
                <a:spcPct val="150000"/>
              </a:lnSpc>
            </a:pPr>
            <a:r>
              <a:rPr lang="en-GB" sz="3200" dirty="0"/>
              <a:t>poor</a:t>
            </a:r>
          </a:p>
          <a:p>
            <a:pPr algn="ctr">
              <a:lnSpc>
                <a:spcPct val="150000"/>
              </a:lnSpc>
            </a:pPr>
            <a:r>
              <a:rPr lang="en-GB" sz="3200" dirty="0"/>
              <a:t>kind</a:t>
            </a:r>
          </a:p>
        </p:txBody>
      </p:sp>
    </p:spTree>
    <p:extLst>
      <p:ext uri="{BB962C8B-B14F-4D97-AF65-F5344CB8AC3E}">
        <p14:creationId xmlns:p14="http://schemas.microsoft.com/office/powerpoint/2010/main" val="339514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0758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owerPoint.pptx" id="{43A97736-C155-4690-9795-7A156DC1B183}" vid="{EC06FDAE-EA90-4436-A920-CF72100EA2F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</Template>
  <TotalTime>53</TotalTime>
  <Words>66</Words>
  <Application>Microsoft Office PowerPoint</Application>
  <PresentationFormat>On-screen Show (4:3)</PresentationFormat>
  <Paragraphs>28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ＭＳ Ｐゴシック</vt:lpstr>
      <vt:lpstr>Calibri</vt:lpstr>
      <vt:lpstr>Twinkl SemiBold</vt:lpstr>
      <vt:lpstr>Twinkl</vt:lpstr>
      <vt:lpstr>Sassoon Infant Rg</vt:lpstr>
      <vt:lpstr>Arial</vt:lpstr>
      <vt:lpstr>Office Theme</vt:lpstr>
      <vt:lpstr>PowerPoint Presentation</vt:lpstr>
      <vt:lpstr>Common Exception Words</vt:lpstr>
      <vt:lpstr>Common Exception Words</vt:lpstr>
      <vt:lpstr>Common Exception Words</vt:lpstr>
      <vt:lpstr>Here are this week’s spellings to practise.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Victoria McCusker</dc:creator>
  <cp:lastModifiedBy>Victoria McCusker</cp:lastModifiedBy>
  <cp:revision>7</cp:revision>
  <dcterms:created xsi:type="dcterms:W3CDTF">2018-05-04T11:55:32Z</dcterms:created>
  <dcterms:modified xsi:type="dcterms:W3CDTF">2018-05-08T14:59:55Z</dcterms:modified>
</cp:coreProperties>
</file>