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30C098-FB39-4E8F-948F-82070FC2627C}" v="5" dt="2023-10-29T10:30:50.1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4"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710C1-F29C-4FC7-97E1-3B0A4325CD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6160F05-AB9D-4E1E-9F51-5F19BEEE2D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4C68E6-F323-4AE2-BE48-8D7B4A5AB0A5}"/>
              </a:ext>
            </a:extLst>
          </p:cNvPr>
          <p:cNvSpPr>
            <a:spLocks noGrp="1"/>
          </p:cNvSpPr>
          <p:nvPr>
            <p:ph type="dt" sz="half" idx="10"/>
          </p:nvPr>
        </p:nvSpPr>
        <p:spPr/>
        <p:txBody>
          <a:bodyPr/>
          <a:lstStyle/>
          <a:p>
            <a:fld id="{C2DFBA43-DD5D-4DFE-87C3-36D95728DE45}" type="datetimeFigureOut">
              <a:rPr lang="en-GB" smtClean="0"/>
              <a:t>31/10/2023</a:t>
            </a:fld>
            <a:endParaRPr lang="en-GB"/>
          </a:p>
        </p:txBody>
      </p:sp>
      <p:sp>
        <p:nvSpPr>
          <p:cNvPr id="5" name="Footer Placeholder 4">
            <a:extLst>
              <a:ext uri="{FF2B5EF4-FFF2-40B4-BE49-F238E27FC236}">
                <a16:creationId xmlns:a16="http://schemas.microsoft.com/office/drawing/2014/main" id="{4EA22C44-6030-4CD7-8F4D-E734CD0B7E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DC85C4-7415-4E55-AF8C-F33A3D1C942E}"/>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027066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6CD3-0840-40B3-8486-5DD9CBC8F9D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A78C7A-E131-41D8-92E4-66A4B21541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59CB04-6A5D-4F42-99DC-B7D1CB212CB3}"/>
              </a:ext>
            </a:extLst>
          </p:cNvPr>
          <p:cNvSpPr>
            <a:spLocks noGrp="1"/>
          </p:cNvSpPr>
          <p:nvPr>
            <p:ph type="dt" sz="half" idx="10"/>
          </p:nvPr>
        </p:nvSpPr>
        <p:spPr/>
        <p:txBody>
          <a:bodyPr/>
          <a:lstStyle/>
          <a:p>
            <a:fld id="{C2DFBA43-DD5D-4DFE-87C3-36D95728DE45}" type="datetimeFigureOut">
              <a:rPr lang="en-GB" smtClean="0"/>
              <a:t>31/10/2023</a:t>
            </a:fld>
            <a:endParaRPr lang="en-GB"/>
          </a:p>
        </p:txBody>
      </p:sp>
      <p:sp>
        <p:nvSpPr>
          <p:cNvPr id="5" name="Footer Placeholder 4">
            <a:extLst>
              <a:ext uri="{FF2B5EF4-FFF2-40B4-BE49-F238E27FC236}">
                <a16:creationId xmlns:a16="http://schemas.microsoft.com/office/drawing/2014/main" id="{C7128958-1921-47AB-B05A-E54622BBA0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F51B30-69BA-4DF6-BE1F-25FF0D4CEEE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224897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C6E8D1-7EBD-46D0-A41A-69D7B14B58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5F168F-E842-4F02-BC0C-858B3F64CC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E83D3A-6C48-4367-92D2-971B311B61F8}"/>
              </a:ext>
            </a:extLst>
          </p:cNvPr>
          <p:cNvSpPr>
            <a:spLocks noGrp="1"/>
          </p:cNvSpPr>
          <p:nvPr>
            <p:ph type="dt" sz="half" idx="10"/>
          </p:nvPr>
        </p:nvSpPr>
        <p:spPr/>
        <p:txBody>
          <a:bodyPr/>
          <a:lstStyle/>
          <a:p>
            <a:fld id="{C2DFBA43-DD5D-4DFE-87C3-36D95728DE45}" type="datetimeFigureOut">
              <a:rPr lang="en-GB" smtClean="0"/>
              <a:t>31/10/2023</a:t>
            </a:fld>
            <a:endParaRPr lang="en-GB"/>
          </a:p>
        </p:txBody>
      </p:sp>
      <p:sp>
        <p:nvSpPr>
          <p:cNvPr id="5" name="Footer Placeholder 4">
            <a:extLst>
              <a:ext uri="{FF2B5EF4-FFF2-40B4-BE49-F238E27FC236}">
                <a16:creationId xmlns:a16="http://schemas.microsoft.com/office/drawing/2014/main" id="{CCC8C1D2-A740-4417-9D62-311EB416E3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7F4BE1-8C9B-4624-A553-D40D9343FB1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88513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C16C-D2ED-48FC-8DA2-F647A6ADB1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60CE61-3BEE-4989-9355-E9E6155FE5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970894-999C-4132-984B-064A82615AED}"/>
              </a:ext>
            </a:extLst>
          </p:cNvPr>
          <p:cNvSpPr>
            <a:spLocks noGrp="1"/>
          </p:cNvSpPr>
          <p:nvPr>
            <p:ph type="dt" sz="half" idx="10"/>
          </p:nvPr>
        </p:nvSpPr>
        <p:spPr/>
        <p:txBody>
          <a:bodyPr/>
          <a:lstStyle/>
          <a:p>
            <a:fld id="{C2DFBA43-DD5D-4DFE-87C3-36D95728DE45}" type="datetimeFigureOut">
              <a:rPr lang="en-GB" smtClean="0"/>
              <a:t>31/10/2023</a:t>
            </a:fld>
            <a:endParaRPr lang="en-GB"/>
          </a:p>
        </p:txBody>
      </p:sp>
      <p:sp>
        <p:nvSpPr>
          <p:cNvPr id="5" name="Footer Placeholder 4">
            <a:extLst>
              <a:ext uri="{FF2B5EF4-FFF2-40B4-BE49-F238E27FC236}">
                <a16:creationId xmlns:a16="http://schemas.microsoft.com/office/drawing/2014/main" id="{B6DBA2A2-840D-487D-BEDA-B46CF85379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4CFEF9-C801-4201-BA0A-2C77FA384F3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86752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755D1-45AF-4075-9825-EE74710EAD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0392BAB-BE16-45DD-B887-62DF3A4B79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54DC1B-2730-4523-B65B-1DD1333A208B}"/>
              </a:ext>
            </a:extLst>
          </p:cNvPr>
          <p:cNvSpPr>
            <a:spLocks noGrp="1"/>
          </p:cNvSpPr>
          <p:nvPr>
            <p:ph type="dt" sz="half" idx="10"/>
          </p:nvPr>
        </p:nvSpPr>
        <p:spPr/>
        <p:txBody>
          <a:bodyPr/>
          <a:lstStyle/>
          <a:p>
            <a:fld id="{C2DFBA43-DD5D-4DFE-87C3-36D95728DE45}" type="datetimeFigureOut">
              <a:rPr lang="en-GB" smtClean="0"/>
              <a:t>31/10/2023</a:t>
            </a:fld>
            <a:endParaRPr lang="en-GB"/>
          </a:p>
        </p:txBody>
      </p:sp>
      <p:sp>
        <p:nvSpPr>
          <p:cNvPr id="5" name="Footer Placeholder 4">
            <a:extLst>
              <a:ext uri="{FF2B5EF4-FFF2-40B4-BE49-F238E27FC236}">
                <a16:creationId xmlns:a16="http://schemas.microsoft.com/office/drawing/2014/main" id="{65DA4503-0944-4280-B346-EB05342F98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DAB00E-829D-45BE-A0C0-E20CD9D74EAA}"/>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96940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A88C4-1A94-4C97-AE8D-7981BB8D03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6FAAAA0-60A6-42A4-A439-50E674B031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C415D7-2E34-4D9B-8F85-6B237745F7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1D3DE6-7CF0-4D31-AF2F-CD0DA26ED21E}"/>
              </a:ext>
            </a:extLst>
          </p:cNvPr>
          <p:cNvSpPr>
            <a:spLocks noGrp="1"/>
          </p:cNvSpPr>
          <p:nvPr>
            <p:ph type="dt" sz="half" idx="10"/>
          </p:nvPr>
        </p:nvSpPr>
        <p:spPr/>
        <p:txBody>
          <a:bodyPr/>
          <a:lstStyle/>
          <a:p>
            <a:fld id="{C2DFBA43-DD5D-4DFE-87C3-36D95728DE45}" type="datetimeFigureOut">
              <a:rPr lang="en-GB" smtClean="0"/>
              <a:t>31/10/2023</a:t>
            </a:fld>
            <a:endParaRPr lang="en-GB"/>
          </a:p>
        </p:txBody>
      </p:sp>
      <p:sp>
        <p:nvSpPr>
          <p:cNvPr id="6" name="Footer Placeholder 5">
            <a:extLst>
              <a:ext uri="{FF2B5EF4-FFF2-40B4-BE49-F238E27FC236}">
                <a16:creationId xmlns:a16="http://schemas.microsoft.com/office/drawing/2014/main" id="{DF5EC44C-C100-4879-AD4F-CFF7292661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87DE54-6B75-4DE1-BA4B-9F01CDBF732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30915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56C5B-2FDC-4DEB-8D89-D348EBC9391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E28AEE-AA0F-4434-96BE-F814E6298A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B9A573-DAE8-4D90-9B41-98343DA107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3F378D-63B4-4CD0-8022-177D515CE6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DCFFA2-4CC5-4758-A1B3-9BB05685F6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5EE5747-1954-49C7-9CF3-63F584858495}"/>
              </a:ext>
            </a:extLst>
          </p:cNvPr>
          <p:cNvSpPr>
            <a:spLocks noGrp="1"/>
          </p:cNvSpPr>
          <p:nvPr>
            <p:ph type="dt" sz="half" idx="10"/>
          </p:nvPr>
        </p:nvSpPr>
        <p:spPr/>
        <p:txBody>
          <a:bodyPr/>
          <a:lstStyle/>
          <a:p>
            <a:fld id="{C2DFBA43-DD5D-4DFE-87C3-36D95728DE45}" type="datetimeFigureOut">
              <a:rPr lang="en-GB" smtClean="0"/>
              <a:t>31/10/2023</a:t>
            </a:fld>
            <a:endParaRPr lang="en-GB"/>
          </a:p>
        </p:txBody>
      </p:sp>
      <p:sp>
        <p:nvSpPr>
          <p:cNvPr id="8" name="Footer Placeholder 7">
            <a:extLst>
              <a:ext uri="{FF2B5EF4-FFF2-40B4-BE49-F238E27FC236}">
                <a16:creationId xmlns:a16="http://schemas.microsoft.com/office/drawing/2014/main" id="{9BEEAB00-F979-40DE-BC05-7CC348910D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8681069-8AD1-4DAC-8AA2-3F74192051C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6164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16E9F-A76A-4E2D-8659-6D450199C5D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C47475D-18C3-42E6-A4EA-E65C7FA08D7B}"/>
              </a:ext>
            </a:extLst>
          </p:cNvPr>
          <p:cNvSpPr>
            <a:spLocks noGrp="1"/>
          </p:cNvSpPr>
          <p:nvPr>
            <p:ph type="dt" sz="half" idx="10"/>
          </p:nvPr>
        </p:nvSpPr>
        <p:spPr/>
        <p:txBody>
          <a:bodyPr/>
          <a:lstStyle/>
          <a:p>
            <a:fld id="{C2DFBA43-DD5D-4DFE-87C3-36D95728DE45}" type="datetimeFigureOut">
              <a:rPr lang="en-GB" smtClean="0"/>
              <a:t>31/10/2023</a:t>
            </a:fld>
            <a:endParaRPr lang="en-GB"/>
          </a:p>
        </p:txBody>
      </p:sp>
      <p:sp>
        <p:nvSpPr>
          <p:cNvPr id="4" name="Footer Placeholder 3">
            <a:extLst>
              <a:ext uri="{FF2B5EF4-FFF2-40B4-BE49-F238E27FC236}">
                <a16:creationId xmlns:a16="http://schemas.microsoft.com/office/drawing/2014/main" id="{5C1553A2-51E3-406E-93B4-DB66D34E0F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7BD79B-2940-4B62-97BB-43E2DED7DCF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21155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00B142-1040-4F09-833D-5B82AA0F8589}"/>
              </a:ext>
            </a:extLst>
          </p:cNvPr>
          <p:cNvSpPr>
            <a:spLocks noGrp="1"/>
          </p:cNvSpPr>
          <p:nvPr>
            <p:ph type="dt" sz="half" idx="10"/>
          </p:nvPr>
        </p:nvSpPr>
        <p:spPr/>
        <p:txBody>
          <a:bodyPr/>
          <a:lstStyle/>
          <a:p>
            <a:fld id="{C2DFBA43-DD5D-4DFE-87C3-36D95728DE45}" type="datetimeFigureOut">
              <a:rPr lang="en-GB" smtClean="0"/>
              <a:t>31/10/2023</a:t>
            </a:fld>
            <a:endParaRPr lang="en-GB"/>
          </a:p>
        </p:txBody>
      </p:sp>
      <p:sp>
        <p:nvSpPr>
          <p:cNvPr id="3" name="Footer Placeholder 2">
            <a:extLst>
              <a:ext uri="{FF2B5EF4-FFF2-40B4-BE49-F238E27FC236}">
                <a16:creationId xmlns:a16="http://schemas.microsoft.com/office/drawing/2014/main" id="{81448DCE-C7CC-4F15-B0B8-36A279205E4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17BB682-510B-449B-9AB4-E675CE321504}"/>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03419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B4D2-7F1D-4149-B3ED-9DB1E1D66C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5AA5146-A60B-4B8F-880F-0066E71A11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1C28A2-DCC3-496F-B3D7-BCCABBD0F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4CDAEC-1B02-4BD3-A3C1-12E9F7ABB87C}"/>
              </a:ext>
            </a:extLst>
          </p:cNvPr>
          <p:cNvSpPr>
            <a:spLocks noGrp="1"/>
          </p:cNvSpPr>
          <p:nvPr>
            <p:ph type="dt" sz="half" idx="10"/>
          </p:nvPr>
        </p:nvSpPr>
        <p:spPr/>
        <p:txBody>
          <a:bodyPr/>
          <a:lstStyle/>
          <a:p>
            <a:fld id="{C2DFBA43-DD5D-4DFE-87C3-36D95728DE45}" type="datetimeFigureOut">
              <a:rPr lang="en-GB" smtClean="0"/>
              <a:t>31/10/2023</a:t>
            </a:fld>
            <a:endParaRPr lang="en-GB"/>
          </a:p>
        </p:txBody>
      </p:sp>
      <p:sp>
        <p:nvSpPr>
          <p:cNvPr id="6" name="Footer Placeholder 5">
            <a:extLst>
              <a:ext uri="{FF2B5EF4-FFF2-40B4-BE49-F238E27FC236}">
                <a16:creationId xmlns:a16="http://schemas.microsoft.com/office/drawing/2014/main" id="{740BC372-207A-4916-A5DC-040CE7AA92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E77383-B2F1-409D-B570-2041C67FD11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94446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B93B-52A1-487B-83D9-41DFDE42C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1C85B0E-C324-4393-8662-5C407B5775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CA1960-013B-4028-A278-384C6A1E3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14E7EF-217A-4033-A6F7-AC450E248BDC}"/>
              </a:ext>
            </a:extLst>
          </p:cNvPr>
          <p:cNvSpPr>
            <a:spLocks noGrp="1"/>
          </p:cNvSpPr>
          <p:nvPr>
            <p:ph type="dt" sz="half" idx="10"/>
          </p:nvPr>
        </p:nvSpPr>
        <p:spPr/>
        <p:txBody>
          <a:bodyPr/>
          <a:lstStyle/>
          <a:p>
            <a:fld id="{C2DFBA43-DD5D-4DFE-87C3-36D95728DE45}" type="datetimeFigureOut">
              <a:rPr lang="en-GB" smtClean="0"/>
              <a:t>31/10/2023</a:t>
            </a:fld>
            <a:endParaRPr lang="en-GB"/>
          </a:p>
        </p:txBody>
      </p:sp>
      <p:sp>
        <p:nvSpPr>
          <p:cNvPr id="6" name="Footer Placeholder 5">
            <a:extLst>
              <a:ext uri="{FF2B5EF4-FFF2-40B4-BE49-F238E27FC236}">
                <a16:creationId xmlns:a16="http://schemas.microsoft.com/office/drawing/2014/main" id="{EBE63EAA-9FE4-4D41-80ED-E53F84D632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CCFBB8-2457-42D7-B7DA-CE2F9A080783}"/>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94890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00E695-A696-4EEF-891E-32B8939C61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76E846-3401-49CB-8A22-38035FC1F6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61A773-EFF1-477E-824C-2A2812C8F2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FBA43-DD5D-4DFE-87C3-36D95728DE45}" type="datetimeFigureOut">
              <a:rPr lang="en-GB" smtClean="0"/>
              <a:t>31/10/2023</a:t>
            </a:fld>
            <a:endParaRPr lang="en-GB"/>
          </a:p>
        </p:txBody>
      </p:sp>
      <p:sp>
        <p:nvSpPr>
          <p:cNvPr id="5" name="Footer Placeholder 4">
            <a:extLst>
              <a:ext uri="{FF2B5EF4-FFF2-40B4-BE49-F238E27FC236}">
                <a16:creationId xmlns:a16="http://schemas.microsoft.com/office/drawing/2014/main" id="{D16BC38E-8AF2-45BE-8362-64A338D6C2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3E41F66-7B67-4266-847A-F8C857092E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29496-4671-4AB9-8135-E00C270FF61E}" type="slidenum">
              <a:rPr lang="en-GB" smtClean="0"/>
              <a:t>‹#›</a:t>
            </a:fld>
            <a:endParaRPr lang="en-GB"/>
          </a:p>
        </p:txBody>
      </p:sp>
    </p:spTree>
    <p:extLst>
      <p:ext uri="{BB962C8B-B14F-4D97-AF65-F5344CB8AC3E}">
        <p14:creationId xmlns:p14="http://schemas.microsoft.com/office/powerpoint/2010/main" val="1973315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sp>
        <p:nvSpPr>
          <p:cNvPr id="49" name="TextBox 48">
            <a:extLst>
              <a:ext uri="{FF2B5EF4-FFF2-40B4-BE49-F238E27FC236}">
                <a16:creationId xmlns:a16="http://schemas.microsoft.com/office/drawing/2014/main" id="{0DA64F74-01A0-4F00-8A20-F1DEF0316829}"/>
              </a:ext>
            </a:extLst>
          </p:cNvPr>
          <p:cNvSpPr txBox="1">
            <a:spLocks/>
          </p:cNvSpPr>
          <p:nvPr/>
        </p:nvSpPr>
        <p:spPr>
          <a:xfrm>
            <a:off x="190868" y="123354"/>
            <a:ext cx="11487705" cy="584775"/>
          </a:xfrm>
          <a:prstGeom prst="rect">
            <a:avLst/>
          </a:prstGeom>
          <a:noFill/>
        </p:spPr>
        <p:txBody>
          <a:bodyPr wrap="square" rtlCol="0">
            <a:spAutoFit/>
          </a:bodyPr>
          <a:lstStyle/>
          <a:p>
            <a:pPr algn="ctr"/>
            <a:r>
              <a:rPr lang="en-GB" sz="3200" u="sng" dirty="0">
                <a:solidFill>
                  <a:srgbClr val="00B050"/>
                </a:solidFill>
                <a:latin typeface="Old computer St" panose="02000500000000000000" pitchFamily="2" charset="0"/>
                <a:cs typeface="Aharoni" panose="02010803020104030203" pitchFamily="2" charset="-79"/>
              </a:rPr>
              <a:t>Winter Festivals</a:t>
            </a:r>
          </a:p>
        </p:txBody>
      </p:sp>
      <p:graphicFrame>
        <p:nvGraphicFramePr>
          <p:cNvPr id="14" name="Table 13">
            <a:extLst>
              <a:ext uri="{FF2B5EF4-FFF2-40B4-BE49-F238E27FC236}">
                <a16:creationId xmlns:a16="http://schemas.microsoft.com/office/drawing/2014/main" id="{A94F672D-6217-4924-B3A0-7FD49EEE3A49}"/>
              </a:ext>
            </a:extLst>
          </p:cNvPr>
          <p:cNvGraphicFramePr>
            <a:graphicFrameLocks noGrp="1"/>
          </p:cNvGraphicFramePr>
          <p:nvPr>
            <p:extLst>
              <p:ext uri="{D42A27DB-BD31-4B8C-83A1-F6EECF244321}">
                <p14:modId xmlns:p14="http://schemas.microsoft.com/office/powerpoint/2010/main" val="4155432042"/>
              </p:ext>
            </p:extLst>
          </p:nvPr>
        </p:nvGraphicFramePr>
        <p:xfrm>
          <a:off x="190869" y="673463"/>
          <a:ext cx="11810263" cy="6107353"/>
        </p:xfrm>
        <a:graphic>
          <a:graphicData uri="http://schemas.openxmlformats.org/drawingml/2006/table">
            <a:tbl>
              <a:tblPr firstRow="1" bandRow="1">
                <a:tableStyleId>{F5AB1C69-6EDB-4FF4-983F-18BD219EF322}</a:tableStyleId>
              </a:tblPr>
              <a:tblGrid>
                <a:gridCol w="3906420">
                  <a:extLst>
                    <a:ext uri="{9D8B030D-6E8A-4147-A177-3AD203B41FA5}">
                      <a16:colId xmlns:a16="http://schemas.microsoft.com/office/drawing/2014/main" val="684545579"/>
                    </a:ext>
                  </a:extLst>
                </a:gridCol>
                <a:gridCol w="3906420">
                  <a:extLst>
                    <a:ext uri="{9D8B030D-6E8A-4147-A177-3AD203B41FA5}">
                      <a16:colId xmlns:a16="http://schemas.microsoft.com/office/drawing/2014/main" val="2509420571"/>
                    </a:ext>
                  </a:extLst>
                </a:gridCol>
                <a:gridCol w="3997423">
                  <a:extLst>
                    <a:ext uri="{9D8B030D-6E8A-4147-A177-3AD203B41FA5}">
                      <a16:colId xmlns:a16="http://schemas.microsoft.com/office/drawing/2014/main" val="471780019"/>
                    </a:ext>
                  </a:extLst>
                </a:gridCol>
              </a:tblGrid>
              <a:tr h="1638204">
                <a:tc>
                  <a:txBody>
                    <a:bodyPr/>
                    <a:lstStyle/>
                    <a:p>
                      <a:r>
                        <a:rPr lang="en-US" sz="1400" b="0" dirty="0" err="1">
                          <a:latin typeface="Twinkl" panose="02000000000000000000" pitchFamily="2" charset="0"/>
                        </a:rPr>
                        <a:t>Maths</a:t>
                      </a:r>
                      <a:r>
                        <a:rPr lang="en-US" sz="1400" b="0" dirty="0">
                          <a:latin typeface="Twinkl" panose="02000000000000000000" pitchFamily="2" charset="0"/>
                        </a:rPr>
                        <a:t>: </a:t>
                      </a:r>
                    </a:p>
                    <a:p>
                      <a:r>
                        <a:rPr lang="en-GB" sz="1200" b="0" dirty="0">
                          <a:latin typeface="Twinkl" panose="02000000000000000000" pitchFamily="2" charset="0"/>
                        </a:rPr>
                        <a:t>We will continue with addition and subtraction, using the appropriate resources to help us with the calculations. We will learn to find the missing number in a number sentence and solve addition and subtraction problems. Then we will move onto learning about 2D and 3D shapes and their properties. We will practice using the language to describe the shapes and make repeating patterns with them.</a:t>
                      </a:r>
                      <a:endParaRPr lang="en-GB" sz="1100" b="0" dirty="0">
                        <a:latin typeface="Twinkl" panose="02000000000000000000" pitchFamily="2" charset="0"/>
                      </a:endParaRPr>
                    </a:p>
                  </a:txBody>
                  <a:tcPr>
                    <a:solidFill>
                      <a:srgbClr val="00B050"/>
                    </a:solidFill>
                  </a:tcPr>
                </a:tc>
                <a:tc rowSpan="2">
                  <a:txBody>
                    <a:bodyPr/>
                    <a:lstStyle/>
                    <a:p>
                      <a:r>
                        <a:rPr lang="en-US" sz="1100" b="1" dirty="0">
                          <a:latin typeface="Twinkl" panose="02000000000000000000" pitchFamily="2" charset="0"/>
                        </a:rPr>
                        <a:t>Humanities: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dirty="0">
                        <a:latin typeface="+mn-lt"/>
                      </a:endParaRPr>
                    </a:p>
                    <a:p>
                      <a:pPr marL="228600" indent="-228600">
                        <a:buFont typeface="+mj-lt"/>
                        <a:buAutoNum type="arabicPeriod"/>
                      </a:pPr>
                      <a:r>
                        <a:rPr lang="en-GB" sz="1200" b="0" kern="1200" dirty="0">
                          <a:solidFill>
                            <a:schemeClr val="lt1"/>
                          </a:solidFill>
                          <a:effectLst/>
                          <a:latin typeface="Twinkl" panose="02000000000000000000" pitchFamily="2" charset="0"/>
                          <a:ea typeface="+mn-ea"/>
                          <a:cs typeface="+mn-cs"/>
                        </a:rPr>
                        <a:t>I can recall some simple facts about events or people in the past- Read and retell Story of Guy Fawkes and understand  reasons for celebrating today- Create fireworks out of junk. </a:t>
                      </a:r>
                    </a:p>
                    <a:p>
                      <a:pPr marL="228600" indent="-228600">
                        <a:buFont typeface="+mj-lt"/>
                        <a:buAutoNum type="arabicPeriod"/>
                      </a:pPr>
                      <a:r>
                        <a:rPr lang="en-GB" sz="1200" b="0" kern="1200" dirty="0">
                          <a:solidFill>
                            <a:schemeClr val="lt1"/>
                          </a:solidFill>
                          <a:effectLst/>
                          <a:latin typeface="Twinkl" panose="02000000000000000000" pitchFamily="2" charset="0"/>
                          <a:ea typeface="+mn-ea"/>
                          <a:cs typeface="+mn-cs"/>
                        </a:rPr>
                        <a:t>I can recall some simple facts about events or people in the past-Poppy Day -Remembrance Sunday. We also remember special people from WW2 by wearing a red poppy and have a 2 minute silence.</a:t>
                      </a:r>
                    </a:p>
                    <a:p>
                      <a:pPr marL="228600" indent="-228600">
                        <a:buFont typeface="+mj-lt"/>
                        <a:buAutoNum type="arabicPeriod"/>
                      </a:pPr>
                      <a:r>
                        <a:rPr lang="en-GB" sz="1200" b="0" kern="1200" dirty="0">
                          <a:solidFill>
                            <a:schemeClr val="lt1"/>
                          </a:solidFill>
                          <a:effectLst/>
                          <a:latin typeface="Twinkl" panose="02000000000000000000" pitchFamily="2" charset="0"/>
                          <a:ea typeface="+mn-ea"/>
                          <a:cs typeface="+mn-cs"/>
                        </a:rPr>
                        <a:t>Discuss people special to us and how we celebrate these special people-Birthdays, Anniversaries, Family celebrations. Create a celebrations timeline.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latin typeface="Twinkl" panose="02000000000000000000" pitchFamily="2" charset="0"/>
                        </a:rPr>
                        <a:t>I know who Guy Fawkes was and why we celebrate Bonfire night.</a:t>
                      </a:r>
                    </a:p>
                  </a:txBody>
                  <a:tcPr>
                    <a:solidFill>
                      <a:srgbClr val="00B050"/>
                    </a:solidFill>
                  </a:tcPr>
                </a:tc>
                <a:tc>
                  <a:txBody>
                    <a:bodyPr/>
                    <a:lstStyle/>
                    <a:p>
                      <a:r>
                        <a:rPr lang="en-US" sz="1400" b="0" dirty="0">
                          <a:latin typeface="Twinkl" panose="02000000000000000000" pitchFamily="2" charset="0"/>
                        </a:rPr>
                        <a:t>English:</a:t>
                      </a:r>
                    </a:p>
                    <a:p>
                      <a:r>
                        <a:rPr lang="en-US" sz="1200" b="0" dirty="0">
                          <a:latin typeface="Twinkl" panose="02000000000000000000" pitchFamily="2" charset="0"/>
                        </a:rPr>
                        <a:t>We will look at riddles and learn how to write a riddle about materials things are made of. We will read “The Jolly Postman” and study all the types of invitation, letter greetings card and postcard in the book. We will learn about adjectives and correct handwriting. We will continue to work on our handwriting and punctuation too.</a:t>
                      </a:r>
                    </a:p>
                  </a:txBody>
                  <a:tcPr>
                    <a:solidFill>
                      <a:srgbClr val="00B050"/>
                    </a:solidFill>
                  </a:tcPr>
                </a:tc>
                <a:extLst>
                  <a:ext uri="{0D108BD9-81ED-4DB2-BD59-A6C34878D82A}">
                    <a16:rowId xmlns:a16="http://schemas.microsoft.com/office/drawing/2014/main" val="814623863"/>
                  </a:ext>
                </a:extLst>
              </a:tr>
              <a:tr h="4339513">
                <a:tc>
                  <a:txBody>
                    <a:bodyPr/>
                    <a:lstStyle/>
                    <a:p>
                      <a:r>
                        <a:rPr lang="en-US" sz="1400" b="0" dirty="0">
                          <a:latin typeface="Twinkl" panose="02000000000000000000" pitchFamily="2" charset="0"/>
                        </a:rPr>
                        <a:t>Science: </a:t>
                      </a:r>
                    </a:p>
                    <a:p>
                      <a:pPr marL="228600" indent="-228600">
                        <a:buFont typeface="+mj-lt"/>
                        <a:buAutoNum type="arabicPeriod"/>
                      </a:pPr>
                      <a:r>
                        <a:rPr lang="en-GB" sz="1200" kern="1200" dirty="0">
                          <a:solidFill>
                            <a:schemeClr val="dk1"/>
                          </a:solidFill>
                          <a:effectLst/>
                          <a:latin typeface="Twinkl" panose="02000000000000000000" pitchFamily="2" charset="0"/>
                          <a:ea typeface="+mn-ea"/>
                          <a:cs typeface="+mn-cs"/>
                        </a:rPr>
                        <a:t>Naming main materials: Wood, glass, plastic, paper, cardboard and metal.</a:t>
                      </a:r>
                    </a:p>
                    <a:p>
                      <a:pPr marL="228600" indent="-228600">
                        <a:buFont typeface="+mj-lt"/>
                        <a:buAutoNum type="arabicPeriod"/>
                      </a:pPr>
                      <a:r>
                        <a:rPr lang="en-GB" sz="1200" kern="1200" dirty="0">
                          <a:solidFill>
                            <a:schemeClr val="dk1"/>
                          </a:solidFill>
                          <a:effectLst/>
                          <a:latin typeface="Twinkl" panose="02000000000000000000" pitchFamily="2" charset="0"/>
                          <a:ea typeface="+mn-ea"/>
                          <a:cs typeface="+mn-cs"/>
                        </a:rPr>
                        <a:t>To use words to describe properties of materials such as bendy, squishy, rigid, transparent, man-made, natural, hard, soft, bumpy, smooth.</a:t>
                      </a:r>
                    </a:p>
                    <a:p>
                      <a:pPr marL="228600" indent="-228600">
                        <a:buFont typeface="+mj-lt"/>
                        <a:buAutoNum type="arabicPeriod"/>
                      </a:pPr>
                      <a:r>
                        <a:rPr lang="en-GB" sz="1200" kern="1200" dirty="0">
                          <a:solidFill>
                            <a:schemeClr val="dk1"/>
                          </a:solidFill>
                          <a:effectLst/>
                          <a:latin typeface="Twinkl" panose="02000000000000000000" pitchFamily="2" charset="0"/>
                          <a:ea typeface="+mn-ea"/>
                          <a:cs typeface="+mn-cs"/>
                        </a:rPr>
                        <a:t>To understand what materials are used for and why.</a:t>
                      </a:r>
                    </a:p>
                    <a:p>
                      <a:pPr marL="228600" indent="-228600">
                        <a:buFont typeface="+mj-lt"/>
                        <a:buAutoNum type="arabicPeriod"/>
                      </a:pPr>
                      <a:r>
                        <a:rPr lang="en-GB" sz="1200" kern="1200" dirty="0">
                          <a:solidFill>
                            <a:schemeClr val="dk1"/>
                          </a:solidFill>
                          <a:effectLst/>
                          <a:latin typeface="Twinkl" panose="02000000000000000000" pitchFamily="2" charset="0"/>
                          <a:ea typeface="+mn-ea"/>
                          <a:cs typeface="+mn-cs"/>
                        </a:rPr>
                        <a:t>To know the difference between a material and an object.</a:t>
                      </a:r>
                    </a:p>
                    <a:p>
                      <a:pPr marL="228600" indent="-228600">
                        <a:buFont typeface="+mj-lt"/>
                        <a:buAutoNum type="arabicPeriod"/>
                      </a:pPr>
                      <a:r>
                        <a:rPr lang="en-GB" sz="1200" kern="1200" dirty="0">
                          <a:solidFill>
                            <a:schemeClr val="dk1"/>
                          </a:solidFill>
                          <a:effectLst/>
                          <a:latin typeface="Twinkl" panose="02000000000000000000" pitchFamily="2" charset="0"/>
                          <a:ea typeface="+mn-ea"/>
                          <a:cs typeface="+mn-cs"/>
                        </a:rPr>
                        <a:t>To be able to test if something is magnetic and begin to predict this.</a:t>
                      </a:r>
                    </a:p>
                    <a:p>
                      <a:pPr marL="228600" indent="-228600">
                        <a:buFont typeface="+mj-lt"/>
                        <a:buAutoNum type="arabicPeriod"/>
                      </a:pPr>
                      <a:r>
                        <a:rPr lang="en-GB" sz="1200" kern="1200" dirty="0">
                          <a:solidFill>
                            <a:schemeClr val="dk1"/>
                          </a:solidFill>
                          <a:effectLst/>
                          <a:latin typeface="Twinkl" panose="02000000000000000000" pitchFamily="2" charset="0"/>
                          <a:ea typeface="+mn-ea"/>
                          <a:cs typeface="+mn-cs"/>
                        </a:rPr>
                        <a:t>Sort objects based on the materials they are made of.</a:t>
                      </a:r>
                    </a:p>
                    <a:p>
                      <a:pPr marL="228600" indent="-228600">
                        <a:buFont typeface="+mj-lt"/>
                        <a:buAutoNum type="arabicPeriod"/>
                      </a:pPr>
                      <a:r>
                        <a:rPr lang="en-GB" sz="1200" kern="1200" dirty="0">
                          <a:solidFill>
                            <a:schemeClr val="dk1"/>
                          </a:solidFill>
                          <a:effectLst/>
                          <a:latin typeface="Twinkl" panose="02000000000000000000" pitchFamily="2" charset="0"/>
                          <a:ea typeface="+mn-ea"/>
                          <a:cs typeface="+mn-cs"/>
                        </a:rPr>
                        <a:t>Considering alternative materials for other purposes and their effectiveness.</a:t>
                      </a:r>
                      <a:endParaRPr lang="en-US" sz="1200" b="0" dirty="0">
                        <a:latin typeface="Twinkl" panose="02000000000000000000" pitchFamily="2" charset="0"/>
                      </a:endParaRPr>
                    </a:p>
                  </a:txBody>
                  <a:tcPr>
                    <a:solidFill>
                      <a:schemeClr val="accent6">
                        <a:lumMod val="40000"/>
                        <a:lumOff val="60000"/>
                      </a:schemeClr>
                    </a:solidFill>
                  </a:tcPr>
                </a:tc>
                <a:tc vMerge="1">
                  <a:txBody>
                    <a:bodyPr/>
                    <a:lstStyle/>
                    <a:p>
                      <a:endParaRPr lang="en-GB"/>
                    </a:p>
                  </a:txBody>
                  <a:tcPr/>
                </a:tc>
                <a:tc>
                  <a:txBody>
                    <a:bodyPr/>
                    <a:lstStyle/>
                    <a:p>
                      <a:r>
                        <a:rPr lang="en-US" sz="1400" dirty="0">
                          <a:latin typeface="Twinkl" panose="02000000000000000000" pitchFamily="2" charset="0"/>
                        </a:rPr>
                        <a:t>Art and DT:</a:t>
                      </a:r>
                    </a:p>
                    <a:p>
                      <a:r>
                        <a:rPr lang="en-GB" sz="1200" kern="1200" dirty="0">
                          <a:solidFill>
                            <a:schemeClr val="dk1"/>
                          </a:solidFill>
                          <a:effectLst/>
                          <a:latin typeface="Twinkl" panose="02000000000000000000" pitchFamily="2" charset="0"/>
                          <a:ea typeface="+mn-ea"/>
                          <a:cs typeface="+mn-cs"/>
                        </a:rPr>
                        <a:t>Experiment with splatter, print, blow, string, resist paint effects to create Firework pictures</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Look at Collage Artwork by Henri Matisse, exploring new cutting and collage techniques to create Remembrance Poppies.</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Evaluate their art work and make improvements , applying them to a collage.</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Design and create their own Christmas decorations and card applying their paint effect and collage skills.</a:t>
                      </a:r>
                    </a:p>
                    <a:p>
                      <a:endParaRPr lang="en-GB" sz="1200" kern="1200" dirty="0">
                        <a:solidFill>
                          <a:schemeClr val="dk1"/>
                        </a:solidFill>
                        <a:effectLst/>
                        <a:latin typeface="Twinkl" panose="02000000000000000000" pitchFamily="2" charset="0"/>
                        <a:ea typeface="+mn-ea"/>
                        <a:cs typeface="+mn-cs"/>
                      </a:endParaRPr>
                    </a:p>
                    <a:p>
                      <a:r>
                        <a:rPr lang="en-GB" sz="1200" kern="1200" dirty="0">
                          <a:solidFill>
                            <a:schemeClr val="dk1"/>
                          </a:solidFill>
                          <a:effectLst/>
                          <a:latin typeface="Twinkl" panose="02000000000000000000" pitchFamily="2" charset="0"/>
                          <a:ea typeface="+mn-ea"/>
                          <a:cs typeface="+mn-cs"/>
                        </a:rPr>
                        <a:t>Design and make a Christmas card with </a:t>
                      </a:r>
                    </a:p>
                    <a:p>
                      <a:r>
                        <a:rPr lang="en-GB" sz="1200" kern="1200" dirty="0">
                          <a:solidFill>
                            <a:schemeClr val="dk1"/>
                          </a:solidFill>
                          <a:effectLst/>
                          <a:latin typeface="Twinkl" panose="02000000000000000000" pitchFamily="2" charset="0"/>
                          <a:ea typeface="+mn-ea"/>
                          <a:cs typeface="+mn-cs"/>
                        </a:rPr>
                        <a:t>a moving part.</a:t>
                      </a:r>
                      <a:endParaRPr lang="en-US" sz="1050" dirty="0">
                        <a:latin typeface="Twinkl" panose="02000000000000000000" pitchFamily="2" charset="0"/>
                      </a:endParaRPr>
                    </a:p>
                  </a:txBody>
                  <a:tcPr>
                    <a:solidFill>
                      <a:schemeClr val="accent6">
                        <a:lumMod val="40000"/>
                        <a:lumOff val="60000"/>
                      </a:schemeClr>
                    </a:solidFill>
                  </a:tcPr>
                </a:tc>
                <a:extLst>
                  <a:ext uri="{0D108BD9-81ED-4DB2-BD59-A6C34878D82A}">
                    <a16:rowId xmlns:a16="http://schemas.microsoft.com/office/drawing/2014/main" val="4048439450"/>
                  </a:ext>
                </a:extLst>
              </a:tr>
            </a:tbl>
          </a:graphicData>
        </a:graphic>
      </p:graphicFrame>
      <p:pic>
        <p:nvPicPr>
          <p:cNvPr id="15" name="Picture 14" descr="Image preview">
            <a:extLst>
              <a:ext uri="{FF2B5EF4-FFF2-40B4-BE49-F238E27FC236}">
                <a16:creationId xmlns:a16="http://schemas.microsoft.com/office/drawing/2014/main" id="{1365F15A-E172-4FD9-BBFB-FCB64FAEE8AD}"/>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620119" y="3487205"/>
            <a:ext cx="629202" cy="38489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83002533-BCED-48A9-B996-0683A18343EF}"/>
              </a:ext>
            </a:extLst>
          </p:cNvPr>
          <p:cNvPicPr>
            <a:picLocks noChangeAspect="1"/>
          </p:cNvPicPr>
          <p:nvPr/>
        </p:nvPicPr>
        <p:blipFill>
          <a:blip r:embed="rId4"/>
          <a:stretch>
            <a:fillRect/>
          </a:stretch>
        </p:blipFill>
        <p:spPr>
          <a:xfrm>
            <a:off x="3510136" y="77184"/>
            <a:ext cx="461790" cy="51856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 name="Picture 2">
            <a:extLst>
              <a:ext uri="{FF2B5EF4-FFF2-40B4-BE49-F238E27FC236}">
                <a16:creationId xmlns:a16="http://schemas.microsoft.com/office/drawing/2014/main" id="{736A4604-FE6B-D9EE-D3A9-A5D3FB97EF2B}"/>
              </a:ext>
            </a:extLst>
          </p:cNvPr>
          <p:cNvPicPr>
            <a:picLocks noChangeAspect="1"/>
          </p:cNvPicPr>
          <p:nvPr/>
        </p:nvPicPr>
        <p:blipFill>
          <a:blip r:embed="rId4"/>
          <a:stretch>
            <a:fillRect/>
          </a:stretch>
        </p:blipFill>
        <p:spPr>
          <a:xfrm>
            <a:off x="8091661" y="77184"/>
            <a:ext cx="461790" cy="51856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3005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DBC58D6-6D44-4C24-9247-BF6E08FC600E}"/>
              </a:ext>
            </a:extLst>
          </p:cNvPr>
          <p:cNvGraphicFramePr>
            <a:graphicFrameLocks noGrp="1"/>
          </p:cNvGraphicFramePr>
          <p:nvPr>
            <p:extLst>
              <p:ext uri="{D42A27DB-BD31-4B8C-83A1-F6EECF244321}">
                <p14:modId xmlns:p14="http://schemas.microsoft.com/office/powerpoint/2010/main" val="4216307027"/>
              </p:ext>
            </p:extLst>
          </p:nvPr>
        </p:nvGraphicFramePr>
        <p:xfrm>
          <a:off x="238219" y="559092"/>
          <a:ext cx="11594313" cy="7384995"/>
        </p:xfrm>
        <a:graphic>
          <a:graphicData uri="http://schemas.openxmlformats.org/drawingml/2006/table">
            <a:tbl>
              <a:tblPr firstRow="1" bandRow="1">
                <a:tableStyleId>{F5AB1C69-6EDB-4FF4-983F-18BD219EF322}</a:tableStyleId>
              </a:tblPr>
              <a:tblGrid>
                <a:gridCol w="2844346">
                  <a:extLst>
                    <a:ext uri="{9D8B030D-6E8A-4147-A177-3AD203B41FA5}">
                      <a16:colId xmlns:a16="http://schemas.microsoft.com/office/drawing/2014/main" val="684545579"/>
                    </a:ext>
                  </a:extLst>
                </a:gridCol>
                <a:gridCol w="4804135">
                  <a:extLst>
                    <a:ext uri="{9D8B030D-6E8A-4147-A177-3AD203B41FA5}">
                      <a16:colId xmlns:a16="http://schemas.microsoft.com/office/drawing/2014/main" val="2509420571"/>
                    </a:ext>
                  </a:extLst>
                </a:gridCol>
                <a:gridCol w="3945832">
                  <a:extLst>
                    <a:ext uri="{9D8B030D-6E8A-4147-A177-3AD203B41FA5}">
                      <a16:colId xmlns:a16="http://schemas.microsoft.com/office/drawing/2014/main" val="471780019"/>
                    </a:ext>
                  </a:extLst>
                </a:gridCol>
              </a:tblGrid>
              <a:tr h="2354631">
                <a:tc>
                  <a:txBody>
                    <a:bodyPr/>
                    <a:lstStyle/>
                    <a:p>
                      <a:r>
                        <a:rPr lang="en-US" sz="1400" b="0" dirty="0">
                          <a:latin typeface="Twinkl" panose="02000000000000000000" pitchFamily="2" charset="0"/>
                        </a:rPr>
                        <a:t>P.E.</a:t>
                      </a:r>
                    </a:p>
                    <a:p>
                      <a:pPr marL="171450" indent="-171450">
                        <a:buFont typeface="Arial" panose="020B0604020202020204" pitchFamily="34" charset="0"/>
                        <a:buChar char="•"/>
                      </a:pPr>
                      <a:r>
                        <a:rPr lang="en-GB" sz="1200" b="0" kern="1200" dirty="0">
                          <a:solidFill>
                            <a:schemeClr val="lt1"/>
                          </a:solidFill>
                          <a:effectLst/>
                          <a:latin typeface="Twinkl" panose="02000000000000000000" pitchFamily="2" charset="0"/>
                          <a:ea typeface="+mn-ea"/>
                          <a:cs typeface="+mn-cs"/>
                        </a:rPr>
                        <a:t>Multi-skills: Rolling, throwing, catching, striking, kitting a target and special awareness.</a:t>
                      </a:r>
                    </a:p>
                    <a:p>
                      <a:pPr marL="171450" indent="-171450">
                        <a:buFont typeface="Arial" panose="020B0604020202020204" pitchFamily="34" charset="0"/>
                        <a:buChar char="•"/>
                      </a:pPr>
                      <a:r>
                        <a:rPr lang="en-GB" sz="1200" b="0" kern="1200" dirty="0">
                          <a:solidFill>
                            <a:schemeClr val="lt1"/>
                          </a:solidFill>
                          <a:effectLst/>
                          <a:latin typeface="Twinkl" panose="02000000000000000000" pitchFamily="2" charset="0"/>
                          <a:ea typeface="+mn-ea"/>
                          <a:cs typeface="+mn-cs"/>
                        </a:rPr>
                        <a:t>Yoga: Yoga poses and breathing. Using mindfulness to help to relax and improve well-being.</a:t>
                      </a:r>
                    </a:p>
                    <a:p>
                      <a:pPr marL="171450" indent="-171450">
                        <a:buFont typeface="Arial" panose="020B0604020202020204" pitchFamily="34" charset="0"/>
                        <a:buChar char="•"/>
                      </a:pPr>
                      <a:r>
                        <a:rPr lang="en-GB" sz="1200" b="0" kern="1200">
                          <a:solidFill>
                            <a:schemeClr val="lt1"/>
                          </a:solidFill>
                          <a:effectLst/>
                          <a:latin typeface="Twinkl" panose="02000000000000000000" pitchFamily="2" charset="0"/>
                          <a:ea typeface="+mn-ea"/>
                          <a:cs typeface="+mn-cs"/>
                        </a:rPr>
                        <a:t>Christmas </a:t>
                      </a:r>
                      <a:r>
                        <a:rPr lang="en-GB" sz="1200" b="0" kern="1200" dirty="0">
                          <a:solidFill>
                            <a:schemeClr val="lt1"/>
                          </a:solidFill>
                          <a:effectLst/>
                          <a:latin typeface="Twinkl" panose="02000000000000000000" pitchFamily="2" charset="0"/>
                          <a:ea typeface="+mn-ea"/>
                          <a:cs typeface="+mn-cs"/>
                        </a:rPr>
                        <a:t>nativity dance and actions to </a:t>
                      </a:r>
                      <a:r>
                        <a:rPr lang="en-GB" sz="1200" b="0" kern="1200">
                          <a:solidFill>
                            <a:schemeClr val="lt1"/>
                          </a:solidFill>
                          <a:effectLst/>
                          <a:latin typeface="Twinkl" panose="02000000000000000000" pitchFamily="2" charset="0"/>
                          <a:ea typeface="+mn-ea"/>
                          <a:cs typeface="+mn-cs"/>
                        </a:rPr>
                        <a:t>songs.</a:t>
                      </a:r>
                    </a:p>
                    <a:p>
                      <a:pPr marL="171450" indent="-171450">
                        <a:buFont typeface="Arial" panose="020B0604020202020204" pitchFamily="34" charset="0"/>
                        <a:buChar char="•"/>
                      </a:pPr>
                      <a:endParaRPr lang="en-US" sz="1050" b="0" dirty="0">
                        <a:latin typeface="Twinkl" panose="02000000000000000000" pitchFamily="2" charset="0"/>
                      </a:endParaRPr>
                    </a:p>
                  </a:txBody>
                  <a:tcPr>
                    <a:solidFill>
                      <a:srgbClr val="00B050"/>
                    </a:solidFill>
                  </a:tcPr>
                </a:tc>
                <a:tc>
                  <a:txBody>
                    <a:bodyPr/>
                    <a:lstStyle/>
                    <a:p>
                      <a:r>
                        <a:rPr lang="en-US" sz="1400" b="0" dirty="0">
                          <a:latin typeface="Twinkl" panose="02000000000000000000" pitchFamily="2" charset="0"/>
                        </a:rPr>
                        <a:t>RE:</a:t>
                      </a:r>
                    </a:p>
                    <a:p>
                      <a:r>
                        <a:rPr lang="en-GB" sz="1200" b="0" kern="1200" dirty="0">
                          <a:solidFill>
                            <a:schemeClr val="lt1"/>
                          </a:solidFill>
                          <a:effectLst/>
                          <a:latin typeface="Twinkl" panose="02000000000000000000" pitchFamily="2" charset="0"/>
                          <a:ea typeface="+mn-ea"/>
                          <a:cs typeface="+mn-cs"/>
                        </a:rPr>
                        <a:t>Recognise the words of the Shema as a Jewish prayer- Introduce Jewish beliefs about God -Read parts of the Shema i.e. God is one, that it is important to love God. Make our own scrolls with this message and read them to each other</a:t>
                      </a:r>
                    </a:p>
                    <a:p>
                      <a:r>
                        <a:rPr lang="en-GB" sz="1200" b="0" kern="1200" dirty="0">
                          <a:solidFill>
                            <a:schemeClr val="lt1"/>
                          </a:solidFill>
                          <a:effectLst/>
                          <a:latin typeface="Twinkl" panose="02000000000000000000" pitchFamily="2" charset="0"/>
                          <a:ea typeface="+mn-ea"/>
                          <a:cs typeface="+mn-cs"/>
                        </a:rPr>
                        <a:t> </a:t>
                      </a:r>
                    </a:p>
                    <a:p>
                      <a:r>
                        <a:rPr lang="en-GB" sz="1200" b="0" kern="1200" dirty="0">
                          <a:solidFill>
                            <a:schemeClr val="lt1"/>
                          </a:solidFill>
                          <a:effectLst/>
                          <a:latin typeface="Twinkl" panose="02000000000000000000" pitchFamily="2" charset="0"/>
                          <a:ea typeface="+mn-ea"/>
                          <a:cs typeface="+mn-cs"/>
                        </a:rPr>
                        <a:t>Give examples of how the stories used in Chanukah remind Jews about what God is like- What do we celebrate and why? Birthdays, Anniversaries, family occasions. Discuss why. Introduce Jewish celebrations as a way of celebrating their idea of God in the Shema.</a:t>
                      </a:r>
                    </a:p>
                    <a:p>
                      <a:r>
                        <a:rPr lang="en-GB" sz="1200" b="1" kern="1200" dirty="0">
                          <a:solidFill>
                            <a:schemeClr val="lt1"/>
                          </a:solidFill>
                          <a:effectLst/>
                          <a:latin typeface="Twinkl" panose="02000000000000000000" pitchFamily="2" charset="0"/>
                          <a:ea typeface="+mn-ea"/>
                          <a:cs typeface="+mn-cs"/>
                        </a:rPr>
                        <a:t> </a:t>
                      </a:r>
                    </a:p>
                    <a:p>
                      <a:r>
                        <a:rPr lang="en-GB" sz="1200" b="0" kern="1200" dirty="0">
                          <a:solidFill>
                            <a:schemeClr val="lt1"/>
                          </a:solidFill>
                          <a:effectLst/>
                          <a:latin typeface="Twinkl" panose="02000000000000000000" pitchFamily="2" charset="0"/>
                          <a:ea typeface="+mn-ea"/>
                          <a:cs typeface="+mn-cs"/>
                        </a:rPr>
                        <a:t>Give examples of how Jewish people celebrate special times-Prepare our own Chanukah celebration and talk about why it is important to Jewish people as a way of praising God. Look at a mezuzah, how it is used and how it has the words of the Shema on a scroll inside. Find out why many Jews have this in their home.</a:t>
                      </a:r>
                    </a:p>
                    <a:p>
                      <a:r>
                        <a:rPr lang="en-GB" sz="1200" b="0" kern="1200" dirty="0">
                          <a:solidFill>
                            <a:schemeClr val="lt1"/>
                          </a:solidFill>
                          <a:effectLst/>
                          <a:latin typeface="Twinkl" panose="02000000000000000000" pitchFamily="2" charset="0"/>
                          <a:ea typeface="+mn-ea"/>
                          <a:cs typeface="+mn-cs"/>
                        </a:rPr>
                        <a:t> </a:t>
                      </a:r>
                    </a:p>
                    <a:p>
                      <a:r>
                        <a:rPr lang="en-GB" sz="1200" b="0" kern="1200" dirty="0">
                          <a:solidFill>
                            <a:schemeClr val="lt1"/>
                          </a:solidFill>
                          <a:effectLst/>
                          <a:latin typeface="Twinkl" panose="02000000000000000000" pitchFamily="2" charset="0"/>
                          <a:ea typeface="+mn-ea"/>
                          <a:cs typeface="+mn-cs"/>
                        </a:rPr>
                        <a:t>Give a clear, simple account of the story of Jesus’ birth and why Jesus is important for Christians-Talk about getting a bedroom ready for a new baby. Imagine the new baby is ‘God come to Earth’ –Who might come and visit?</a:t>
                      </a:r>
                    </a:p>
                  </a:txBody>
                  <a:tcPr>
                    <a:solidFill>
                      <a:srgbClr val="00B050"/>
                    </a:solidFill>
                  </a:tcPr>
                </a:tc>
                <a:tc>
                  <a:txBody>
                    <a:bodyPr/>
                    <a:lstStyle/>
                    <a:p>
                      <a:r>
                        <a:rPr lang="en-US" sz="1400" b="0" dirty="0">
                          <a:latin typeface="Twinkl" panose="02000000000000000000" pitchFamily="2" charset="0"/>
                        </a:rPr>
                        <a:t>PSHE: </a:t>
                      </a:r>
                    </a:p>
                    <a:p>
                      <a:r>
                        <a:rPr lang="en-GB" sz="1400" b="0" dirty="0">
                          <a:latin typeface="Twinkl" panose="02000000000000000000" pitchFamily="2" charset="0"/>
                        </a:rPr>
                        <a:t>This unit is inspired by the idea that </a:t>
                      </a:r>
                    </a:p>
                    <a:p>
                      <a:r>
                        <a:rPr lang="en-GB" sz="1400" b="0" dirty="0">
                          <a:latin typeface="Twinkl" panose="02000000000000000000" pitchFamily="2" charset="0"/>
                        </a:rPr>
                        <a:t>individuals can have a positive </a:t>
                      </a:r>
                    </a:p>
                    <a:p>
                      <a:r>
                        <a:rPr lang="en-GB" sz="1400" b="0" dirty="0">
                          <a:latin typeface="Twinkl" panose="02000000000000000000" pitchFamily="2" charset="0"/>
                        </a:rPr>
                        <a:t>impact on groups and communities to which they belong. </a:t>
                      </a:r>
                    </a:p>
                    <a:p>
                      <a:r>
                        <a:rPr lang="en-GB" sz="1400" b="0" dirty="0">
                          <a:latin typeface="Twinkl" panose="02000000000000000000" pitchFamily="2" charset="0"/>
                        </a:rPr>
                        <a:t>It aims to enable the children to identify that they belong to various groups and communities and ways in which they contribute positively to these. </a:t>
                      </a:r>
                    </a:p>
                    <a:p>
                      <a:r>
                        <a:rPr lang="en-GB" sz="1400" b="0" dirty="0">
                          <a:latin typeface="Twinkl" panose="02000000000000000000" pitchFamily="2" charset="0"/>
                        </a:rPr>
                        <a:t>In this unit, children learn about community, being good neighbours and looking after the environment. </a:t>
                      </a:r>
                    </a:p>
                    <a:p>
                      <a:r>
                        <a:rPr lang="en-GB" sz="1400" b="0" dirty="0">
                          <a:latin typeface="Twinkl" panose="02000000000000000000" pitchFamily="2" charset="0"/>
                        </a:rPr>
                        <a:t>They will also learn about Britain, what it means to be British, about diversity and the importance of celebrating and being respectful of our </a:t>
                      </a:r>
                      <a:r>
                        <a:rPr lang="en-GB" sz="1400" b="0">
                          <a:latin typeface="Twinkl" panose="02000000000000000000" pitchFamily="2" charset="0"/>
                        </a:rPr>
                        <a:t>differences.</a:t>
                      </a:r>
                      <a:endParaRPr lang="en-GB" sz="1400" b="0" i="0" u="none" strike="noStrike" kern="1200" baseline="0" dirty="0">
                        <a:solidFill>
                          <a:schemeClr val="lt1"/>
                        </a:solidFill>
                        <a:latin typeface="Twinkl" panose="02000000000000000000" pitchFamily="2" charset="0"/>
                        <a:ea typeface="+mn-ea"/>
                        <a:cs typeface="+mn-cs"/>
                      </a:endParaRPr>
                    </a:p>
                    <a:p>
                      <a:endParaRPr lang="en-GB" sz="1400" b="0" i="0" u="none" strike="noStrike" kern="1200" baseline="0" dirty="0">
                        <a:solidFill>
                          <a:schemeClr val="lt1"/>
                        </a:solidFill>
                        <a:latin typeface="Twinkl" panose="02000000000000000000" pitchFamily="2" charset="0"/>
                        <a:ea typeface="+mn-ea"/>
                        <a:cs typeface="+mn-cs"/>
                      </a:endParaRPr>
                    </a:p>
                    <a:p>
                      <a:endParaRPr lang="en-GB" sz="1400" b="0" i="0" u="none" strike="noStrike" kern="1200" baseline="0" dirty="0">
                        <a:solidFill>
                          <a:schemeClr val="lt1"/>
                        </a:solidFill>
                        <a:latin typeface="Twinkl" panose="02000000000000000000" pitchFamily="2" charset="0"/>
                        <a:ea typeface="+mn-ea"/>
                        <a:cs typeface="+mn-cs"/>
                      </a:endParaRPr>
                    </a:p>
                  </a:txBody>
                  <a:tcPr>
                    <a:solidFill>
                      <a:srgbClr val="00B050"/>
                    </a:solidFill>
                  </a:tcPr>
                </a:tc>
                <a:extLst>
                  <a:ext uri="{0D108BD9-81ED-4DB2-BD59-A6C34878D82A}">
                    <a16:rowId xmlns:a16="http://schemas.microsoft.com/office/drawing/2014/main" val="814623863"/>
                  </a:ext>
                </a:extLst>
              </a:tr>
              <a:tr h="3422595">
                <a:tc>
                  <a:txBody>
                    <a:bodyPr/>
                    <a:lstStyle/>
                    <a:p>
                      <a:r>
                        <a:rPr lang="en-GB" sz="1400" dirty="0">
                          <a:latin typeface="Twinkl" panose="02000000000000000000" pitchFamily="2" charset="0"/>
                        </a:rPr>
                        <a:t>ICT: </a:t>
                      </a:r>
                    </a:p>
                    <a:p>
                      <a:r>
                        <a:rPr lang="en-GB" sz="1200" kern="1200" dirty="0">
                          <a:solidFill>
                            <a:schemeClr val="dk1"/>
                          </a:solidFill>
                          <a:effectLst/>
                          <a:latin typeface="Twinkl" panose="02000000000000000000" pitchFamily="2" charset="0"/>
                          <a:ea typeface="+mn-ea"/>
                          <a:cs typeface="+mn-cs"/>
                        </a:rPr>
                        <a:t>Understand that computers carry out instructions to complete tasks.</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Understand that instructions are written in a way that the computer can understand, known as code.</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Learn how to make simple inputs to make a picture move across the screen </a:t>
                      </a:r>
                    </a:p>
                    <a:p>
                      <a:endParaRPr lang="en-GB" sz="1400" dirty="0">
                        <a:latin typeface="Twinkl" panose="02000000000000000000" pitchFamily="2" charset="0"/>
                      </a:endParaRPr>
                    </a:p>
                  </a:txBody>
                  <a:tcPr>
                    <a:solidFill>
                      <a:schemeClr val="accent6">
                        <a:lumMod val="40000"/>
                        <a:lumOff val="60000"/>
                      </a:schemeClr>
                    </a:solidFill>
                  </a:tcPr>
                </a:tc>
                <a:tc>
                  <a:txBody>
                    <a:bodyPr/>
                    <a:lstStyle/>
                    <a:p>
                      <a:r>
                        <a:rPr lang="en-US" sz="1400" dirty="0">
                          <a:latin typeface="Twinkl" panose="02000000000000000000" pitchFamily="2" charset="0"/>
                        </a:rPr>
                        <a:t>Music: </a:t>
                      </a:r>
                    </a:p>
                    <a:p>
                      <a:r>
                        <a:rPr lang="en-GB" sz="1200" kern="1200" dirty="0">
                          <a:solidFill>
                            <a:schemeClr val="dk1"/>
                          </a:solidFill>
                          <a:effectLst/>
                          <a:latin typeface="Twinkl" panose="02000000000000000000" pitchFamily="2" charset="0"/>
                          <a:ea typeface="+mn-ea"/>
                          <a:cs typeface="+mn-cs"/>
                        </a:rPr>
                        <a:t>To know that music has a steady pulse, like a heartbeat. To know that we can create rhythms from words, our names, favourite food, colours and animals.</a:t>
                      </a:r>
                    </a:p>
                    <a:p>
                      <a:r>
                        <a:rPr lang="en-GB" sz="1200" kern="1200" dirty="0">
                          <a:solidFill>
                            <a:schemeClr val="dk1"/>
                          </a:solidFill>
                          <a:effectLst/>
                          <a:latin typeface="Twinkl" panose="02000000000000000000" pitchFamily="2" charset="0"/>
                          <a:ea typeface="+mn-ea"/>
                          <a:cs typeface="+mn-cs"/>
                        </a:rPr>
                        <a:t>To confidently sing or rap five songs from memory and sing them in unison.</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Learn the names of the instruments they are playing.</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Help to create a simple melody using one, two or three notes. Learn how the notes of the composition can be written down and changed if necessary.</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Choose a song from the Nativity, practise and perform it , adding their ideas to the performance. Record the performance and say how they were feeling about it.</a:t>
                      </a:r>
                      <a:r>
                        <a:rPr lang="en-GB" sz="1200" dirty="0">
                          <a:effectLst/>
                          <a:latin typeface="Twinkl" panose="02000000000000000000" pitchFamily="2" charset="0"/>
                        </a:rPr>
                        <a:t> </a:t>
                      </a:r>
                      <a:r>
                        <a:rPr lang="en-GB" sz="1200" kern="1200" dirty="0">
                          <a:solidFill>
                            <a:schemeClr val="dk1"/>
                          </a:solidFill>
                          <a:effectLst/>
                          <a:latin typeface="Twinkl" panose="02000000000000000000" pitchFamily="2" charset="0"/>
                          <a:ea typeface="+mn-ea"/>
                          <a:cs typeface="+mn-cs"/>
                        </a:rPr>
                        <a:t> </a:t>
                      </a:r>
                    </a:p>
                    <a:p>
                      <a:endParaRPr lang="en-US" sz="1400" dirty="0">
                        <a:latin typeface="Twinkl" panose="02000000000000000000" pitchFamily="2" charset="0"/>
                      </a:endParaRPr>
                    </a:p>
                  </a:txBody>
                  <a:tcPr>
                    <a:solidFill>
                      <a:schemeClr val="accent6">
                        <a:lumMod val="40000"/>
                        <a:lumOff val="60000"/>
                      </a:schemeClr>
                    </a:solidFill>
                  </a:tcPr>
                </a:tc>
                <a:tc>
                  <a:txBody>
                    <a:bodyPr/>
                    <a:lstStyle/>
                    <a:p>
                      <a:endParaRPr lang="en-GB" sz="1400" dirty="0">
                        <a:latin typeface="Twinkl" panose="02000000000000000000" pitchFamily="2" charset="0"/>
                      </a:endParaRPr>
                    </a:p>
                  </a:txBody>
                  <a:tcPr>
                    <a:solidFill>
                      <a:schemeClr val="accent6">
                        <a:lumMod val="40000"/>
                        <a:lumOff val="60000"/>
                      </a:schemeClr>
                    </a:solidFill>
                  </a:tcPr>
                </a:tc>
                <a:extLst>
                  <a:ext uri="{0D108BD9-81ED-4DB2-BD59-A6C34878D82A}">
                    <a16:rowId xmlns:a16="http://schemas.microsoft.com/office/drawing/2014/main" val="3847213986"/>
                  </a:ext>
                </a:extLst>
              </a:tr>
            </a:tbl>
          </a:graphicData>
        </a:graphic>
      </p:graphicFrame>
      <p:sp>
        <p:nvSpPr>
          <p:cNvPr id="11" name="TextBox 10">
            <a:extLst>
              <a:ext uri="{FF2B5EF4-FFF2-40B4-BE49-F238E27FC236}">
                <a16:creationId xmlns:a16="http://schemas.microsoft.com/office/drawing/2014/main" id="{E781F210-BC55-4F2B-9D76-C2A18508F311}"/>
              </a:ext>
            </a:extLst>
          </p:cNvPr>
          <p:cNvSpPr txBox="1">
            <a:spLocks/>
          </p:cNvSpPr>
          <p:nvPr/>
        </p:nvSpPr>
        <p:spPr>
          <a:xfrm>
            <a:off x="8668837" y="4709353"/>
            <a:ext cx="2690674" cy="461665"/>
          </a:xfrm>
          <a:prstGeom prst="rect">
            <a:avLst/>
          </a:prstGeom>
          <a:noFill/>
        </p:spPr>
        <p:txBody>
          <a:bodyPr wrap="square" rtlCol="0">
            <a:spAutoFit/>
          </a:bodyPr>
          <a:lstStyle/>
          <a:p>
            <a:r>
              <a:rPr lang="en-GB" sz="1200" dirty="0">
                <a:latin typeface="Twinkl" panose="02000000000000000000" pitchFamily="2" charset="0"/>
                <a:cs typeface="Aharoni" panose="02010803020104030203" pitchFamily="2" charset="-79"/>
              </a:rPr>
              <a:t>We will be reading “The Jolly Postman”</a:t>
            </a:r>
          </a:p>
        </p:txBody>
      </p:sp>
      <p:pic>
        <p:nvPicPr>
          <p:cNvPr id="37" name="Picture 36">
            <a:extLst>
              <a:ext uri="{FF2B5EF4-FFF2-40B4-BE49-F238E27FC236}">
                <a16:creationId xmlns:a16="http://schemas.microsoft.com/office/drawing/2014/main" id="{3263725D-FC30-48F1-BD1B-E1BF79EC4D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110145" y="5500157"/>
            <a:ext cx="496010" cy="496010"/>
          </a:xfrm>
          <a:prstGeom prst="rect">
            <a:avLst/>
          </a:prstGeom>
        </p:spPr>
      </p:pic>
      <p:sp>
        <p:nvSpPr>
          <p:cNvPr id="38" name="TextBox 37">
            <a:extLst>
              <a:ext uri="{FF2B5EF4-FFF2-40B4-BE49-F238E27FC236}">
                <a16:creationId xmlns:a16="http://schemas.microsoft.com/office/drawing/2014/main" id="{96D75FAD-F43B-4C2E-AA2C-CE23B92C8CC0}"/>
              </a:ext>
            </a:extLst>
          </p:cNvPr>
          <p:cNvSpPr txBox="1"/>
          <p:nvPr/>
        </p:nvSpPr>
        <p:spPr>
          <a:xfrm>
            <a:off x="8668837" y="5534502"/>
            <a:ext cx="2503013" cy="461665"/>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The vicar from Kea Church will visit us for Christmas workshops.</a:t>
            </a:r>
            <a:endParaRPr lang="en-GB" sz="1050" dirty="0">
              <a:latin typeface="Twinkl" panose="02000000000000000000" pitchFamily="2" charset="0"/>
              <a:cs typeface="Aharoni" panose="020B0604020202020204" pitchFamily="2" charset="-79"/>
            </a:endParaRPr>
          </a:p>
        </p:txBody>
      </p:sp>
      <p:pic>
        <p:nvPicPr>
          <p:cNvPr id="43" name="Picture 42">
            <a:extLst>
              <a:ext uri="{FF2B5EF4-FFF2-40B4-BE49-F238E27FC236}">
                <a16:creationId xmlns:a16="http://schemas.microsoft.com/office/drawing/2014/main" id="{4715EB6F-ED7B-4704-B65A-FB95AC9A7E3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flipH="1">
            <a:off x="8126257" y="4682965"/>
            <a:ext cx="514442" cy="514442"/>
          </a:xfrm>
          <a:prstGeom prst="rect">
            <a:avLst/>
          </a:prstGeom>
        </p:spPr>
      </p:pic>
      <p:sp>
        <p:nvSpPr>
          <p:cNvPr id="13" name="TextBox 12">
            <a:extLst>
              <a:ext uri="{FF2B5EF4-FFF2-40B4-BE49-F238E27FC236}">
                <a16:creationId xmlns:a16="http://schemas.microsoft.com/office/drawing/2014/main" id="{DE15E08C-3780-4005-A53B-1470CA40E9C0}"/>
              </a:ext>
            </a:extLst>
          </p:cNvPr>
          <p:cNvSpPr txBox="1">
            <a:spLocks/>
          </p:cNvSpPr>
          <p:nvPr/>
        </p:nvSpPr>
        <p:spPr>
          <a:xfrm>
            <a:off x="50525" y="-71233"/>
            <a:ext cx="11487705" cy="584775"/>
          </a:xfrm>
          <a:prstGeom prst="rect">
            <a:avLst/>
          </a:prstGeom>
          <a:noFill/>
        </p:spPr>
        <p:txBody>
          <a:bodyPr wrap="square" rtlCol="0">
            <a:spAutoFit/>
          </a:bodyPr>
          <a:lstStyle/>
          <a:p>
            <a:pPr algn="ctr"/>
            <a:r>
              <a:rPr lang="en-GB" sz="3200" b="1" u="sng" dirty="0">
                <a:solidFill>
                  <a:srgbClr val="00B050"/>
                </a:solidFill>
                <a:latin typeface="Old computer St" panose="02000500000000000000" pitchFamily="2" charset="0"/>
                <a:cs typeface="Aharoni" panose="02010803020104030203" pitchFamily="2" charset="-79"/>
              </a:rPr>
              <a:t>Winter Festivals</a:t>
            </a:r>
          </a:p>
        </p:txBody>
      </p:sp>
      <p:pic>
        <p:nvPicPr>
          <p:cNvPr id="15" name="Picture 14">
            <a:extLst>
              <a:ext uri="{FF2B5EF4-FFF2-40B4-BE49-F238E27FC236}">
                <a16:creationId xmlns:a16="http://schemas.microsoft.com/office/drawing/2014/main" id="{9AD922DE-ED1D-4756-873C-6A300635EDDD}"/>
              </a:ext>
            </a:extLst>
          </p:cNvPr>
          <p:cNvPicPr>
            <a:picLocks noChangeAspect="1"/>
          </p:cNvPicPr>
          <p:nvPr/>
        </p:nvPicPr>
        <p:blipFill>
          <a:blip r:embed="rId5"/>
          <a:stretch>
            <a:fillRect/>
          </a:stretch>
        </p:blipFill>
        <p:spPr>
          <a:xfrm>
            <a:off x="11122680" y="206820"/>
            <a:ext cx="831101" cy="9332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TextBox 9">
            <a:extLst>
              <a:ext uri="{FF2B5EF4-FFF2-40B4-BE49-F238E27FC236}">
                <a16:creationId xmlns:a16="http://schemas.microsoft.com/office/drawing/2014/main" id="{3E8D9151-5ECB-4F08-9C70-C115AFD5BA3B}"/>
              </a:ext>
            </a:extLst>
          </p:cNvPr>
          <p:cNvSpPr txBox="1"/>
          <p:nvPr/>
        </p:nvSpPr>
        <p:spPr>
          <a:xfrm>
            <a:off x="8885770" y="6326720"/>
            <a:ext cx="2503013" cy="461665"/>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We will be making Greetings cards with a moving part.</a:t>
            </a:r>
            <a:endParaRPr lang="en-GB" sz="1050" dirty="0">
              <a:latin typeface="Twinkl" panose="02000000000000000000" pitchFamily="2" charset="0"/>
              <a:cs typeface="Aharoni" panose="020B0604020202020204" pitchFamily="2" charset="-79"/>
            </a:endParaRPr>
          </a:p>
        </p:txBody>
      </p:sp>
      <p:pic>
        <p:nvPicPr>
          <p:cNvPr id="3" name="Picture 2">
            <a:extLst>
              <a:ext uri="{FF2B5EF4-FFF2-40B4-BE49-F238E27FC236}">
                <a16:creationId xmlns:a16="http://schemas.microsoft.com/office/drawing/2014/main" id="{FA3852AD-DB6F-48CC-9E39-48026789CC6E}"/>
              </a:ext>
            </a:extLst>
          </p:cNvPr>
          <p:cNvPicPr>
            <a:picLocks noChangeAspect="1"/>
          </p:cNvPicPr>
          <p:nvPr/>
        </p:nvPicPr>
        <p:blipFill>
          <a:blip r:embed="rId6"/>
          <a:stretch>
            <a:fillRect/>
          </a:stretch>
        </p:blipFill>
        <p:spPr>
          <a:xfrm>
            <a:off x="8110145" y="6270726"/>
            <a:ext cx="775625" cy="670081"/>
          </a:xfrm>
          <a:prstGeom prst="rect">
            <a:avLst/>
          </a:prstGeom>
        </p:spPr>
      </p:pic>
      <p:pic>
        <p:nvPicPr>
          <p:cNvPr id="4" name="Picture 3">
            <a:extLst>
              <a:ext uri="{FF2B5EF4-FFF2-40B4-BE49-F238E27FC236}">
                <a16:creationId xmlns:a16="http://schemas.microsoft.com/office/drawing/2014/main" id="{13E9CD20-9390-B76B-CD6C-4C185569D603}"/>
              </a:ext>
            </a:extLst>
          </p:cNvPr>
          <p:cNvPicPr>
            <a:picLocks noChangeAspect="1"/>
          </p:cNvPicPr>
          <p:nvPr/>
        </p:nvPicPr>
        <p:blipFill>
          <a:blip r:embed="rId7"/>
          <a:stretch>
            <a:fillRect/>
          </a:stretch>
        </p:blipFill>
        <p:spPr>
          <a:xfrm>
            <a:off x="8036952" y="7118938"/>
            <a:ext cx="1207494" cy="437445"/>
          </a:xfrm>
          <a:prstGeom prst="rect">
            <a:avLst/>
          </a:prstGeom>
        </p:spPr>
      </p:pic>
      <p:sp>
        <p:nvSpPr>
          <p:cNvPr id="5" name="TextBox 4">
            <a:extLst>
              <a:ext uri="{FF2B5EF4-FFF2-40B4-BE49-F238E27FC236}">
                <a16:creationId xmlns:a16="http://schemas.microsoft.com/office/drawing/2014/main" id="{43C8E33E-5B55-761F-97EC-5FE1BD5BA866}"/>
              </a:ext>
            </a:extLst>
          </p:cNvPr>
          <p:cNvSpPr txBox="1"/>
          <p:nvPr/>
        </p:nvSpPr>
        <p:spPr>
          <a:xfrm>
            <a:off x="9286982" y="7094718"/>
            <a:ext cx="2503013" cy="461665"/>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We will be learning about the rapper/singer Pharrell Williams.</a:t>
            </a:r>
            <a:endParaRPr lang="en-GB" sz="1050" dirty="0">
              <a:latin typeface="Twinkl" panose="02000000000000000000" pitchFamily="2" charset="0"/>
              <a:cs typeface="Aharoni" panose="020B0604020202020204" pitchFamily="2" charset="-79"/>
            </a:endParaRPr>
          </a:p>
        </p:txBody>
      </p:sp>
    </p:spTree>
    <p:extLst>
      <p:ext uri="{BB962C8B-B14F-4D97-AF65-F5344CB8AC3E}">
        <p14:creationId xmlns:p14="http://schemas.microsoft.com/office/powerpoint/2010/main" val="3200872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ac663eb-1a1f-4149-8022-a7e8a84e6011" xsi:nil="true"/>
    <lcf76f155ced4ddcb4097134ff3c332f xmlns="b86d9d3b-eae5-4979-96a7-212553cd569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9A66A25F5FBDD42BEA93880A5EE515F" ma:contentTypeVersion="14" ma:contentTypeDescription="Create a new document." ma:contentTypeScope="" ma:versionID="8b3d37dddfbfbf2eb8339aecda71bd21">
  <xsd:schema xmlns:xsd="http://www.w3.org/2001/XMLSchema" xmlns:xs="http://www.w3.org/2001/XMLSchema" xmlns:p="http://schemas.microsoft.com/office/2006/metadata/properties" xmlns:ns2="b86d9d3b-eae5-4979-96a7-212553cd569c" xmlns:ns3="6ac663eb-1a1f-4149-8022-a7e8a84e6011" targetNamespace="http://schemas.microsoft.com/office/2006/metadata/properties" ma:root="true" ma:fieldsID="231707d0e0d25c74c0ac9bd2dbb277b7" ns2:_="" ns3:_="">
    <xsd:import namespace="b86d9d3b-eae5-4979-96a7-212553cd569c"/>
    <xsd:import namespace="6ac663eb-1a1f-4149-8022-a7e8a84e601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6d9d3b-eae5-4979-96a7-212553cd5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98412031-17cd-4842-a149-2f18cf39d73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ac663eb-1a1f-4149-8022-a7e8a84e601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06f721bc-cfc0-4992-b9ef-b76f40371825}" ma:internalName="TaxCatchAll" ma:showField="CatchAllData" ma:web="6ac663eb-1a1f-4149-8022-a7e8a84e6011">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DE0B78-38EB-45C1-B1E1-A3230DE46538}">
  <ds:schemaRefs>
    <ds:schemaRef ds:uri="http://schemas.microsoft.com/sharepoint/v3/contenttype/forms"/>
  </ds:schemaRefs>
</ds:datastoreItem>
</file>

<file path=customXml/itemProps2.xml><?xml version="1.0" encoding="utf-8"?>
<ds:datastoreItem xmlns:ds="http://schemas.openxmlformats.org/officeDocument/2006/customXml" ds:itemID="{0330D922-6438-401D-A1A5-ABAD71F277E8}">
  <ds:schemaRefs>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2006/metadata/properties"/>
    <ds:schemaRef ds:uri="http://schemas.microsoft.com/office/infopath/2007/PartnerControls"/>
    <ds:schemaRef ds:uri="http://purl.org/dc/terms/"/>
    <ds:schemaRef ds:uri="ac161985-4f78-4165-acec-441d5af03a98"/>
    <ds:schemaRef ds:uri="7839a02e-f839-4acc-819a-67dea658d87b"/>
    <ds:schemaRef ds:uri="http://www.w3.org/XML/1998/namespace"/>
    <ds:schemaRef ds:uri="6ac663eb-1a1f-4149-8022-a7e8a84e6011"/>
    <ds:schemaRef ds:uri="b86d9d3b-eae5-4979-96a7-212553cd569c"/>
  </ds:schemaRefs>
</ds:datastoreItem>
</file>

<file path=customXml/itemProps3.xml><?xml version="1.0" encoding="utf-8"?>
<ds:datastoreItem xmlns:ds="http://schemas.openxmlformats.org/officeDocument/2006/customXml" ds:itemID="{6D28ED86-D1BD-4FA7-857C-9F2BB867F3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6d9d3b-eae5-4979-96a7-212553cd569c"/>
    <ds:schemaRef ds:uri="6ac663eb-1a1f-4149-8022-a7e8a84e60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24394</TotalTime>
  <Words>1013</Words>
  <Application>Microsoft Office PowerPoint</Application>
  <PresentationFormat>Widescreen</PresentationFormat>
  <Paragraphs>73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Old computer St</vt:lpstr>
      <vt:lpstr>Twinkl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Barritt</dc:creator>
  <cp:lastModifiedBy>Fleur McPherson</cp:lastModifiedBy>
  <cp:revision>113</cp:revision>
  <dcterms:created xsi:type="dcterms:W3CDTF">2020-03-24T13:28:41Z</dcterms:created>
  <dcterms:modified xsi:type="dcterms:W3CDTF">2023-10-31T15:44:59Z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0x01010009A66A25F5FBDD42BEA93880A5EE515F</vt:lpwstr>
  </property>
  <property fmtid="{D5CDD505-2E9C-101B-9397-08002B2CF9AE}" pid="3" name="MediaServiceImageTags">
    <vt:lpwstr/>
  </property>
</Properties>
</file>