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58FBF3-F41E-4353-ABDE-528BD7E29D10}" v="1" dt="2023-09-06T09:26:22.9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4" autoAdjust="0"/>
    <p:restoredTop sz="94660"/>
  </p:normalViewPr>
  <p:slideViewPr>
    <p:cSldViewPr snapToGrid="0">
      <p:cViewPr varScale="1">
        <p:scale>
          <a:sx n="67" d="100"/>
          <a:sy n="67" d="100"/>
        </p:scale>
        <p:origin x="60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710C1-F29C-4FC7-97E1-3B0A4325CD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6160F05-AB9D-4E1E-9F51-5F19BEEE2D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B4C68E6-F323-4AE2-BE48-8D7B4A5AB0A5}"/>
              </a:ext>
            </a:extLst>
          </p:cNvPr>
          <p:cNvSpPr>
            <a:spLocks noGrp="1"/>
          </p:cNvSpPr>
          <p:nvPr>
            <p:ph type="dt" sz="half" idx="10"/>
          </p:nvPr>
        </p:nvSpPr>
        <p:spPr/>
        <p:txBody>
          <a:bodyPr/>
          <a:lstStyle/>
          <a:p>
            <a:fld id="{C2DFBA43-DD5D-4DFE-87C3-36D95728DE45}" type="datetimeFigureOut">
              <a:rPr lang="en-GB" smtClean="0"/>
              <a:t>08/09/2023</a:t>
            </a:fld>
            <a:endParaRPr lang="en-GB"/>
          </a:p>
        </p:txBody>
      </p:sp>
      <p:sp>
        <p:nvSpPr>
          <p:cNvPr id="5" name="Footer Placeholder 4">
            <a:extLst>
              <a:ext uri="{FF2B5EF4-FFF2-40B4-BE49-F238E27FC236}">
                <a16:creationId xmlns:a16="http://schemas.microsoft.com/office/drawing/2014/main" id="{4EA22C44-6030-4CD7-8F4D-E734CD0B7E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8DC85C4-7415-4E55-AF8C-F33A3D1C942E}"/>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3027066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F6CD3-0840-40B3-8486-5DD9CBC8F9D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0A78C7A-E131-41D8-92E4-66A4B21541E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59CB04-6A5D-4F42-99DC-B7D1CB212CB3}"/>
              </a:ext>
            </a:extLst>
          </p:cNvPr>
          <p:cNvSpPr>
            <a:spLocks noGrp="1"/>
          </p:cNvSpPr>
          <p:nvPr>
            <p:ph type="dt" sz="half" idx="10"/>
          </p:nvPr>
        </p:nvSpPr>
        <p:spPr/>
        <p:txBody>
          <a:bodyPr/>
          <a:lstStyle/>
          <a:p>
            <a:fld id="{C2DFBA43-DD5D-4DFE-87C3-36D95728DE45}" type="datetimeFigureOut">
              <a:rPr lang="en-GB" smtClean="0"/>
              <a:t>08/09/2023</a:t>
            </a:fld>
            <a:endParaRPr lang="en-GB"/>
          </a:p>
        </p:txBody>
      </p:sp>
      <p:sp>
        <p:nvSpPr>
          <p:cNvPr id="5" name="Footer Placeholder 4">
            <a:extLst>
              <a:ext uri="{FF2B5EF4-FFF2-40B4-BE49-F238E27FC236}">
                <a16:creationId xmlns:a16="http://schemas.microsoft.com/office/drawing/2014/main" id="{C7128958-1921-47AB-B05A-E54622BBA0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F51B30-69BA-4DF6-BE1F-25FF0D4CEEED}"/>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2224897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C6E8D1-7EBD-46D0-A41A-69D7B14B58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35F168F-E842-4F02-BC0C-858B3F64CC9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E83D3A-6C48-4367-92D2-971B311B61F8}"/>
              </a:ext>
            </a:extLst>
          </p:cNvPr>
          <p:cNvSpPr>
            <a:spLocks noGrp="1"/>
          </p:cNvSpPr>
          <p:nvPr>
            <p:ph type="dt" sz="half" idx="10"/>
          </p:nvPr>
        </p:nvSpPr>
        <p:spPr/>
        <p:txBody>
          <a:bodyPr/>
          <a:lstStyle/>
          <a:p>
            <a:fld id="{C2DFBA43-DD5D-4DFE-87C3-36D95728DE45}" type="datetimeFigureOut">
              <a:rPr lang="en-GB" smtClean="0"/>
              <a:t>08/09/2023</a:t>
            </a:fld>
            <a:endParaRPr lang="en-GB"/>
          </a:p>
        </p:txBody>
      </p:sp>
      <p:sp>
        <p:nvSpPr>
          <p:cNvPr id="5" name="Footer Placeholder 4">
            <a:extLst>
              <a:ext uri="{FF2B5EF4-FFF2-40B4-BE49-F238E27FC236}">
                <a16:creationId xmlns:a16="http://schemas.microsoft.com/office/drawing/2014/main" id="{CCC8C1D2-A740-4417-9D62-311EB416E3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7F4BE1-8C9B-4624-A553-D40D9343FB1F}"/>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885138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FC16C-D2ED-48FC-8DA2-F647A6ADB12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760CE61-3BEE-4989-9355-E9E6155FE5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970894-999C-4132-984B-064A82615AED}"/>
              </a:ext>
            </a:extLst>
          </p:cNvPr>
          <p:cNvSpPr>
            <a:spLocks noGrp="1"/>
          </p:cNvSpPr>
          <p:nvPr>
            <p:ph type="dt" sz="half" idx="10"/>
          </p:nvPr>
        </p:nvSpPr>
        <p:spPr/>
        <p:txBody>
          <a:bodyPr/>
          <a:lstStyle/>
          <a:p>
            <a:fld id="{C2DFBA43-DD5D-4DFE-87C3-36D95728DE45}" type="datetimeFigureOut">
              <a:rPr lang="en-GB" smtClean="0"/>
              <a:t>08/09/2023</a:t>
            </a:fld>
            <a:endParaRPr lang="en-GB"/>
          </a:p>
        </p:txBody>
      </p:sp>
      <p:sp>
        <p:nvSpPr>
          <p:cNvPr id="5" name="Footer Placeholder 4">
            <a:extLst>
              <a:ext uri="{FF2B5EF4-FFF2-40B4-BE49-F238E27FC236}">
                <a16:creationId xmlns:a16="http://schemas.microsoft.com/office/drawing/2014/main" id="{B6DBA2A2-840D-487D-BEDA-B46CF85379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14CFEF9-C801-4201-BA0A-2C77FA384F3B}"/>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3867520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755D1-45AF-4075-9825-EE74710EAD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0392BAB-BE16-45DD-B887-62DF3A4B79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54DC1B-2730-4523-B65B-1DD1333A208B}"/>
              </a:ext>
            </a:extLst>
          </p:cNvPr>
          <p:cNvSpPr>
            <a:spLocks noGrp="1"/>
          </p:cNvSpPr>
          <p:nvPr>
            <p:ph type="dt" sz="half" idx="10"/>
          </p:nvPr>
        </p:nvSpPr>
        <p:spPr/>
        <p:txBody>
          <a:bodyPr/>
          <a:lstStyle/>
          <a:p>
            <a:fld id="{C2DFBA43-DD5D-4DFE-87C3-36D95728DE45}" type="datetimeFigureOut">
              <a:rPr lang="en-GB" smtClean="0"/>
              <a:t>08/09/2023</a:t>
            </a:fld>
            <a:endParaRPr lang="en-GB"/>
          </a:p>
        </p:txBody>
      </p:sp>
      <p:sp>
        <p:nvSpPr>
          <p:cNvPr id="5" name="Footer Placeholder 4">
            <a:extLst>
              <a:ext uri="{FF2B5EF4-FFF2-40B4-BE49-F238E27FC236}">
                <a16:creationId xmlns:a16="http://schemas.microsoft.com/office/drawing/2014/main" id="{65DA4503-0944-4280-B346-EB05342F985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DAB00E-829D-45BE-A0C0-E20CD9D74EAA}"/>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969403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A88C4-1A94-4C97-AE8D-7981BB8D030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6FAAAA0-60A6-42A4-A439-50E674B031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AC415D7-2E34-4D9B-8F85-6B237745F7A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01D3DE6-7CF0-4D31-AF2F-CD0DA26ED21E}"/>
              </a:ext>
            </a:extLst>
          </p:cNvPr>
          <p:cNvSpPr>
            <a:spLocks noGrp="1"/>
          </p:cNvSpPr>
          <p:nvPr>
            <p:ph type="dt" sz="half" idx="10"/>
          </p:nvPr>
        </p:nvSpPr>
        <p:spPr/>
        <p:txBody>
          <a:bodyPr/>
          <a:lstStyle/>
          <a:p>
            <a:fld id="{C2DFBA43-DD5D-4DFE-87C3-36D95728DE45}" type="datetimeFigureOut">
              <a:rPr lang="en-GB" smtClean="0"/>
              <a:t>08/09/2023</a:t>
            </a:fld>
            <a:endParaRPr lang="en-GB"/>
          </a:p>
        </p:txBody>
      </p:sp>
      <p:sp>
        <p:nvSpPr>
          <p:cNvPr id="6" name="Footer Placeholder 5">
            <a:extLst>
              <a:ext uri="{FF2B5EF4-FFF2-40B4-BE49-F238E27FC236}">
                <a16:creationId xmlns:a16="http://schemas.microsoft.com/office/drawing/2014/main" id="{DF5EC44C-C100-4879-AD4F-CFF7292661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687DE54-6B75-4DE1-BA4B-9F01CDBF732B}"/>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3309157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56C5B-2FDC-4DEB-8D89-D348EBC9391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6E28AEE-AA0F-4434-96BE-F814E6298A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B9A573-DAE8-4D90-9B41-98343DA1075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03F378D-63B4-4CD0-8022-177D515CE6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8DCFFA2-4CC5-4758-A1B3-9BB05685F6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5EE5747-1954-49C7-9CF3-63F584858495}"/>
              </a:ext>
            </a:extLst>
          </p:cNvPr>
          <p:cNvSpPr>
            <a:spLocks noGrp="1"/>
          </p:cNvSpPr>
          <p:nvPr>
            <p:ph type="dt" sz="half" idx="10"/>
          </p:nvPr>
        </p:nvSpPr>
        <p:spPr/>
        <p:txBody>
          <a:bodyPr/>
          <a:lstStyle/>
          <a:p>
            <a:fld id="{C2DFBA43-DD5D-4DFE-87C3-36D95728DE45}" type="datetimeFigureOut">
              <a:rPr lang="en-GB" smtClean="0"/>
              <a:t>08/09/2023</a:t>
            </a:fld>
            <a:endParaRPr lang="en-GB"/>
          </a:p>
        </p:txBody>
      </p:sp>
      <p:sp>
        <p:nvSpPr>
          <p:cNvPr id="8" name="Footer Placeholder 7">
            <a:extLst>
              <a:ext uri="{FF2B5EF4-FFF2-40B4-BE49-F238E27FC236}">
                <a16:creationId xmlns:a16="http://schemas.microsoft.com/office/drawing/2014/main" id="{9BEEAB00-F979-40DE-BC05-7CC348910D1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8681069-8AD1-4DAC-8AA2-3F74192051CF}"/>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26164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16E9F-A76A-4E2D-8659-6D450199C5D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C47475D-18C3-42E6-A4EA-E65C7FA08D7B}"/>
              </a:ext>
            </a:extLst>
          </p:cNvPr>
          <p:cNvSpPr>
            <a:spLocks noGrp="1"/>
          </p:cNvSpPr>
          <p:nvPr>
            <p:ph type="dt" sz="half" idx="10"/>
          </p:nvPr>
        </p:nvSpPr>
        <p:spPr/>
        <p:txBody>
          <a:bodyPr/>
          <a:lstStyle/>
          <a:p>
            <a:fld id="{C2DFBA43-DD5D-4DFE-87C3-36D95728DE45}" type="datetimeFigureOut">
              <a:rPr lang="en-GB" smtClean="0"/>
              <a:t>08/09/2023</a:t>
            </a:fld>
            <a:endParaRPr lang="en-GB"/>
          </a:p>
        </p:txBody>
      </p:sp>
      <p:sp>
        <p:nvSpPr>
          <p:cNvPr id="4" name="Footer Placeholder 3">
            <a:extLst>
              <a:ext uri="{FF2B5EF4-FFF2-40B4-BE49-F238E27FC236}">
                <a16:creationId xmlns:a16="http://schemas.microsoft.com/office/drawing/2014/main" id="{5C1553A2-51E3-406E-93B4-DB66D34E0F0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37BD79B-2940-4B62-97BB-43E2DED7DCFD}"/>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721155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00B142-1040-4F09-833D-5B82AA0F8589}"/>
              </a:ext>
            </a:extLst>
          </p:cNvPr>
          <p:cNvSpPr>
            <a:spLocks noGrp="1"/>
          </p:cNvSpPr>
          <p:nvPr>
            <p:ph type="dt" sz="half" idx="10"/>
          </p:nvPr>
        </p:nvSpPr>
        <p:spPr/>
        <p:txBody>
          <a:bodyPr/>
          <a:lstStyle/>
          <a:p>
            <a:fld id="{C2DFBA43-DD5D-4DFE-87C3-36D95728DE45}" type="datetimeFigureOut">
              <a:rPr lang="en-GB" smtClean="0"/>
              <a:t>08/09/2023</a:t>
            </a:fld>
            <a:endParaRPr lang="en-GB"/>
          </a:p>
        </p:txBody>
      </p:sp>
      <p:sp>
        <p:nvSpPr>
          <p:cNvPr id="3" name="Footer Placeholder 2">
            <a:extLst>
              <a:ext uri="{FF2B5EF4-FFF2-40B4-BE49-F238E27FC236}">
                <a16:creationId xmlns:a16="http://schemas.microsoft.com/office/drawing/2014/main" id="{81448DCE-C7CC-4F15-B0B8-36A279205E4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17BB682-510B-449B-9AB4-E675CE321504}"/>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1034198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3B4D2-7F1D-4149-B3ED-9DB1E1D66C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5AA5146-A60B-4B8F-880F-0066E71A11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61C28A2-DCC3-496F-B3D7-BCCABBD0F2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4CDAEC-1B02-4BD3-A3C1-12E9F7ABB87C}"/>
              </a:ext>
            </a:extLst>
          </p:cNvPr>
          <p:cNvSpPr>
            <a:spLocks noGrp="1"/>
          </p:cNvSpPr>
          <p:nvPr>
            <p:ph type="dt" sz="half" idx="10"/>
          </p:nvPr>
        </p:nvSpPr>
        <p:spPr/>
        <p:txBody>
          <a:bodyPr/>
          <a:lstStyle/>
          <a:p>
            <a:fld id="{C2DFBA43-DD5D-4DFE-87C3-36D95728DE45}" type="datetimeFigureOut">
              <a:rPr lang="en-GB" smtClean="0"/>
              <a:t>08/09/2023</a:t>
            </a:fld>
            <a:endParaRPr lang="en-GB"/>
          </a:p>
        </p:txBody>
      </p:sp>
      <p:sp>
        <p:nvSpPr>
          <p:cNvPr id="6" name="Footer Placeholder 5">
            <a:extLst>
              <a:ext uri="{FF2B5EF4-FFF2-40B4-BE49-F238E27FC236}">
                <a16:creationId xmlns:a16="http://schemas.microsoft.com/office/drawing/2014/main" id="{740BC372-207A-4916-A5DC-040CE7AA92A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9E77383-B2F1-409D-B570-2041C67FD11B}"/>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794446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9B93B-52A1-487B-83D9-41DFDE42CA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1C85B0E-C324-4393-8662-5C407B5775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2CA1960-013B-4028-A278-384C6A1E39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14E7EF-217A-4033-A6F7-AC450E248BDC}"/>
              </a:ext>
            </a:extLst>
          </p:cNvPr>
          <p:cNvSpPr>
            <a:spLocks noGrp="1"/>
          </p:cNvSpPr>
          <p:nvPr>
            <p:ph type="dt" sz="half" idx="10"/>
          </p:nvPr>
        </p:nvSpPr>
        <p:spPr/>
        <p:txBody>
          <a:bodyPr/>
          <a:lstStyle/>
          <a:p>
            <a:fld id="{C2DFBA43-DD5D-4DFE-87C3-36D95728DE45}" type="datetimeFigureOut">
              <a:rPr lang="en-GB" smtClean="0"/>
              <a:t>08/09/2023</a:t>
            </a:fld>
            <a:endParaRPr lang="en-GB"/>
          </a:p>
        </p:txBody>
      </p:sp>
      <p:sp>
        <p:nvSpPr>
          <p:cNvPr id="6" name="Footer Placeholder 5">
            <a:extLst>
              <a:ext uri="{FF2B5EF4-FFF2-40B4-BE49-F238E27FC236}">
                <a16:creationId xmlns:a16="http://schemas.microsoft.com/office/drawing/2014/main" id="{EBE63EAA-9FE4-4D41-80ED-E53F84D632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3CCFBB8-2457-42D7-B7DA-CE2F9A080783}"/>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1948906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0000"/>
            <a:lum/>
          </a:blip>
          <a:srcRect/>
          <a:stretch>
            <a:fillRect t="-6000" b="-6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700E695-A696-4EEF-891E-32B8939C61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B76E846-3401-49CB-8A22-38035FC1F6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961A773-EFF1-477E-824C-2A2812C8F2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DFBA43-DD5D-4DFE-87C3-36D95728DE45}" type="datetimeFigureOut">
              <a:rPr lang="en-GB" smtClean="0"/>
              <a:t>08/09/2023</a:t>
            </a:fld>
            <a:endParaRPr lang="en-GB"/>
          </a:p>
        </p:txBody>
      </p:sp>
      <p:sp>
        <p:nvSpPr>
          <p:cNvPr id="5" name="Footer Placeholder 4">
            <a:extLst>
              <a:ext uri="{FF2B5EF4-FFF2-40B4-BE49-F238E27FC236}">
                <a16:creationId xmlns:a16="http://schemas.microsoft.com/office/drawing/2014/main" id="{D16BC38E-8AF2-45BE-8362-64A338D6C2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3E41F66-7B67-4266-847A-F8C857092E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629496-4671-4AB9-8135-E00C270FF61E}" type="slidenum">
              <a:rPr lang="en-GB" smtClean="0"/>
              <a:t>‹#›</a:t>
            </a:fld>
            <a:endParaRPr lang="en-GB"/>
          </a:p>
        </p:txBody>
      </p:sp>
    </p:spTree>
    <p:extLst>
      <p:ext uri="{BB962C8B-B14F-4D97-AF65-F5344CB8AC3E}">
        <p14:creationId xmlns:p14="http://schemas.microsoft.com/office/powerpoint/2010/main" val="1973315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
            <a:lum/>
          </a:blip>
          <a:srcRect/>
          <a:stretch>
            <a:fillRect t="-5000" b="-5000"/>
          </a:stretch>
        </a:blipFill>
        <a:effectLst/>
      </p:bgPr>
    </p:bg>
    <p:spTree>
      <p:nvGrpSpPr>
        <p:cNvPr id="1" name=""/>
        <p:cNvGrpSpPr/>
        <p:nvPr/>
      </p:nvGrpSpPr>
      <p:grpSpPr>
        <a:xfrm>
          <a:off x="0" y="0"/>
          <a:ext cx="0" cy="0"/>
          <a:chOff x="0" y="0"/>
          <a:chExt cx="0" cy="0"/>
        </a:xfrm>
      </p:grpSpPr>
      <p:sp>
        <p:nvSpPr>
          <p:cNvPr id="49" name="TextBox 48">
            <a:extLst>
              <a:ext uri="{FF2B5EF4-FFF2-40B4-BE49-F238E27FC236}">
                <a16:creationId xmlns:a16="http://schemas.microsoft.com/office/drawing/2014/main" id="{0DA64F74-01A0-4F00-8A20-F1DEF0316829}"/>
              </a:ext>
            </a:extLst>
          </p:cNvPr>
          <p:cNvSpPr txBox="1">
            <a:spLocks/>
          </p:cNvSpPr>
          <p:nvPr/>
        </p:nvSpPr>
        <p:spPr>
          <a:xfrm>
            <a:off x="190868" y="123354"/>
            <a:ext cx="11487705" cy="584775"/>
          </a:xfrm>
          <a:prstGeom prst="rect">
            <a:avLst/>
          </a:prstGeom>
          <a:noFill/>
        </p:spPr>
        <p:txBody>
          <a:bodyPr wrap="square" rtlCol="0">
            <a:spAutoFit/>
          </a:bodyPr>
          <a:lstStyle/>
          <a:p>
            <a:pPr algn="ctr"/>
            <a:r>
              <a:rPr lang="en-GB" sz="3200" b="1" u="sng" dirty="0">
                <a:solidFill>
                  <a:srgbClr val="00B050"/>
                </a:solidFill>
                <a:latin typeface="Old computer St" panose="02000500000000000000" pitchFamily="2" charset="0"/>
                <a:cs typeface="Aharoni" panose="02010803020104030203" pitchFamily="2" charset="-79"/>
              </a:rPr>
              <a:t>Myths and Legends</a:t>
            </a:r>
          </a:p>
        </p:txBody>
      </p:sp>
      <p:graphicFrame>
        <p:nvGraphicFramePr>
          <p:cNvPr id="14" name="Table 13">
            <a:extLst>
              <a:ext uri="{FF2B5EF4-FFF2-40B4-BE49-F238E27FC236}">
                <a16:creationId xmlns:a16="http://schemas.microsoft.com/office/drawing/2014/main" id="{A94F672D-6217-4924-B3A0-7FD49EEE3A49}"/>
              </a:ext>
            </a:extLst>
          </p:cNvPr>
          <p:cNvGraphicFramePr>
            <a:graphicFrameLocks noGrp="1"/>
          </p:cNvGraphicFramePr>
          <p:nvPr>
            <p:extLst>
              <p:ext uri="{D42A27DB-BD31-4B8C-83A1-F6EECF244321}">
                <p14:modId xmlns:p14="http://schemas.microsoft.com/office/powerpoint/2010/main" val="3922749977"/>
              </p:ext>
            </p:extLst>
          </p:nvPr>
        </p:nvGraphicFramePr>
        <p:xfrm>
          <a:off x="190869" y="673463"/>
          <a:ext cx="11810263" cy="7052233"/>
        </p:xfrm>
        <a:graphic>
          <a:graphicData uri="http://schemas.openxmlformats.org/drawingml/2006/table">
            <a:tbl>
              <a:tblPr firstRow="1" bandRow="1">
                <a:tableStyleId>{F5AB1C69-6EDB-4FF4-983F-18BD219EF322}</a:tableStyleId>
              </a:tblPr>
              <a:tblGrid>
                <a:gridCol w="3906420">
                  <a:extLst>
                    <a:ext uri="{9D8B030D-6E8A-4147-A177-3AD203B41FA5}">
                      <a16:colId xmlns:a16="http://schemas.microsoft.com/office/drawing/2014/main" val="684545579"/>
                    </a:ext>
                  </a:extLst>
                </a:gridCol>
                <a:gridCol w="3906420">
                  <a:extLst>
                    <a:ext uri="{9D8B030D-6E8A-4147-A177-3AD203B41FA5}">
                      <a16:colId xmlns:a16="http://schemas.microsoft.com/office/drawing/2014/main" val="2509420571"/>
                    </a:ext>
                  </a:extLst>
                </a:gridCol>
                <a:gridCol w="3997423">
                  <a:extLst>
                    <a:ext uri="{9D8B030D-6E8A-4147-A177-3AD203B41FA5}">
                      <a16:colId xmlns:a16="http://schemas.microsoft.com/office/drawing/2014/main" val="471780019"/>
                    </a:ext>
                  </a:extLst>
                </a:gridCol>
              </a:tblGrid>
              <a:tr h="1638204">
                <a:tc>
                  <a:txBody>
                    <a:bodyPr/>
                    <a:lstStyle/>
                    <a:p>
                      <a:r>
                        <a:rPr lang="en-US" sz="1400" b="0" dirty="0" err="1">
                          <a:latin typeface="Twinkl" panose="02000000000000000000" pitchFamily="2" charset="0"/>
                        </a:rPr>
                        <a:t>Maths</a:t>
                      </a:r>
                      <a:r>
                        <a:rPr lang="en-US" sz="1400" b="0" dirty="0">
                          <a:latin typeface="Twinkl" panose="02000000000000000000" pitchFamily="2" charset="0"/>
                        </a:rPr>
                        <a:t>: </a:t>
                      </a:r>
                    </a:p>
                    <a:p>
                      <a:pPr marL="285750" indent="-285750">
                        <a:buFont typeface="Arial" panose="020B0604020202020204" pitchFamily="34" charset="0"/>
                        <a:buChar char="•"/>
                      </a:pPr>
                      <a:r>
                        <a:rPr lang="en-GB" sz="1400" b="0" kern="1200" dirty="0">
                          <a:solidFill>
                            <a:schemeClr val="lt1"/>
                          </a:solidFill>
                          <a:effectLst/>
                          <a:latin typeface="Twinkl" panose="02000000000000000000" pitchFamily="2" charset="0"/>
                          <a:ea typeface="+mn-ea"/>
                          <a:cs typeface="+mn-cs"/>
                        </a:rPr>
                        <a:t>Counting, ordering , reading and writing numbers to 20 and beyond</a:t>
                      </a:r>
                    </a:p>
                    <a:p>
                      <a:pPr marL="285750" indent="-285750">
                        <a:buFont typeface="Arial" panose="020B0604020202020204" pitchFamily="34" charset="0"/>
                        <a:buChar char="•"/>
                      </a:pPr>
                      <a:r>
                        <a:rPr lang="en-GB" sz="1400" b="0" kern="1200" dirty="0">
                          <a:solidFill>
                            <a:schemeClr val="lt1"/>
                          </a:solidFill>
                          <a:effectLst/>
                          <a:latin typeface="Twinkl" panose="02000000000000000000" pitchFamily="2" charset="0"/>
                          <a:ea typeface="+mn-ea"/>
                          <a:cs typeface="+mn-cs"/>
                        </a:rPr>
                        <a:t>Sorting groups of objects using different criteria</a:t>
                      </a:r>
                    </a:p>
                    <a:p>
                      <a:pPr marL="285750" indent="-285750">
                        <a:buFont typeface="Arial" panose="020B0604020202020204" pitchFamily="34" charset="0"/>
                        <a:buChar char="•"/>
                      </a:pPr>
                      <a:r>
                        <a:rPr lang="en-GB" sz="1400" b="0" kern="1200" dirty="0">
                          <a:solidFill>
                            <a:schemeClr val="lt1"/>
                          </a:solidFill>
                          <a:effectLst/>
                          <a:latin typeface="Twinkl" panose="02000000000000000000" pitchFamily="2" charset="0"/>
                          <a:ea typeface="+mn-ea"/>
                          <a:cs typeface="+mn-cs"/>
                        </a:rPr>
                        <a:t>Finding 1 more and 1 less than a number</a:t>
                      </a:r>
                    </a:p>
                    <a:p>
                      <a:pPr marL="285750" indent="-285750">
                        <a:buFont typeface="Arial" panose="020B0604020202020204" pitchFamily="34" charset="0"/>
                        <a:buChar char="•"/>
                      </a:pPr>
                      <a:r>
                        <a:rPr lang="en-GB" sz="1400" b="0" kern="1200" dirty="0">
                          <a:solidFill>
                            <a:schemeClr val="lt1"/>
                          </a:solidFill>
                          <a:effectLst/>
                          <a:latin typeface="Twinkl" panose="02000000000000000000" pitchFamily="2" charset="0"/>
                          <a:ea typeface="+mn-ea"/>
                          <a:cs typeface="+mn-cs"/>
                        </a:rPr>
                        <a:t>Understanding and using ordinal Numbers</a:t>
                      </a:r>
                    </a:p>
                    <a:p>
                      <a:pPr marL="285750" indent="-285750">
                        <a:buFont typeface="Arial" panose="020B0604020202020204" pitchFamily="34" charset="0"/>
                        <a:buChar char="•"/>
                      </a:pPr>
                      <a:r>
                        <a:rPr lang="en-GB" sz="1400" b="0" kern="1200" dirty="0">
                          <a:solidFill>
                            <a:schemeClr val="lt1"/>
                          </a:solidFill>
                          <a:effectLst/>
                          <a:latin typeface="Twinkl" panose="02000000000000000000" pitchFamily="2" charset="0"/>
                          <a:ea typeface="+mn-ea"/>
                          <a:cs typeface="+mn-cs"/>
                        </a:rPr>
                        <a:t>Using Number lines</a:t>
                      </a:r>
                    </a:p>
                    <a:p>
                      <a:pPr marL="285750" indent="-285750">
                        <a:buFont typeface="Arial" panose="020B0604020202020204" pitchFamily="34" charset="0"/>
                        <a:buChar char="•"/>
                      </a:pPr>
                      <a:r>
                        <a:rPr lang="en-GB" sz="1400" b="0" kern="1200" dirty="0">
                          <a:solidFill>
                            <a:schemeClr val="lt1"/>
                          </a:solidFill>
                          <a:effectLst/>
                          <a:latin typeface="Twinkl" panose="02000000000000000000" pitchFamily="2" charset="0"/>
                          <a:ea typeface="+mn-ea"/>
                          <a:cs typeface="+mn-cs"/>
                        </a:rPr>
                        <a:t>Addition and subtraction</a:t>
                      </a:r>
                    </a:p>
                    <a:p>
                      <a:r>
                        <a:rPr lang="en-GB" sz="1200" b="0" kern="1200" dirty="0">
                          <a:solidFill>
                            <a:schemeClr val="lt1"/>
                          </a:solidFill>
                          <a:effectLst/>
                          <a:latin typeface="Twinkl" panose="02000000000000000000" pitchFamily="2" charset="0"/>
                          <a:ea typeface="+mn-ea"/>
                          <a:cs typeface="+mn-cs"/>
                        </a:rPr>
                        <a:t> </a:t>
                      </a:r>
                    </a:p>
                    <a:p>
                      <a:endParaRPr lang="en-US" sz="1400" b="0" dirty="0">
                        <a:latin typeface="Twinkl" panose="02000000000000000000" pitchFamily="2" charset="0"/>
                      </a:endParaRPr>
                    </a:p>
                  </a:txBody>
                  <a:tcPr>
                    <a:solidFill>
                      <a:srgbClr val="00B050"/>
                    </a:solidFill>
                  </a:tcPr>
                </a:tc>
                <a:tc rowSpan="2">
                  <a:txBody>
                    <a:bodyPr/>
                    <a:lstStyle/>
                    <a:p>
                      <a:r>
                        <a:rPr lang="en-US" sz="1400" b="1" dirty="0">
                          <a:latin typeface="Twinkl" panose="02000000000000000000" pitchFamily="2" charset="0"/>
                        </a:rPr>
                        <a:t>Humanities:</a:t>
                      </a:r>
                    </a:p>
                    <a:p>
                      <a:pPr marL="285750" indent="-285750">
                        <a:buFont typeface="Arial" panose="020B0604020202020204" pitchFamily="34" charset="0"/>
                        <a:buChar char="•"/>
                      </a:pPr>
                      <a:r>
                        <a:rPr lang="en-GB" sz="1400" b="0" kern="1200" dirty="0">
                          <a:solidFill>
                            <a:schemeClr val="lt1"/>
                          </a:solidFill>
                          <a:effectLst/>
                          <a:latin typeface="Twinkl" panose="02000000000000000000" pitchFamily="2" charset="0"/>
                          <a:ea typeface="+mn-ea"/>
                          <a:cs typeface="+mn-cs"/>
                        </a:rPr>
                        <a:t>Describing physical and human features in our location using words such as hill, road, coastline, woods, town, country.</a:t>
                      </a:r>
                    </a:p>
                    <a:p>
                      <a:pPr marL="285750" indent="-285750">
                        <a:buFont typeface="Arial" panose="020B0604020202020204" pitchFamily="34" charset="0"/>
                        <a:buChar char="•"/>
                      </a:pPr>
                      <a:r>
                        <a:rPr lang="en-GB" sz="1400" b="0" kern="1200" dirty="0">
                          <a:solidFill>
                            <a:schemeClr val="lt1"/>
                          </a:solidFill>
                          <a:effectLst/>
                          <a:latin typeface="Twinkl" panose="02000000000000000000" pitchFamily="2" charset="0"/>
                          <a:ea typeface="+mn-ea"/>
                          <a:cs typeface="+mn-cs"/>
                        </a:rPr>
                        <a:t>Locating places on a map of Cornwall, such as St Agnes, St Michael’s Mount and Zennor.</a:t>
                      </a:r>
                    </a:p>
                    <a:p>
                      <a:pPr marL="285750" indent="-285750">
                        <a:buFont typeface="Arial" panose="020B0604020202020204" pitchFamily="34" charset="0"/>
                        <a:buChar char="•"/>
                      </a:pPr>
                      <a:r>
                        <a:rPr lang="en-GB" sz="1400" b="0" kern="1200" dirty="0">
                          <a:solidFill>
                            <a:schemeClr val="lt1"/>
                          </a:solidFill>
                          <a:effectLst/>
                          <a:latin typeface="Twinkl" panose="02000000000000000000" pitchFamily="2" charset="0"/>
                          <a:ea typeface="+mn-ea"/>
                          <a:cs typeface="+mn-cs"/>
                        </a:rPr>
                        <a:t>Describe what it is like to live in Cornwall.</a:t>
                      </a:r>
                    </a:p>
                    <a:p>
                      <a:pPr marL="285750" indent="-285750">
                        <a:buFont typeface="Arial" panose="020B0604020202020204" pitchFamily="34" charset="0"/>
                        <a:buChar char="•"/>
                      </a:pPr>
                      <a:r>
                        <a:rPr lang="en-GB" sz="1400" b="0" kern="1200" dirty="0">
                          <a:solidFill>
                            <a:schemeClr val="lt1"/>
                          </a:solidFill>
                          <a:effectLst/>
                          <a:latin typeface="Twinkl" panose="02000000000000000000" pitchFamily="2" charset="0"/>
                          <a:ea typeface="+mn-ea"/>
                          <a:cs typeface="+mn-cs"/>
                        </a:rPr>
                        <a:t>How has Cornwall become like this?</a:t>
                      </a:r>
                    </a:p>
                    <a:p>
                      <a:pPr marL="285750" indent="-285750">
                        <a:buFont typeface="Arial" panose="020B0604020202020204" pitchFamily="34" charset="0"/>
                        <a:buChar char="•"/>
                      </a:pPr>
                      <a:r>
                        <a:rPr lang="en-GB" sz="1400" b="0" kern="1200" dirty="0">
                          <a:solidFill>
                            <a:schemeClr val="lt1"/>
                          </a:solidFill>
                          <a:effectLst/>
                          <a:latin typeface="Twinkl" panose="02000000000000000000" pitchFamily="2" charset="0"/>
                          <a:ea typeface="+mn-ea"/>
                          <a:cs typeface="+mn-cs"/>
                        </a:rPr>
                        <a:t>Draw and label </a:t>
                      </a:r>
                      <a:r>
                        <a:rPr lang="en-GB" sz="1400" b="0" kern="1200" dirty="0" err="1">
                          <a:solidFill>
                            <a:schemeClr val="lt1"/>
                          </a:solidFill>
                          <a:effectLst/>
                          <a:latin typeface="Twinkl" panose="02000000000000000000" pitchFamily="2" charset="0"/>
                          <a:ea typeface="+mn-ea"/>
                          <a:cs typeface="+mn-cs"/>
                        </a:rPr>
                        <a:t>Marazion</a:t>
                      </a:r>
                      <a:r>
                        <a:rPr lang="en-GB" sz="1400" b="0" kern="1200" dirty="0">
                          <a:solidFill>
                            <a:schemeClr val="lt1"/>
                          </a:solidFill>
                          <a:effectLst/>
                          <a:latin typeface="Twinkl" panose="02000000000000000000" pitchFamily="2" charset="0"/>
                          <a:ea typeface="+mn-ea"/>
                          <a:cs typeface="+mn-cs"/>
                        </a:rPr>
                        <a:t>. What buildings are there?</a:t>
                      </a:r>
                    </a:p>
                    <a:p>
                      <a:pPr marL="285750" indent="-285750">
                        <a:buFont typeface="Arial" panose="020B0604020202020204" pitchFamily="34" charset="0"/>
                        <a:buChar char="•"/>
                      </a:pPr>
                      <a:endParaRPr lang="en-GB" sz="1400" b="0" kern="1200" dirty="0">
                        <a:solidFill>
                          <a:schemeClr val="lt1"/>
                        </a:solidFill>
                        <a:effectLst/>
                        <a:latin typeface="Twinkl" panose="02000000000000000000" pitchFamily="2" charset="0"/>
                        <a:ea typeface="+mn-ea"/>
                        <a:cs typeface="+mn-cs"/>
                      </a:endParaRPr>
                    </a:p>
                    <a:p>
                      <a:pPr marL="285750" indent="-285750">
                        <a:buFont typeface="Arial" panose="020B0604020202020204" pitchFamily="34" charset="0"/>
                        <a:buChar char="•"/>
                      </a:pPr>
                      <a:endParaRPr lang="en-GB" sz="1400" b="0" kern="1200" dirty="0">
                        <a:solidFill>
                          <a:schemeClr val="lt1"/>
                        </a:solidFill>
                        <a:effectLst/>
                        <a:latin typeface="Twinkl" panose="02000000000000000000" pitchFamily="2" charset="0"/>
                        <a:ea typeface="+mn-ea"/>
                        <a:cs typeface="+mn-cs"/>
                      </a:endParaRPr>
                    </a:p>
                    <a:p>
                      <a:pPr marL="285750" indent="-285750">
                        <a:buFont typeface="Arial" panose="020B0604020202020204" pitchFamily="34" charset="0"/>
                        <a:buChar char="•"/>
                      </a:pPr>
                      <a:endParaRPr lang="en-GB" sz="1400" b="0" kern="1200" dirty="0">
                        <a:solidFill>
                          <a:schemeClr val="lt1"/>
                        </a:solidFill>
                        <a:effectLst/>
                        <a:latin typeface="Twinkl" panose="02000000000000000000" pitchFamily="2" charset="0"/>
                        <a:ea typeface="+mn-ea"/>
                        <a:cs typeface="+mn-cs"/>
                      </a:endParaRPr>
                    </a:p>
                    <a:p>
                      <a:pPr marL="285750" indent="-285750">
                        <a:buFont typeface="Arial" panose="020B0604020202020204" pitchFamily="34" charset="0"/>
                        <a:buChar char="•"/>
                      </a:pPr>
                      <a:endParaRPr lang="en-GB" sz="1400" b="0" kern="1200" dirty="0">
                        <a:solidFill>
                          <a:schemeClr val="lt1"/>
                        </a:solidFill>
                        <a:effectLst/>
                        <a:latin typeface="Twinkl" panose="02000000000000000000" pitchFamily="2" charset="0"/>
                        <a:ea typeface="+mn-ea"/>
                        <a:cs typeface="+mn-cs"/>
                      </a:endParaRPr>
                    </a:p>
                    <a:p>
                      <a:pPr marL="285750" indent="-285750">
                        <a:buFont typeface="Arial" panose="020B0604020202020204" pitchFamily="34" charset="0"/>
                        <a:buChar char="•"/>
                      </a:pPr>
                      <a:endParaRPr lang="en-GB" sz="1400" b="0" kern="1200" dirty="0">
                        <a:solidFill>
                          <a:schemeClr val="lt1"/>
                        </a:solidFill>
                        <a:effectLst/>
                        <a:latin typeface="Twinkl" panose="02000000000000000000" pitchFamily="2" charset="0"/>
                        <a:ea typeface="+mn-ea"/>
                        <a:cs typeface="+mn-cs"/>
                      </a:endParaRPr>
                    </a:p>
                    <a:p>
                      <a:pPr marL="285750" indent="-285750">
                        <a:buFont typeface="Arial" panose="020B0604020202020204" pitchFamily="34" charset="0"/>
                        <a:buChar char="•"/>
                      </a:pPr>
                      <a:r>
                        <a:rPr lang="en-GB" sz="1400" b="0" kern="1200" dirty="0">
                          <a:solidFill>
                            <a:schemeClr val="lt1"/>
                          </a:solidFill>
                          <a:effectLst/>
                          <a:latin typeface="Twinkl" panose="02000000000000000000" pitchFamily="2" charset="0"/>
                          <a:ea typeface="+mn-ea"/>
                          <a:cs typeface="+mn-cs"/>
                        </a:rPr>
                        <a:t>St Agnes, St Michael’s Mount and Zennor are all on the coast of Cornwall.</a:t>
                      </a:r>
                    </a:p>
                    <a:p>
                      <a:pPr marL="285750" indent="-285750">
                        <a:buFont typeface="Arial" panose="020B0604020202020204" pitchFamily="34" charset="0"/>
                        <a:buChar char="•"/>
                      </a:pPr>
                      <a:r>
                        <a:rPr lang="en-GB" sz="1400" b="0" kern="1200" dirty="0">
                          <a:solidFill>
                            <a:schemeClr val="lt1"/>
                          </a:solidFill>
                          <a:effectLst/>
                          <a:latin typeface="Twinkl" panose="02000000000000000000" pitchFamily="2" charset="0"/>
                          <a:ea typeface="+mn-ea"/>
                          <a:cs typeface="+mn-cs"/>
                        </a:rPr>
                        <a:t>People come to Cornwall because it is by the coast.</a:t>
                      </a:r>
                    </a:p>
                    <a:p>
                      <a:endParaRPr lang="en-GB" sz="1800" b="1" kern="1200" dirty="0">
                        <a:solidFill>
                          <a:schemeClr val="lt1"/>
                        </a:solidFill>
                        <a:effectLst/>
                        <a:latin typeface="+mn-lt"/>
                        <a:ea typeface="+mn-ea"/>
                        <a:cs typeface="+mn-cs"/>
                      </a:endParaRPr>
                    </a:p>
                    <a:p>
                      <a:endParaRPr lang="en-GB" sz="1800" b="1" kern="1200" dirty="0">
                        <a:solidFill>
                          <a:schemeClr val="lt1"/>
                        </a:solidFill>
                        <a:effectLst/>
                        <a:latin typeface="+mn-lt"/>
                        <a:ea typeface="+mn-ea"/>
                        <a:cs typeface="+mn-cs"/>
                      </a:endParaRPr>
                    </a:p>
                    <a:p>
                      <a:endParaRPr lang="en-GB" sz="1800" b="1" kern="1200" dirty="0">
                        <a:solidFill>
                          <a:schemeClr val="lt1"/>
                        </a:solidFill>
                        <a:effectLst/>
                        <a:latin typeface="+mn-lt"/>
                        <a:ea typeface="+mn-ea"/>
                        <a:cs typeface="+mn-cs"/>
                      </a:endParaRPr>
                    </a:p>
                    <a:p>
                      <a:endParaRPr lang="en-GB" sz="1800" b="1" kern="1200" dirty="0">
                        <a:solidFill>
                          <a:schemeClr val="lt1"/>
                        </a:solidFill>
                        <a:effectLst/>
                        <a:latin typeface="+mn-lt"/>
                        <a:ea typeface="+mn-ea"/>
                        <a:cs typeface="+mn-cs"/>
                      </a:endParaRPr>
                    </a:p>
                    <a:p>
                      <a:endParaRPr lang="en-GB" sz="1800" b="1" kern="1200" dirty="0">
                        <a:solidFill>
                          <a:schemeClr val="lt1"/>
                        </a:solidFill>
                        <a:effectLst/>
                        <a:latin typeface="+mn-lt"/>
                        <a:ea typeface="+mn-ea"/>
                        <a:cs typeface="+mn-cs"/>
                      </a:endParaRPr>
                    </a:p>
                    <a:p>
                      <a:endParaRPr lang="en-GB" sz="1800" b="1" kern="1200" dirty="0">
                        <a:solidFill>
                          <a:schemeClr val="lt1"/>
                        </a:solidFill>
                        <a:effectLst/>
                        <a:latin typeface="+mn-lt"/>
                        <a:ea typeface="+mn-ea"/>
                        <a:cs typeface="+mn-cs"/>
                      </a:endParaRPr>
                    </a:p>
                    <a:p>
                      <a:endParaRPr lang="en-GB" sz="1400" b="0" kern="1200" dirty="0">
                        <a:solidFill>
                          <a:schemeClr val="lt1"/>
                        </a:solidFill>
                        <a:effectLst/>
                        <a:latin typeface="Twinkl" panose="02000000000000000000" pitchFamily="2" charset="0"/>
                        <a:ea typeface="+mn-ea"/>
                        <a:cs typeface="+mn-cs"/>
                      </a:endParaRPr>
                    </a:p>
                  </a:txBody>
                  <a:tcPr>
                    <a:solidFill>
                      <a:srgbClr val="00B050"/>
                    </a:solidFill>
                  </a:tcPr>
                </a:tc>
                <a:tc>
                  <a:txBody>
                    <a:bodyPr/>
                    <a:lstStyle/>
                    <a:p>
                      <a:r>
                        <a:rPr lang="en-US" sz="1400" b="0" dirty="0">
                          <a:latin typeface="Twinkl" panose="02000000000000000000" pitchFamily="2" charset="0"/>
                        </a:rPr>
                        <a:t>English:</a:t>
                      </a:r>
                    </a:p>
                    <a:p>
                      <a:pPr marL="285750" indent="-285750">
                        <a:buFont typeface="Arial" panose="020B0604020202020204" pitchFamily="34" charset="0"/>
                        <a:buChar char="•"/>
                      </a:pPr>
                      <a:r>
                        <a:rPr lang="en-GB" sz="1400" b="0" kern="1200" dirty="0">
                          <a:solidFill>
                            <a:schemeClr val="lt1"/>
                          </a:solidFill>
                          <a:effectLst/>
                          <a:latin typeface="Twinkl" panose="02000000000000000000" pitchFamily="2" charset="0"/>
                          <a:ea typeface="+mn-ea"/>
                          <a:cs typeface="+mn-cs"/>
                        </a:rPr>
                        <a:t>Reading, identifying and using features of traditional tales</a:t>
                      </a:r>
                    </a:p>
                    <a:p>
                      <a:pPr marL="285750" indent="-285750">
                        <a:buFont typeface="Arial" panose="020B0604020202020204" pitchFamily="34" charset="0"/>
                        <a:buChar char="•"/>
                      </a:pPr>
                      <a:r>
                        <a:rPr lang="en-GB" sz="1400" b="0" kern="1200" dirty="0">
                          <a:solidFill>
                            <a:schemeClr val="lt1"/>
                          </a:solidFill>
                          <a:effectLst/>
                          <a:latin typeface="Twinkl" panose="02000000000000000000" pitchFamily="2" charset="0"/>
                          <a:ea typeface="+mn-ea"/>
                          <a:cs typeface="+mn-cs"/>
                        </a:rPr>
                        <a:t>Reading Cornish myths and legends and identifying same features as Traditional tales </a:t>
                      </a:r>
                    </a:p>
                    <a:p>
                      <a:pPr marL="285750" indent="-285750">
                        <a:buFont typeface="Arial" panose="020B0604020202020204" pitchFamily="34" charset="0"/>
                        <a:buChar char="•"/>
                      </a:pPr>
                      <a:r>
                        <a:rPr lang="en-GB" sz="1400" b="0" kern="1200" dirty="0">
                          <a:solidFill>
                            <a:schemeClr val="lt1"/>
                          </a:solidFill>
                          <a:effectLst/>
                          <a:latin typeface="Twinkl" panose="02000000000000000000" pitchFamily="2" charset="0"/>
                          <a:ea typeface="+mn-ea"/>
                          <a:cs typeface="+mn-cs"/>
                        </a:rPr>
                        <a:t>Creating story maps of Cornish myths, learn stories, retell , re write and innovate own ideas </a:t>
                      </a:r>
                    </a:p>
                    <a:p>
                      <a:pPr marL="285750" indent="-285750">
                        <a:buFont typeface="Arial" panose="020B0604020202020204" pitchFamily="34" charset="0"/>
                        <a:buChar char="•"/>
                      </a:pPr>
                      <a:r>
                        <a:rPr lang="en-GB" sz="1400" b="0" kern="1200" dirty="0">
                          <a:solidFill>
                            <a:schemeClr val="lt1"/>
                          </a:solidFill>
                          <a:effectLst/>
                          <a:latin typeface="Twinkl" panose="02000000000000000000" pitchFamily="2" charset="0"/>
                          <a:ea typeface="+mn-ea"/>
                          <a:cs typeface="+mn-cs"/>
                        </a:rPr>
                        <a:t>Create their own Mythical character for a new story</a:t>
                      </a:r>
                    </a:p>
                    <a:p>
                      <a:endParaRPr lang="en-GB" sz="1800" b="1" kern="1200" dirty="0">
                        <a:solidFill>
                          <a:schemeClr val="lt1"/>
                        </a:solidFill>
                        <a:effectLst/>
                        <a:latin typeface="+mn-lt"/>
                        <a:ea typeface="+mn-ea"/>
                        <a:cs typeface="+mn-cs"/>
                      </a:endParaRPr>
                    </a:p>
                  </a:txBody>
                  <a:tcPr>
                    <a:solidFill>
                      <a:srgbClr val="00B050"/>
                    </a:solidFill>
                  </a:tcPr>
                </a:tc>
                <a:extLst>
                  <a:ext uri="{0D108BD9-81ED-4DB2-BD59-A6C34878D82A}">
                    <a16:rowId xmlns:a16="http://schemas.microsoft.com/office/drawing/2014/main" val="814623863"/>
                  </a:ext>
                </a:extLst>
              </a:tr>
              <a:tr h="4339513">
                <a:tc>
                  <a:txBody>
                    <a:bodyPr/>
                    <a:lstStyle/>
                    <a:p>
                      <a:r>
                        <a:rPr lang="en-US" sz="1400" b="0" dirty="0">
                          <a:latin typeface="Twinkl" panose="02000000000000000000" pitchFamily="2" charset="0"/>
                        </a:rPr>
                        <a:t>Science: </a:t>
                      </a:r>
                    </a:p>
                    <a:p>
                      <a:pPr marL="285750" indent="-285750">
                        <a:buFont typeface="Arial" panose="020B0604020202020204" pitchFamily="34" charset="0"/>
                        <a:buChar char="•"/>
                      </a:pPr>
                      <a:r>
                        <a:rPr lang="en-GB" sz="1400" kern="1200" dirty="0">
                          <a:solidFill>
                            <a:schemeClr val="dk1"/>
                          </a:solidFill>
                          <a:effectLst/>
                          <a:latin typeface="Twinkl" panose="02000000000000000000" pitchFamily="2" charset="0"/>
                          <a:ea typeface="+mn-ea"/>
                          <a:cs typeface="+mn-cs"/>
                        </a:rPr>
                        <a:t>Learning about the weather and seasonal changes.</a:t>
                      </a:r>
                    </a:p>
                    <a:p>
                      <a:pPr marL="285750" indent="-285750">
                        <a:buFont typeface="Arial" panose="020B0604020202020204" pitchFamily="34" charset="0"/>
                        <a:buChar char="•"/>
                      </a:pPr>
                      <a:r>
                        <a:rPr lang="en-GB" sz="1400" kern="1200" dirty="0">
                          <a:solidFill>
                            <a:schemeClr val="dk1"/>
                          </a:solidFill>
                          <a:effectLst/>
                          <a:latin typeface="Twinkl" panose="02000000000000000000" pitchFamily="2" charset="0"/>
                          <a:ea typeface="+mn-ea"/>
                          <a:cs typeface="+mn-cs"/>
                        </a:rPr>
                        <a:t>Predicting, observing and recording the weather and discussing how it affects our daily lives.</a:t>
                      </a:r>
                    </a:p>
                    <a:p>
                      <a:pPr marL="285750" indent="-285750">
                        <a:buFont typeface="Arial" panose="020B0604020202020204" pitchFamily="34" charset="0"/>
                        <a:buChar char="•"/>
                      </a:pPr>
                      <a:r>
                        <a:rPr lang="en-GB" sz="1400" kern="1200" dirty="0">
                          <a:solidFill>
                            <a:schemeClr val="dk1"/>
                          </a:solidFill>
                          <a:effectLst/>
                          <a:latin typeface="Twinkl" panose="02000000000000000000" pitchFamily="2" charset="0"/>
                          <a:ea typeface="+mn-ea"/>
                          <a:cs typeface="+mn-cs"/>
                        </a:rPr>
                        <a:t>Discussing how different weather is important to us.</a:t>
                      </a:r>
                      <a:endParaRPr lang="en-GB" sz="1800" kern="1200" dirty="0">
                        <a:solidFill>
                          <a:schemeClr val="dk1"/>
                        </a:solidFill>
                        <a:effectLst/>
                        <a:latin typeface="+mn-lt"/>
                        <a:ea typeface="+mn-ea"/>
                        <a:cs typeface="+mn-cs"/>
                      </a:endParaRPr>
                    </a:p>
                    <a:p>
                      <a:endParaRPr lang="en-US" sz="1400" b="0" dirty="0">
                        <a:latin typeface="Twinkl" panose="02000000000000000000" pitchFamily="2" charset="0"/>
                      </a:endParaRPr>
                    </a:p>
                  </a:txBody>
                  <a:tcPr>
                    <a:solidFill>
                      <a:schemeClr val="accent6">
                        <a:lumMod val="40000"/>
                        <a:lumOff val="60000"/>
                      </a:schemeClr>
                    </a:solidFill>
                  </a:tcPr>
                </a:tc>
                <a:tc vMerge="1">
                  <a:txBody>
                    <a:bodyPr/>
                    <a:lstStyle/>
                    <a:p>
                      <a:endParaRPr lang="en-GB"/>
                    </a:p>
                  </a:txBody>
                  <a:tcPr/>
                </a:tc>
                <a:tc>
                  <a:txBody>
                    <a:bodyPr/>
                    <a:lstStyle/>
                    <a:p>
                      <a:r>
                        <a:rPr lang="en-US" sz="1400" dirty="0">
                          <a:latin typeface="Twinkl" panose="02000000000000000000" pitchFamily="2" charset="0"/>
                        </a:rPr>
                        <a:t>Art and DT:</a:t>
                      </a:r>
                    </a:p>
                    <a:p>
                      <a:pPr marL="285750" indent="-285750">
                        <a:buFont typeface="Arial" panose="020B0604020202020204" pitchFamily="34" charset="0"/>
                        <a:buChar char="•"/>
                      </a:pPr>
                      <a:endParaRPr lang="en-GB" sz="1400" kern="1200" dirty="0">
                        <a:solidFill>
                          <a:schemeClr val="dk1"/>
                        </a:solidFill>
                        <a:effectLst/>
                        <a:latin typeface="Twinkl" panose="02000000000000000000" pitchFamily="2" charset="0"/>
                        <a:ea typeface="+mn-ea"/>
                        <a:cs typeface="+mn-cs"/>
                      </a:endParaRPr>
                    </a:p>
                    <a:p>
                      <a:pPr marL="285750" indent="-285750">
                        <a:buFont typeface="Arial" panose="020B0604020202020204" pitchFamily="34" charset="0"/>
                        <a:buChar char="•"/>
                      </a:pPr>
                      <a:r>
                        <a:rPr lang="en-GB" sz="1400" kern="1200" dirty="0">
                          <a:solidFill>
                            <a:schemeClr val="dk1"/>
                          </a:solidFill>
                          <a:effectLst/>
                          <a:latin typeface="Twinkl" panose="02000000000000000000" pitchFamily="2" charset="0"/>
                          <a:ea typeface="+mn-ea"/>
                          <a:cs typeface="+mn-cs"/>
                        </a:rPr>
                        <a:t>Painting artwork for </a:t>
                      </a:r>
                      <a:r>
                        <a:rPr lang="en-GB" sz="1400" kern="1200">
                          <a:solidFill>
                            <a:schemeClr val="dk1"/>
                          </a:solidFill>
                          <a:effectLst/>
                          <a:latin typeface="Twinkl" panose="02000000000000000000" pitchFamily="2" charset="0"/>
                          <a:ea typeface="+mn-ea"/>
                          <a:cs typeface="+mn-cs"/>
                        </a:rPr>
                        <a:t>Harvest assembly.</a:t>
                      </a:r>
                    </a:p>
                    <a:p>
                      <a:pPr marL="285750" indent="-285750">
                        <a:buFont typeface="Arial" panose="020B0604020202020204" pitchFamily="34" charset="0"/>
                        <a:buChar char="•"/>
                      </a:pPr>
                      <a:r>
                        <a:rPr lang="en-GB" sz="1400" kern="1200" dirty="0">
                          <a:solidFill>
                            <a:schemeClr val="dk1"/>
                          </a:solidFill>
                          <a:effectLst/>
                          <a:latin typeface="Twinkl" panose="02000000000000000000" pitchFamily="2" charset="0"/>
                          <a:ea typeface="+mn-ea"/>
                          <a:cs typeface="+mn-cs"/>
                        </a:rPr>
                        <a:t>Colour mixing skills using various media.</a:t>
                      </a:r>
                    </a:p>
                    <a:p>
                      <a:pPr marL="285750" indent="-285750">
                        <a:buFont typeface="Arial" panose="020B0604020202020204" pitchFamily="34" charset="0"/>
                        <a:buChar char="•"/>
                      </a:pPr>
                      <a:r>
                        <a:rPr lang="en-GB" sz="1400" kern="1200" dirty="0">
                          <a:solidFill>
                            <a:schemeClr val="dk1"/>
                          </a:solidFill>
                          <a:effectLst/>
                          <a:latin typeface="Twinkl" panose="02000000000000000000" pitchFamily="2" charset="0"/>
                          <a:ea typeface="+mn-ea"/>
                          <a:cs typeface="+mn-cs"/>
                        </a:rPr>
                        <a:t>Study the Cornish Artist Kurt Jackson and re-create a coastal painting using textured paint.</a:t>
                      </a:r>
                    </a:p>
                    <a:p>
                      <a:pPr marL="285750" indent="-285750">
                        <a:buFont typeface="Arial" panose="020B0604020202020204" pitchFamily="34" charset="0"/>
                        <a:buChar char="•"/>
                      </a:pPr>
                      <a:r>
                        <a:rPr lang="en-GB" sz="1400" kern="1200" dirty="0">
                          <a:solidFill>
                            <a:schemeClr val="dk1"/>
                          </a:solidFill>
                          <a:effectLst/>
                          <a:latin typeface="Twinkl" panose="02000000000000000000" pitchFamily="2" charset="0"/>
                          <a:ea typeface="+mn-ea"/>
                          <a:cs typeface="+mn-cs"/>
                        </a:rPr>
                        <a:t>Collage skills to create giant and mermaid pictures.</a:t>
                      </a:r>
                    </a:p>
                  </a:txBody>
                  <a:tcPr>
                    <a:solidFill>
                      <a:schemeClr val="accent6">
                        <a:lumMod val="40000"/>
                        <a:lumOff val="60000"/>
                      </a:schemeClr>
                    </a:solidFill>
                  </a:tcPr>
                </a:tc>
                <a:extLst>
                  <a:ext uri="{0D108BD9-81ED-4DB2-BD59-A6C34878D82A}">
                    <a16:rowId xmlns:a16="http://schemas.microsoft.com/office/drawing/2014/main" val="4048439450"/>
                  </a:ext>
                </a:extLst>
              </a:tr>
            </a:tbl>
          </a:graphicData>
        </a:graphic>
      </p:graphicFrame>
      <p:pic>
        <p:nvPicPr>
          <p:cNvPr id="15" name="Picture 14" descr="Image preview">
            <a:extLst>
              <a:ext uri="{FF2B5EF4-FFF2-40B4-BE49-F238E27FC236}">
                <a16:creationId xmlns:a16="http://schemas.microsoft.com/office/drawing/2014/main" id="{1365F15A-E172-4FD9-BBFB-FCB64FAEE8AD}"/>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5620119" y="3487205"/>
            <a:ext cx="629202" cy="384899"/>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83002533-BCED-48A9-B996-0683A18343EF}"/>
              </a:ext>
            </a:extLst>
          </p:cNvPr>
          <p:cNvPicPr>
            <a:picLocks noChangeAspect="1"/>
          </p:cNvPicPr>
          <p:nvPr/>
        </p:nvPicPr>
        <p:blipFill>
          <a:blip r:embed="rId4"/>
          <a:stretch>
            <a:fillRect/>
          </a:stretch>
        </p:blipFill>
        <p:spPr>
          <a:xfrm>
            <a:off x="11072985" y="5524255"/>
            <a:ext cx="831101" cy="93328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73005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
            <a:lum/>
          </a:blip>
          <a:srcRect/>
          <a:stretch>
            <a:fillRect t="-5000" b="-5000"/>
          </a:stretch>
        </a:blip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DBC58D6-6D44-4C24-9247-BF6E08FC600E}"/>
              </a:ext>
            </a:extLst>
          </p:cNvPr>
          <p:cNvGraphicFramePr>
            <a:graphicFrameLocks noGrp="1"/>
          </p:cNvGraphicFramePr>
          <p:nvPr>
            <p:extLst>
              <p:ext uri="{D42A27DB-BD31-4B8C-83A1-F6EECF244321}">
                <p14:modId xmlns:p14="http://schemas.microsoft.com/office/powerpoint/2010/main" val="2287812047"/>
              </p:ext>
            </p:extLst>
          </p:nvPr>
        </p:nvGraphicFramePr>
        <p:xfrm>
          <a:off x="238219" y="559092"/>
          <a:ext cx="11594313" cy="7010400"/>
        </p:xfrm>
        <a:graphic>
          <a:graphicData uri="http://schemas.openxmlformats.org/drawingml/2006/table">
            <a:tbl>
              <a:tblPr firstRow="1" bandRow="1">
                <a:tableStyleId>{F5AB1C69-6EDB-4FF4-983F-18BD219EF322}</a:tableStyleId>
              </a:tblPr>
              <a:tblGrid>
                <a:gridCol w="2844346">
                  <a:extLst>
                    <a:ext uri="{9D8B030D-6E8A-4147-A177-3AD203B41FA5}">
                      <a16:colId xmlns:a16="http://schemas.microsoft.com/office/drawing/2014/main" val="684545579"/>
                    </a:ext>
                  </a:extLst>
                </a:gridCol>
                <a:gridCol w="4814124">
                  <a:extLst>
                    <a:ext uri="{9D8B030D-6E8A-4147-A177-3AD203B41FA5}">
                      <a16:colId xmlns:a16="http://schemas.microsoft.com/office/drawing/2014/main" val="2509420571"/>
                    </a:ext>
                  </a:extLst>
                </a:gridCol>
                <a:gridCol w="3935843">
                  <a:extLst>
                    <a:ext uri="{9D8B030D-6E8A-4147-A177-3AD203B41FA5}">
                      <a16:colId xmlns:a16="http://schemas.microsoft.com/office/drawing/2014/main" val="471780019"/>
                    </a:ext>
                  </a:extLst>
                </a:gridCol>
              </a:tblGrid>
              <a:tr h="2671788">
                <a:tc>
                  <a:txBody>
                    <a:bodyPr/>
                    <a:lstStyle/>
                    <a:p>
                      <a:r>
                        <a:rPr lang="en-US" sz="1400" b="0" dirty="0">
                          <a:latin typeface="Twinkl" panose="02000000000000000000" pitchFamily="2" charset="0"/>
                        </a:rPr>
                        <a:t>P.E.</a:t>
                      </a:r>
                    </a:p>
                    <a:p>
                      <a:pPr marL="285750" indent="-285750">
                        <a:buFont typeface="Arial" panose="020B0604020202020204" pitchFamily="34" charset="0"/>
                        <a:buChar char="•"/>
                      </a:pPr>
                      <a:r>
                        <a:rPr lang="en-GB" sz="1400" b="0" kern="1200" dirty="0">
                          <a:solidFill>
                            <a:schemeClr val="lt1"/>
                          </a:solidFill>
                          <a:effectLst/>
                          <a:latin typeface="Twinkl" panose="02000000000000000000" pitchFamily="2" charset="0"/>
                          <a:ea typeface="+mn-ea"/>
                          <a:cs typeface="+mn-cs"/>
                        </a:rPr>
                        <a:t>Exploring dance and gymnastics through stretching, balancing and making a sequence of movements.</a:t>
                      </a:r>
                    </a:p>
                    <a:p>
                      <a:pPr marL="285750" indent="-285750">
                        <a:buFont typeface="Arial" panose="020B0604020202020204" pitchFamily="34" charset="0"/>
                        <a:buChar char="•"/>
                      </a:pPr>
                      <a:r>
                        <a:rPr lang="en-GB" sz="1400" b="0" kern="1200" dirty="0">
                          <a:solidFill>
                            <a:schemeClr val="lt1"/>
                          </a:solidFill>
                          <a:effectLst/>
                          <a:latin typeface="Twinkl" panose="02000000000000000000" pitchFamily="2" charset="0"/>
                          <a:ea typeface="+mn-ea"/>
                          <a:cs typeface="+mn-cs"/>
                        </a:rPr>
                        <a:t>Learning </a:t>
                      </a:r>
                      <a:r>
                        <a:rPr lang="en-GB" sz="1400" b="0" kern="1200" dirty="0" err="1">
                          <a:solidFill>
                            <a:schemeClr val="lt1"/>
                          </a:solidFill>
                          <a:effectLst/>
                          <a:latin typeface="Twinkl" panose="02000000000000000000" pitchFamily="2" charset="0"/>
                          <a:ea typeface="+mn-ea"/>
                          <a:cs typeface="+mn-cs"/>
                        </a:rPr>
                        <a:t>multiskills</a:t>
                      </a:r>
                      <a:r>
                        <a:rPr lang="en-GB" sz="1400" b="0" kern="1200" dirty="0">
                          <a:solidFill>
                            <a:schemeClr val="lt1"/>
                          </a:solidFill>
                          <a:effectLst/>
                          <a:latin typeface="Twinkl" panose="02000000000000000000" pitchFamily="2" charset="0"/>
                          <a:ea typeface="+mn-ea"/>
                          <a:cs typeface="+mn-cs"/>
                        </a:rPr>
                        <a:t>, travelling in different ways on our feet and aiming balls to roll or throw at a target.</a:t>
                      </a:r>
                    </a:p>
                    <a:p>
                      <a:endParaRPr lang="en-US" sz="1400" b="0" dirty="0">
                        <a:latin typeface="Twinkl" panose="02000000000000000000" pitchFamily="2" charset="0"/>
                      </a:endParaRPr>
                    </a:p>
                  </a:txBody>
                  <a:tcPr>
                    <a:solidFill>
                      <a:srgbClr val="00B050"/>
                    </a:solidFill>
                  </a:tcPr>
                </a:tc>
                <a:tc>
                  <a:txBody>
                    <a:bodyPr/>
                    <a:lstStyle/>
                    <a:p>
                      <a:r>
                        <a:rPr lang="en-US" sz="1400" b="0" dirty="0">
                          <a:latin typeface="Twinkl" panose="02000000000000000000" pitchFamily="2" charset="0"/>
                        </a:rPr>
                        <a:t>RE:</a:t>
                      </a:r>
                    </a:p>
                    <a:p>
                      <a:r>
                        <a:rPr lang="en-US" sz="1400" b="0" dirty="0">
                          <a:latin typeface="Twinkl" panose="02000000000000000000" pitchFamily="2" charset="0"/>
                        </a:rPr>
                        <a:t>What does God mean to Christians? </a:t>
                      </a:r>
                    </a:p>
                    <a:p>
                      <a:r>
                        <a:rPr lang="en-US" sz="1400" b="0" dirty="0">
                          <a:latin typeface="Twinkl" panose="02000000000000000000" pitchFamily="2" charset="0"/>
                        </a:rPr>
                        <a:t>Learn the importance of The Bible to Christians.</a:t>
                      </a:r>
                    </a:p>
                    <a:p>
                      <a:r>
                        <a:rPr lang="en-US" sz="1400" b="0" dirty="0">
                          <a:latin typeface="Twinkl" panose="02000000000000000000" pitchFamily="2" charset="0"/>
                        </a:rPr>
                        <a:t>We will read some Parables and learn their meaning.</a:t>
                      </a:r>
                    </a:p>
                    <a:p>
                      <a:r>
                        <a:rPr lang="en-US" sz="1400" b="0" dirty="0">
                          <a:latin typeface="Twinkl" panose="02000000000000000000" pitchFamily="2" charset="0"/>
                        </a:rPr>
                        <a:t>We will talk about forgiveness and how we can show forgiveness. </a:t>
                      </a:r>
                    </a:p>
                    <a:p>
                      <a:r>
                        <a:rPr lang="en-US" sz="1400" b="0" dirty="0">
                          <a:latin typeface="Twinkl" panose="02000000000000000000" pitchFamily="2" charset="0"/>
                        </a:rPr>
                        <a:t>We will learn about Christians receiving forgiveness from God.</a:t>
                      </a:r>
                    </a:p>
                  </a:txBody>
                  <a:tcPr>
                    <a:solidFill>
                      <a:srgbClr val="00B050"/>
                    </a:solidFill>
                  </a:tcPr>
                </a:tc>
                <a:tc>
                  <a:txBody>
                    <a:bodyPr/>
                    <a:lstStyle/>
                    <a:p>
                      <a:r>
                        <a:rPr lang="en-US" sz="1400" b="0" dirty="0">
                          <a:latin typeface="Twinkl" panose="02000000000000000000" pitchFamily="2" charset="0"/>
                        </a:rPr>
                        <a:t>PSHE: </a:t>
                      </a:r>
                    </a:p>
                    <a:p>
                      <a:r>
                        <a:rPr lang="en-GB" sz="1400" b="0" dirty="0">
                          <a:latin typeface="Twinkl" panose="02000000000000000000" pitchFamily="2" charset="0"/>
                        </a:rPr>
                        <a:t>This unit is inspired by the idea</a:t>
                      </a:r>
                    </a:p>
                    <a:p>
                      <a:r>
                        <a:rPr lang="en-GB" sz="1400" b="0" dirty="0">
                          <a:latin typeface="Twinkl" panose="02000000000000000000" pitchFamily="2" charset="0"/>
                        </a:rPr>
                        <a:t> that if a team works well together, </a:t>
                      </a:r>
                    </a:p>
                    <a:p>
                      <a:r>
                        <a:rPr lang="en-GB" sz="1400" b="0" dirty="0">
                          <a:latin typeface="Twinkl" panose="02000000000000000000" pitchFamily="2" charset="0"/>
                        </a:rPr>
                        <a:t>it can have a positive impact on all </a:t>
                      </a:r>
                    </a:p>
                    <a:p>
                      <a:r>
                        <a:rPr lang="en-GB" sz="1400" b="0" dirty="0">
                          <a:latin typeface="Twinkl" panose="02000000000000000000" pitchFamily="2" charset="0"/>
                        </a:rPr>
                        <a:t>of its members and what they can </a:t>
                      </a:r>
                    </a:p>
                    <a:p>
                      <a:r>
                        <a:rPr lang="en-GB" sz="1400" b="0" dirty="0">
                          <a:latin typeface="Twinkl" panose="02000000000000000000" pitchFamily="2" charset="0"/>
                        </a:rPr>
                        <a:t>achieve. It aims to enable the children to develop successful collaborative working skills, such as good listening. In this unit, children learn about the importance of being kind to others, the effects of bullying and teasing what to do about it if they see it happening to others or if it happens to them. They will also think about effective learning skills and how to identify good and not-so good choices. </a:t>
                      </a:r>
                      <a:endParaRPr lang="en-GB" sz="1400" b="0" i="0" u="none" strike="noStrike" kern="1200" baseline="0" dirty="0">
                        <a:solidFill>
                          <a:schemeClr val="lt1"/>
                        </a:solidFill>
                        <a:latin typeface="Twinkl" panose="02000000000000000000" pitchFamily="2" charset="0"/>
                        <a:ea typeface="+mn-ea"/>
                        <a:cs typeface="+mn-cs"/>
                      </a:endParaRPr>
                    </a:p>
                  </a:txBody>
                  <a:tcPr>
                    <a:solidFill>
                      <a:srgbClr val="00B050"/>
                    </a:solidFill>
                  </a:tcPr>
                </a:tc>
                <a:extLst>
                  <a:ext uri="{0D108BD9-81ED-4DB2-BD59-A6C34878D82A}">
                    <a16:rowId xmlns:a16="http://schemas.microsoft.com/office/drawing/2014/main" val="814623863"/>
                  </a:ext>
                </a:extLst>
              </a:tr>
              <a:tr h="3422595">
                <a:tc>
                  <a:txBody>
                    <a:bodyPr/>
                    <a:lstStyle/>
                    <a:p>
                      <a:r>
                        <a:rPr lang="en-GB" sz="1400" dirty="0">
                          <a:latin typeface="Twinkl" panose="02000000000000000000" pitchFamily="2" charset="0"/>
                        </a:rPr>
                        <a:t>ICT: </a:t>
                      </a:r>
                    </a:p>
                    <a:p>
                      <a:endParaRPr lang="en-GB" sz="1400" dirty="0">
                        <a:latin typeface="Twinkl" panose="02000000000000000000" pitchFamily="2" charset="0"/>
                      </a:endParaRPr>
                    </a:p>
                  </a:txBody>
                  <a:tcPr>
                    <a:solidFill>
                      <a:schemeClr val="accent6">
                        <a:lumMod val="40000"/>
                        <a:lumOff val="60000"/>
                      </a:schemeClr>
                    </a:solidFill>
                  </a:tcPr>
                </a:tc>
                <a:tc>
                  <a:txBody>
                    <a:bodyPr/>
                    <a:lstStyle/>
                    <a:p>
                      <a:r>
                        <a:rPr lang="en-US" sz="1400" dirty="0">
                          <a:latin typeface="Twinkl" panose="02000000000000000000" pitchFamily="2" charset="0"/>
                        </a:rPr>
                        <a:t>Music: </a:t>
                      </a:r>
                    </a:p>
                    <a:p>
                      <a:r>
                        <a:rPr lang="en-US" sz="1400" dirty="0">
                          <a:latin typeface="Twinkl" panose="02000000000000000000" pitchFamily="2" charset="0"/>
                        </a:rPr>
                        <a:t>We will listen to and appraise some iconic rap and hip-hop songs, listening for instruments and learning how to describe music using the correct language.</a:t>
                      </a:r>
                    </a:p>
                    <a:p>
                      <a:endParaRPr lang="en-US" sz="1400" dirty="0">
                        <a:latin typeface="Twinkl" panose="02000000000000000000" pitchFamily="2" charset="0"/>
                      </a:endParaRPr>
                    </a:p>
                    <a:p>
                      <a:r>
                        <a:rPr lang="en-US" sz="1400" dirty="0">
                          <a:latin typeface="Twinkl" panose="02000000000000000000" pitchFamily="2" charset="0"/>
                        </a:rPr>
                        <a:t>We will learn to find the pulse or rhythm in music.</a:t>
                      </a:r>
                    </a:p>
                    <a:p>
                      <a:endParaRPr lang="en-US" sz="1400" dirty="0">
                        <a:latin typeface="Twinkl" panose="02000000000000000000" pitchFamily="2" charset="0"/>
                      </a:endParaRPr>
                    </a:p>
                    <a:p>
                      <a:r>
                        <a:rPr lang="en-US" sz="1400" dirty="0">
                          <a:latin typeface="Twinkl" panose="02000000000000000000" pitchFamily="2" charset="0"/>
                        </a:rPr>
                        <a:t>We will learn to sing some Autumn and Harvest songs and add accompaniment and actions to these.</a:t>
                      </a:r>
                    </a:p>
                    <a:p>
                      <a:endParaRPr lang="en-US" sz="1400" dirty="0">
                        <a:latin typeface="Twinkl" panose="02000000000000000000" pitchFamily="2" charset="0"/>
                      </a:endParaRPr>
                    </a:p>
                    <a:p>
                      <a:r>
                        <a:rPr lang="en-US" sz="1400" dirty="0">
                          <a:latin typeface="Twinkl" panose="02000000000000000000" pitchFamily="2" charset="0"/>
                        </a:rPr>
                        <a:t>We will perform harvest songs at our Harvest Festival.</a:t>
                      </a:r>
                    </a:p>
                  </a:txBody>
                  <a:tcPr>
                    <a:solidFill>
                      <a:schemeClr val="accent6">
                        <a:lumMod val="40000"/>
                        <a:lumOff val="60000"/>
                      </a:schemeClr>
                    </a:solidFill>
                  </a:tcPr>
                </a:tc>
                <a:tc>
                  <a:txBody>
                    <a:bodyPr/>
                    <a:lstStyle/>
                    <a:p>
                      <a:endParaRPr lang="en-GB" sz="1400" dirty="0">
                        <a:latin typeface="Twinkl" panose="02000000000000000000" pitchFamily="2" charset="0"/>
                      </a:endParaRPr>
                    </a:p>
                    <a:p>
                      <a:endParaRPr lang="en-GB" sz="1400" dirty="0">
                        <a:latin typeface="Twinkl" panose="02000000000000000000" pitchFamily="2" charset="0"/>
                      </a:endParaRPr>
                    </a:p>
                    <a:p>
                      <a:r>
                        <a:rPr lang="en-GB" sz="1400" dirty="0">
                          <a:latin typeface="Twinkl" panose="02000000000000000000" pitchFamily="2" charset="0"/>
                        </a:rPr>
                        <a:t>              We will read The Mermaid of Zennor       </a:t>
                      </a:r>
                    </a:p>
                    <a:p>
                      <a:r>
                        <a:rPr lang="en-GB" sz="1400" dirty="0">
                          <a:latin typeface="Twinkl" panose="02000000000000000000" pitchFamily="2" charset="0"/>
                        </a:rPr>
                        <a:t>               and other Cornish myths and</a:t>
                      </a:r>
                    </a:p>
                    <a:p>
                      <a:r>
                        <a:rPr lang="en-GB" sz="1400" dirty="0">
                          <a:latin typeface="Twinkl" panose="02000000000000000000" pitchFamily="2" charset="0"/>
                        </a:rPr>
                        <a:t>               legends.</a:t>
                      </a:r>
                    </a:p>
                    <a:p>
                      <a:endParaRPr lang="en-GB" sz="1400" dirty="0">
                        <a:latin typeface="Twinkl" panose="02000000000000000000" pitchFamily="2" charset="0"/>
                      </a:endParaRPr>
                    </a:p>
                    <a:p>
                      <a:r>
                        <a:rPr lang="en-GB" sz="1400" dirty="0">
                          <a:latin typeface="Twinkl" panose="02000000000000000000" pitchFamily="2" charset="0"/>
                        </a:rPr>
                        <a:t>               </a:t>
                      </a:r>
                    </a:p>
                    <a:p>
                      <a:r>
                        <a:rPr lang="en-GB" sz="1400" dirty="0">
                          <a:latin typeface="Twinkl" panose="02000000000000000000" pitchFamily="2" charset="0"/>
                        </a:rPr>
                        <a:t>               A whole class visit to St. </a:t>
                      </a:r>
                      <a:r>
                        <a:rPr lang="en-GB" sz="1400">
                          <a:latin typeface="Twinkl" panose="02000000000000000000" pitchFamily="2" charset="0"/>
                        </a:rPr>
                        <a:t>Michael’s Mount</a:t>
                      </a:r>
                      <a:endParaRPr lang="en-GB" sz="1400" dirty="0">
                        <a:latin typeface="Twinkl" panose="02000000000000000000" pitchFamily="2" charset="0"/>
                      </a:endParaRPr>
                    </a:p>
                    <a:p>
                      <a:r>
                        <a:rPr lang="en-GB" sz="1400" dirty="0">
                          <a:latin typeface="Twinkl" panose="02000000000000000000" pitchFamily="2" charset="0"/>
                        </a:rPr>
                        <a:t>               </a:t>
                      </a:r>
                    </a:p>
                    <a:p>
                      <a:r>
                        <a:rPr lang="en-GB" sz="1400" dirty="0">
                          <a:latin typeface="Twinkl" panose="02000000000000000000" pitchFamily="2" charset="0"/>
                        </a:rPr>
                        <a:t>We will create collages of mermaids.</a:t>
                      </a:r>
                    </a:p>
                    <a:p>
                      <a:endParaRPr lang="en-GB" sz="1400" dirty="0">
                        <a:latin typeface="Twinkl" panose="02000000000000000000" pitchFamily="2" charset="0"/>
                      </a:endParaRPr>
                    </a:p>
                    <a:p>
                      <a:endParaRPr lang="en-GB" sz="1400" dirty="0">
                        <a:latin typeface="Twinkl" panose="02000000000000000000" pitchFamily="2" charset="0"/>
                      </a:endParaRPr>
                    </a:p>
                    <a:p>
                      <a:r>
                        <a:rPr lang="en-GB" sz="1400" dirty="0">
                          <a:latin typeface="Twinkl" panose="02000000000000000000" pitchFamily="2" charset="0"/>
                        </a:rPr>
                        <a:t>                          We will learn about the           </a:t>
                      </a:r>
                    </a:p>
                    <a:p>
                      <a:r>
                        <a:rPr lang="en-GB" sz="1400" dirty="0">
                          <a:latin typeface="Twinkl" panose="02000000000000000000" pitchFamily="2" charset="0"/>
                        </a:rPr>
                        <a:t>                         importance of harvest in less </a:t>
                      </a:r>
                    </a:p>
                    <a:p>
                      <a:r>
                        <a:rPr lang="en-GB" sz="1400" dirty="0">
                          <a:latin typeface="Twinkl" panose="02000000000000000000" pitchFamily="2" charset="0"/>
                        </a:rPr>
                        <a:t>                         developed countries.</a:t>
                      </a:r>
                    </a:p>
                    <a:p>
                      <a:endParaRPr lang="en-GB" sz="1400" dirty="0">
                        <a:latin typeface="Twinkl" panose="02000000000000000000" pitchFamily="2" charset="0"/>
                      </a:endParaRPr>
                    </a:p>
                    <a:p>
                      <a:r>
                        <a:rPr lang="en-GB" sz="1400" dirty="0">
                          <a:latin typeface="Twinkl" panose="02000000000000000000" pitchFamily="2" charset="0"/>
                        </a:rPr>
                        <a:t>                 </a:t>
                      </a:r>
                    </a:p>
                  </a:txBody>
                  <a:tcPr>
                    <a:solidFill>
                      <a:schemeClr val="accent6">
                        <a:lumMod val="40000"/>
                        <a:lumOff val="60000"/>
                      </a:schemeClr>
                    </a:solidFill>
                  </a:tcPr>
                </a:tc>
                <a:extLst>
                  <a:ext uri="{0D108BD9-81ED-4DB2-BD59-A6C34878D82A}">
                    <a16:rowId xmlns:a16="http://schemas.microsoft.com/office/drawing/2014/main" val="3847213986"/>
                  </a:ext>
                </a:extLst>
              </a:tr>
            </a:tbl>
          </a:graphicData>
        </a:graphic>
      </p:graphicFrame>
      <p:pic>
        <p:nvPicPr>
          <p:cNvPr id="37" name="Picture 36">
            <a:extLst>
              <a:ext uri="{FF2B5EF4-FFF2-40B4-BE49-F238E27FC236}">
                <a16:creationId xmlns:a16="http://schemas.microsoft.com/office/drawing/2014/main" id="{3263725D-FC30-48F1-BD1B-E1BF79EC4D1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8199450" y="4889980"/>
            <a:ext cx="496010" cy="496010"/>
          </a:xfrm>
          <a:prstGeom prst="rect">
            <a:avLst/>
          </a:prstGeom>
        </p:spPr>
      </p:pic>
      <p:pic>
        <p:nvPicPr>
          <p:cNvPr id="43" name="Picture 42">
            <a:extLst>
              <a:ext uri="{FF2B5EF4-FFF2-40B4-BE49-F238E27FC236}">
                <a16:creationId xmlns:a16="http://schemas.microsoft.com/office/drawing/2014/main" id="{4715EB6F-ED7B-4704-B65A-FB95AC9A7E3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flipH="1">
            <a:off x="8151408" y="4252952"/>
            <a:ext cx="514442" cy="514442"/>
          </a:xfrm>
          <a:prstGeom prst="rect">
            <a:avLst/>
          </a:prstGeom>
        </p:spPr>
      </p:pic>
      <p:sp>
        <p:nvSpPr>
          <p:cNvPr id="13" name="TextBox 12">
            <a:extLst>
              <a:ext uri="{FF2B5EF4-FFF2-40B4-BE49-F238E27FC236}">
                <a16:creationId xmlns:a16="http://schemas.microsoft.com/office/drawing/2014/main" id="{DE15E08C-3780-4005-A53B-1470CA40E9C0}"/>
              </a:ext>
            </a:extLst>
          </p:cNvPr>
          <p:cNvSpPr txBox="1">
            <a:spLocks/>
          </p:cNvSpPr>
          <p:nvPr/>
        </p:nvSpPr>
        <p:spPr>
          <a:xfrm>
            <a:off x="50525" y="-71233"/>
            <a:ext cx="11487705" cy="584775"/>
          </a:xfrm>
          <a:prstGeom prst="rect">
            <a:avLst/>
          </a:prstGeom>
          <a:noFill/>
        </p:spPr>
        <p:txBody>
          <a:bodyPr wrap="square" rtlCol="0">
            <a:spAutoFit/>
          </a:bodyPr>
          <a:lstStyle/>
          <a:p>
            <a:pPr algn="ctr"/>
            <a:r>
              <a:rPr lang="en-GB" sz="3200" b="1" u="sng" dirty="0">
                <a:solidFill>
                  <a:srgbClr val="00B050"/>
                </a:solidFill>
                <a:latin typeface="Twinkl" panose="02000000000000000000" pitchFamily="2" charset="0"/>
                <a:cs typeface="Aharoni" panose="02010803020104030203" pitchFamily="2" charset="-79"/>
              </a:rPr>
              <a:t>Myths and Legends</a:t>
            </a:r>
          </a:p>
        </p:txBody>
      </p:sp>
      <p:pic>
        <p:nvPicPr>
          <p:cNvPr id="15" name="Picture 14">
            <a:extLst>
              <a:ext uri="{FF2B5EF4-FFF2-40B4-BE49-F238E27FC236}">
                <a16:creationId xmlns:a16="http://schemas.microsoft.com/office/drawing/2014/main" id="{9AD922DE-ED1D-4756-873C-6A300635EDDD}"/>
              </a:ext>
            </a:extLst>
          </p:cNvPr>
          <p:cNvPicPr>
            <a:picLocks noChangeAspect="1"/>
          </p:cNvPicPr>
          <p:nvPr/>
        </p:nvPicPr>
        <p:blipFill>
          <a:blip r:embed="rId5"/>
          <a:stretch>
            <a:fillRect/>
          </a:stretch>
        </p:blipFill>
        <p:spPr>
          <a:xfrm>
            <a:off x="10881099" y="676275"/>
            <a:ext cx="831101" cy="93328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3" name="Picture 2">
            <a:extLst>
              <a:ext uri="{FF2B5EF4-FFF2-40B4-BE49-F238E27FC236}">
                <a16:creationId xmlns:a16="http://schemas.microsoft.com/office/drawing/2014/main" id="{FA3852AD-DB6F-48CC-9E39-48026789CC6E}"/>
              </a:ext>
            </a:extLst>
          </p:cNvPr>
          <p:cNvPicPr>
            <a:picLocks noChangeAspect="1"/>
          </p:cNvPicPr>
          <p:nvPr/>
        </p:nvPicPr>
        <p:blipFill>
          <a:blip r:embed="rId6"/>
          <a:stretch>
            <a:fillRect/>
          </a:stretch>
        </p:blipFill>
        <p:spPr>
          <a:xfrm>
            <a:off x="11009580" y="5508576"/>
            <a:ext cx="574137" cy="496011"/>
          </a:xfrm>
          <a:prstGeom prst="rect">
            <a:avLst/>
          </a:prstGeom>
        </p:spPr>
      </p:pic>
      <p:pic>
        <p:nvPicPr>
          <p:cNvPr id="4" name="Picture 3">
            <a:extLst>
              <a:ext uri="{FF2B5EF4-FFF2-40B4-BE49-F238E27FC236}">
                <a16:creationId xmlns:a16="http://schemas.microsoft.com/office/drawing/2014/main" id="{A2F02CF3-2543-8F87-98EA-47CE05E41AC1}"/>
              </a:ext>
            </a:extLst>
          </p:cNvPr>
          <p:cNvPicPr>
            <a:picLocks noChangeAspect="1"/>
          </p:cNvPicPr>
          <p:nvPr/>
        </p:nvPicPr>
        <p:blipFill>
          <a:blip r:embed="rId7"/>
          <a:stretch>
            <a:fillRect/>
          </a:stretch>
        </p:blipFill>
        <p:spPr>
          <a:xfrm>
            <a:off x="8091713" y="6249760"/>
            <a:ext cx="1207494" cy="437445"/>
          </a:xfrm>
          <a:prstGeom prst="rect">
            <a:avLst/>
          </a:prstGeom>
        </p:spPr>
      </p:pic>
    </p:spTree>
    <p:extLst>
      <p:ext uri="{BB962C8B-B14F-4D97-AF65-F5344CB8AC3E}">
        <p14:creationId xmlns:p14="http://schemas.microsoft.com/office/powerpoint/2010/main" val="32008729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6ac663eb-1a1f-4149-8022-a7e8a84e6011" xsi:nil="true"/>
    <lcf76f155ced4ddcb4097134ff3c332f xmlns="b86d9d3b-eae5-4979-96a7-212553cd569c">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9A66A25F5FBDD42BEA93880A5EE515F" ma:contentTypeVersion="14" ma:contentTypeDescription="Create a new document." ma:contentTypeScope="" ma:versionID="8b3d37dddfbfbf2eb8339aecda71bd21">
  <xsd:schema xmlns:xsd="http://www.w3.org/2001/XMLSchema" xmlns:xs="http://www.w3.org/2001/XMLSchema" xmlns:p="http://schemas.microsoft.com/office/2006/metadata/properties" xmlns:ns2="b86d9d3b-eae5-4979-96a7-212553cd569c" xmlns:ns3="6ac663eb-1a1f-4149-8022-a7e8a84e6011" targetNamespace="http://schemas.microsoft.com/office/2006/metadata/properties" ma:root="true" ma:fieldsID="231707d0e0d25c74c0ac9bd2dbb277b7" ns2:_="" ns3:_="">
    <xsd:import namespace="b86d9d3b-eae5-4979-96a7-212553cd569c"/>
    <xsd:import namespace="6ac663eb-1a1f-4149-8022-a7e8a84e601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6d9d3b-eae5-4979-96a7-212553cd56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Location" ma:index="12" nillable="true" ma:displayName="Location" ma:indexed="true"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98412031-17cd-4842-a149-2f18cf39d732"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ac663eb-1a1f-4149-8022-a7e8a84e6011"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06f721bc-cfc0-4992-b9ef-b76f40371825}" ma:internalName="TaxCatchAll" ma:showField="CatchAllData" ma:web="6ac663eb-1a1f-4149-8022-a7e8a84e6011">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330D922-6438-401D-A1A5-ABAD71F277E8}">
  <ds:schemaRefs>
    <ds:schemaRef ds:uri="http://purl.org/dc/elements/1.1/"/>
    <ds:schemaRef ds:uri="http://schemas.microsoft.com/office/infopath/2007/PartnerControls"/>
    <ds:schemaRef ds:uri="http://schemas.microsoft.com/office/2006/documentManagement/types"/>
    <ds:schemaRef ds:uri="http://purl.org/dc/terms/"/>
    <ds:schemaRef ds:uri="http://schemas.openxmlformats.org/package/2006/metadata/core-properties"/>
    <ds:schemaRef ds:uri="http://www.w3.org/XML/1998/namespace"/>
    <ds:schemaRef ds:uri="ac161985-4f78-4165-acec-441d5af03a98"/>
    <ds:schemaRef ds:uri="7839a02e-f839-4acc-819a-67dea658d87b"/>
    <ds:schemaRef ds:uri="http://schemas.microsoft.com/office/2006/metadata/properties"/>
    <ds:schemaRef ds:uri="http://purl.org/dc/dcmitype/"/>
    <ds:schemaRef ds:uri="6ac663eb-1a1f-4149-8022-a7e8a84e6011"/>
    <ds:schemaRef ds:uri="b86d9d3b-eae5-4979-96a7-212553cd569c"/>
  </ds:schemaRefs>
</ds:datastoreItem>
</file>

<file path=customXml/itemProps2.xml><?xml version="1.0" encoding="utf-8"?>
<ds:datastoreItem xmlns:ds="http://schemas.openxmlformats.org/officeDocument/2006/customXml" ds:itemID="{B0DE0B78-38EB-45C1-B1E1-A3230DE46538}">
  <ds:schemaRefs>
    <ds:schemaRef ds:uri="http://schemas.microsoft.com/sharepoint/v3/contenttype/forms"/>
  </ds:schemaRefs>
</ds:datastoreItem>
</file>

<file path=customXml/itemProps3.xml><?xml version="1.0" encoding="utf-8"?>
<ds:datastoreItem xmlns:ds="http://schemas.openxmlformats.org/officeDocument/2006/customXml" ds:itemID="{842DEA60-0A2E-4EFD-9176-E62FE2A35270}"/>
</file>

<file path=docProps/app.xml><?xml version="1.0" encoding="utf-8"?>
<Properties xmlns="http://schemas.openxmlformats.org/officeDocument/2006/extended-properties" xmlns:vt="http://schemas.openxmlformats.org/officeDocument/2006/docPropsVTypes">
  <TotalTime>24398</TotalTime>
  <Words>598</Words>
  <Application>Microsoft Office PowerPoint</Application>
  <PresentationFormat>Widescreen</PresentationFormat>
  <Paragraphs>84</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Old computer St</vt:lpstr>
      <vt:lpstr>Twinkl</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Barritt</dc:creator>
  <cp:lastModifiedBy>Fleur McPherson</cp:lastModifiedBy>
  <cp:revision>111</cp:revision>
  <dcterms:created xsi:type="dcterms:W3CDTF">2020-03-24T13:28:41Z</dcterms:created>
  <dcterms:modified xsi:type="dcterms:W3CDTF">2023-09-08T16:16:06Z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0x01010009A66A25F5FBDD42BEA93880A5EE515F</vt:lpwstr>
  </property>
  <property fmtid="{D5CDD505-2E9C-101B-9397-08002B2CF9AE}" pid="3" name="MediaServiceImageTags">
    <vt:lpwstr/>
  </property>
</Properties>
</file>