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60" r:id="rId5"/>
    <p:sldId id="261"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6A3134C-FDE0-43EF-999A-FD7EC6109DD7}" v="2" dt="2023-03-08T16:53:53.344"/>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4" autoAdjust="0"/>
    <p:restoredTop sz="94660"/>
  </p:normalViewPr>
  <p:slideViewPr>
    <p:cSldViewPr snapToGrid="0">
      <p:cViewPr varScale="1">
        <p:scale>
          <a:sx n="67" d="100"/>
          <a:sy n="67" d="100"/>
        </p:scale>
        <p:origin x="604"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9710C1-F29C-4FC7-97E1-3B0A4325CDA8}"/>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6160F05-AB9D-4E1E-9F51-5F19BEEE2DC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B4C68E6-F323-4AE2-BE48-8D7B4A5AB0A5}"/>
              </a:ext>
            </a:extLst>
          </p:cNvPr>
          <p:cNvSpPr>
            <a:spLocks noGrp="1"/>
          </p:cNvSpPr>
          <p:nvPr>
            <p:ph type="dt" sz="half" idx="10"/>
          </p:nvPr>
        </p:nvSpPr>
        <p:spPr/>
        <p:txBody>
          <a:bodyPr/>
          <a:lstStyle/>
          <a:p>
            <a:fld id="{C2DFBA43-DD5D-4DFE-87C3-36D95728DE45}" type="datetimeFigureOut">
              <a:rPr lang="en-GB" smtClean="0"/>
              <a:t>08/03/2023</a:t>
            </a:fld>
            <a:endParaRPr lang="en-GB"/>
          </a:p>
        </p:txBody>
      </p:sp>
      <p:sp>
        <p:nvSpPr>
          <p:cNvPr id="5" name="Footer Placeholder 4">
            <a:extLst>
              <a:ext uri="{FF2B5EF4-FFF2-40B4-BE49-F238E27FC236}">
                <a16:creationId xmlns:a16="http://schemas.microsoft.com/office/drawing/2014/main" id="{4EA22C44-6030-4CD7-8F4D-E734CD0B7ED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8DC85C4-7415-4E55-AF8C-F33A3D1C942E}"/>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3027066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FF6CD3-0840-40B3-8486-5DD9CBC8F9DB}"/>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0A78C7A-E131-41D8-92E4-66A4B21541E2}"/>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B59CB04-6A5D-4F42-99DC-B7D1CB212CB3}"/>
              </a:ext>
            </a:extLst>
          </p:cNvPr>
          <p:cNvSpPr>
            <a:spLocks noGrp="1"/>
          </p:cNvSpPr>
          <p:nvPr>
            <p:ph type="dt" sz="half" idx="10"/>
          </p:nvPr>
        </p:nvSpPr>
        <p:spPr/>
        <p:txBody>
          <a:bodyPr/>
          <a:lstStyle/>
          <a:p>
            <a:fld id="{C2DFBA43-DD5D-4DFE-87C3-36D95728DE45}" type="datetimeFigureOut">
              <a:rPr lang="en-GB" smtClean="0"/>
              <a:t>08/03/2023</a:t>
            </a:fld>
            <a:endParaRPr lang="en-GB"/>
          </a:p>
        </p:txBody>
      </p:sp>
      <p:sp>
        <p:nvSpPr>
          <p:cNvPr id="5" name="Footer Placeholder 4">
            <a:extLst>
              <a:ext uri="{FF2B5EF4-FFF2-40B4-BE49-F238E27FC236}">
                <a16:creationId xmlns:a16="http://schemas.microsoft.com/office/drawing/2014/main" id="{C7128958-1921-47AB-B05A-E54622BBA05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CF51B30-69BA-4DF6-BE1F-25FF0D4CEEED}"/>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2224897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FC6E8D1-7EBD-46D0-A41A-69D7B14B587D}"/>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35F168F-E842-4F02-BC0C-858B3F64CC9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FE83D3A-6C48-4367-92D2-971B311B61F8}"/>
              </a:ext>
            </a:extLst>
          </p:cNvPr>
          <p:cNvSpPr>
            <a:spLocks noGrp="1"/>
          </p:cNvSpPr>
          <p:nvPr>
            <p:ph type="dt" sz="half" idx="10"/>
          </p:nvPr>
        </p:nvSpPr>
        <p:spPr/>
        <p:txBody>
          <a:bodyPr/>
          <a:lstStyle/>
          <a:p>
            <a:fld id="{C2DFBA43-DD5D-4DFE-87C3-36D95728DE45}" type="datetimeFigureOut">
              <a:rPr lang="en-GB" smtClean="0"/>
              <a:t>08/03/2023</a:t>
            </a:fld>
            <a:endParaRPr lang="en-GB"/>
          </a:p>
        </p:txBody>
      </p:sp>
      <p:sp>
        <p:nvSpPr>
          <p:cNvPr id="5" name="Footer Placeholder 4">
            <a:extLst>
              <a:ext uri="{FF2B5EF4-FFF2-40B4-BE49-F238E27FC236}">
                <a16:creationId xmlns:a16="http://schemas.microsoft.com/office/drawing/2014/main" id="{CCC8C1D2-A740-4417-9D62-311EB416E37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D17F4BE1-8C9B-4624-A553-D40D9343FB1F}"/>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8851386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9FC16C-D2ED-48FC-8DA2-F647A6ADB12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760CE61-3BEE-4989-9355-E9E6155FE59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0970894-999C-4132-984B-064A82615AED}"/>
              </a:ext>
            </a:extLst>
          </p:cNvPr>
          <p:cNvSpPr>
            <a:spLocks noGrp="1"/>
          </p:cNvSpPr>
          <p:nvPr>
            <p:ph type="dt" sz="half" idx="10"/>
          </p:nvPr>
        </p:nvSpPr>
        <p:spPr/>
        <p:txBody>
          <a:bodyPr/>
          <a:lstStyle/>
          <a:p>
            <a:fld id="{C2DFBA43-DD5D-4DFE-87C3-36D95728DE45}" type="datetimeFigureOut">
              <a:rPr lang="en-GB" smtClean="0"/>
              <a:t>08/03/2023</a:t>
            </a:fld>
            <a:endParaRPr lang="en-GB"/>
          </a:p>
        </p:txBody>
      </p:sp>
      <p:sp>
        <p:nvSpPr>
          <p:cNvPr id="5" name="Footer Placeholder 4">
            <a:extLst>
              <a:ext uri="{FF2B5EF4-FFF2-40B4-BE49-F238E27FC236}">
                <a16:creationId xmlns:a16="http://schemas.microsoft.com/office/drawing/2014/main" id="{B6DBA2A2-840D-487D-BEDA-B46CF85379C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14CFEF9-C801-4201-BA0A-2C77FA384F3B}"/>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38675200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755D1-45AF-4075-9825-EE74710EAD0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C0392BAB-BE16-45DD-B887-62DF3A4B79C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E54DC1B-2730-4523-B65B-1DD1333A208B}"/>
              </a:ext>
            </a:extLst>
          </p:cNvPr>
          <p:cNvSpPr>
            <a:spLocks noGrp="1"/>
          </p:cNvSpPr>
          <p:nvPr>
            <p:ph type="dt" sz="half" idx="10"/>
          </p:nvPr>
        </p:nvSpPr>
        <p:spPr/>
        <p:txBody>
          <a:bodyPr/>
          <a:lstStyle/>
          <a:p>
            <a:fld id="{C2DFBA43-DD5D-4DFE-87C3-36D95728DE45}" type="datetimeFigureOut">
              <a:rPr lang="en-GB" smtClean="0"/>
              <a:t>08/03/2023</a:t>
            </a:fld>
            <a:endParaRPr lang="en-GB"/>
          </a:p>
        </p:txBody>
      </p:sp>
      <p:sp>
        <p:nvSpPr>
          <p:cNvPr id="5" name="Footer Placeholder 4">
            <a:extLst>
              <a:ext uri="{FF2B5EF4-FFF2-40B4-BE49-F238E27FC236}">
                <a16:creationId xmlns:a16="http://schemas.microsoft.com/office/drawing/2014/main" id="{65DA4503-0944-4280-B346-EB05342F985B}"/>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FDAB00E-829D-45BE-A0C0-E20CD9D74EAA}"/>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9694037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3A88C4-1A94-4C97-AE8D-7981BB8D030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6FAAAA0-60A6-42A4-A439-50E674B031B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4AC415D7-2E34-4D9B-8F85-6B237745F7AA}"/>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E01D3DE6-7CF0-4D31-AF2F-CD0DA26ED21E}"/>
              </a:ext>
            </a:extLst>
          </p:cNvPr>
          <p:cNvSpPr>
            <a:spLocks noGrp="1"/>
          </p:cNvSpPr>
          <p:nvPr>
            <p:ph type="dt" sz="half" idx="10"/>
          </p:nvPr>
        </p:nvSpPr>
        <p:spPr/>
        <p:txBody>
          <a:bodyPr/>
          <a:lstStyle/>
          <a:p>
            <a:fld id="{C2DFBA43-DD5D-4DFE-87C3-36D95728DE45}" type="datetimeFigureOut">
              <a:rPr lang="en-GB" smtClean="0"/>
              <a:t>08/03/2023</a:t>
            </a:fld>
            <a:endParaRPr lang="en-GB"/>
          </a:p>
        </p:txBody>
      </p:sp>
      <p:sp>
        <p:nvSpPr>
          <p:cNvPr id="6" name="Footer Placeholder 5">
            <a:extLst>
              <a:ext uri="{FF2B5EF4-FFF2-40B4-BE49-F238E27FC236}">
                <a16:creationId xmlns:a16="http://schemas.microsoft.com/office/drawing/2014/main" id="{DF5EC44C-C100-4879-AD4F-CFF7292661FA}"/>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687DE54-6B75-4DE1-BA4B-9F01CDBF732B}"/>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33091577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256C5B-2FDC-4DEB-8D89-D348EBC93912}"/>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6E28AEE-AA0F-4434-96BE-F814E6298A7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BB9A573-DAE8-4D90-9B41-98343DA1075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03F378D-63B4-4CD0-8022-177D515CE610}"/>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8DCFFA2-4CC5-4758-A1B3-9BB05685F64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25EE5747-1954-49C7-9CF3-63F584858495}"/>
              </a:ext>
            </a:extLst>
          </p:cNvPr>
          <p:cNvSpPr>
            <a:spLocks noGrp="1"/>
          </p:cNvSpPr>
          <p:nvPr>
            <p:ph type="dt" sz="half" idx="10"/>
          </p:nvPr>
        </p:nvSpPr>
        <p:spPr/>
        <p:txBody>
          <a:bodyPr/>
          <a:lstStyle/>
          <a:p>
            <a:fld id="{C2DFBA43-DD5D-4DFE-87C3-36D95728DE45}" type="datetimeFigureOut">
              <a:rPr lang="en-GB" smtClean="0"/>
              <a:t>08/03/2023</a:t>
            </a:fld>
            <a:endParaRPr lang="en-GB"/>
          </a:p>
        </p:txBody>
      </p:sp>
      <p:sp>
        <p:nvSpPr>
          <p:cNvPr id="8" name="Footer Placeholder 7">
            <a:extLst>
              <a:ext uri="{FF2B5EF4-FFF2-40B4-BE49-F238E27FC236}">
                <a16:creationId xmlns:a16="http://schemas.microsoft.com/office/drawing/2014/main" id="{9BEEAB00-F979-40DE-BC05-7CC348910D1D}"/>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48681069-8AD1-4DAC-8AA2-3F74192051CF}"/>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26164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F16E9F-A76A-4E2D-8659-6D450199C5DD}"/>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CC47475D-18C3-42E6-A4EA-E65C7FA08D7B}"/>
              </a:ext>
            </a:extLst>
          </p:cNvPr>
          <p:cNvSpPr>
            <a:spLocks noGrp="1"/>
          </p:cNvSpPr>
          <p:nvPr>
            <p:ph type="dt" sz="half" idx="10"/>
          </p:nvPr>
        </p:nvSpPr>
        <p:spPr/>
        <p:txBody>
          <a:bodyPr/>
          <a:lstStyle/>
          <a:p>
            <a:fld id="{C2DFBA43-DD5D-4DFE-87C3-36D95728DE45}" type="datetimeFigureOut">
              <a:rPr lang="en-GB" smtClean="0"/>
              <a:t>08/03/2023</a:t>
            </a:fld>
            <a:endParaRPr lang="en-GB"/>
          </a:p>
        </p:txBody>
      </p:sp>
      <p:sp>
        <p:nvSpPr>
          <p:cNvPr id="4" name="Footer Placeholder 3">
            <a:extLst>
              <a:ext uri="{FF2B5EF4-FFF2-40B4-BE49-F238E27FC236}">
                <a16:creationId xmlns:a16="http://schemas.microsoft.com/office/drawing/2014/main" id="{5C1553A2-51E3-406E-93B4-DB66D34E0F0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037BD79B-2940-4B62-97BB-43E2DED7DCFD}"/>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7211558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400B142-1040-4F09-833D-5B82AA0F8589}"/>
              </a:ext>
            </a:extLst>
          </p:cNvPr>
          <p:cNvSpPr>
            <a:spLocks noGrp="1"/>
          </p:cNvSpPr>
          <p:nvPr>
            <p:ph type="dt" sz="half" idx="10"/>
          </p:nvPr>
        </p:nvSpPr>
        <p:spPr/>
        <p:txBody>
          <a:bodyPr/>
          <a:lstStyle/>
          <a:p>
            <a:fld id="{C2DFBA43-DD5D-4DFE-87C3-36D95728DE45}" type="datetimeFigureOut">
              <a:rPr lang="en-GB" smtClean="0"/>
              <a:t>08/03/2023</a:t>
            </a:fld>
            <a:endParaRPr lang="en-GB"/>
          </a:p>
        </p:txBody>
      </p:sp>
      <p:sp>
        <p:nvSpPr>
          <p:cNvPr id="3" name="Footer Placeholder 2">
            <a:extLst>
              <a:ext uri="{FF2B5EF4-FFF2-40B4-BE49-F238E27FC236}">
                <a16:creationId xmlns:a16="http://schemas.microsoft.com/office/drawing/2014/main" id="{81448DCE-C7CC-4F15-B0B8-36A279205E48}"/>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617BB682-510B-449B-9AB4-E675CE321504}"/>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10341987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D13B4D2-7F1D-4149-B3ED-9DB1E1D66C2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B5AA5146-A60B-4B8F-880F-0066E71A11E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61C28A2-DCC3-496F-B3D7-BCCABBD0F21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B4CDAEC-1B02-4BD3-A3C1-12E9F7ABB87C}"/>
              </a:ext>
            </a:extLst>
          </p:cNvPr>
          <p:cNvSpPr>
            <a:spLocks noGrp="1"/>
          </p:cNvSpPr>
          <p:nvPr>
            <p:ph type="dt" sz="half" idx="10"/>
          </p:nvPr>
        </p:nvSpPr>
        <p:spPr/>
        <p:txBody>
          <a:bodyPr/>
          <a:lstStyle/>
          <a:p>
            <a:fld id="{C2DFBA43-DD5D-4DFE-87C3-36D95728DE45}" type="datetimeFigureOut">
              <a:rPr lang="en-GB" smtClean="0"/>
              <a:t>08/03/2023</a:t>
            </a:fld>
            <a:endParaRPr lang="en-GB"/>
          </a:p>
        </p:txBody>
      </p:sp>
      <p:sp>
        <p:nvSpPr>
          <p:cNvPr id="6" name="Footer Placeholder 5">
            <a:extLst>
              <a:ext uri="{FF2B5EF4-FFF2-40B4-BE49-F238E27FC236}">
                <a16:creationId xmlns:a16="http://schemas.microsoft.com/office/drawing/2014/main" id="{740BC372-207A-4916-A5DC-040CE7AA92A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9E77383-B2F1-409D-B570-2041C67FD11B}"/>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7944462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9B93B-52A1-487B-83D9-41DFDE42CAB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D1C85B0E-C324-4393-8662-5C407B5775D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2CA1960-013B-4028-A278-384C6A1E39B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014E7EF-217A-4033-A6F7-AC450E248BDC}"/>
              </a:ext>
            </a:extLst>
          </p:cNvPr>
          <p:cNvSpPr>
            <a:spLocks noGrp="1"/>
          </p:cNvSpPr>
          <p:nvPr>
            <p:ph type="dt" sz="half" idx="10"/>
          </p:nvPr>
        </p:nvSpPr>
        <p:spPr/>
        <p:txBody>
          <a:bodyPr/>
          <a:lstStyle/>
          <a:p>
            <a:fld id="{C2DFBA43-DD5D-4DFE-87C3-36D95728DE45}" type="datetimeFigureOut">
              <a:rPr lang="en-GB" smtClean="0"/>
              <a:t>08/03/2023</a:t>
            </a:fld>
            <a:endParaRPr lang="en-GB"/>
          </a:p>
        </p:txBody>
      </p:sp>
      <p:sp>
        <p:nvSpPr>
          <p:cNvPr id="6" name="Footer Placeholder 5">
            <a:extLst>
              <a:ext uri="{FF2B5EF4-FFF2-40B4-BE49-F238E27FC236}">
                <a16:creationId xmlns:a16="http://schemas.microsoft.com/office/drawing/2014/main" id="{EBE63EAA-9FE4-4D41-80ED-E53F84D6323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3CCFBB8-2457-42D7-B7DA-CE2F9A080783}"/>
              </a:ext>
            </a:extLst>
          </p:cNvPr>
          <p:cNvSpPr>
            <a:spLocks noGrp="1"/>
          </p:cNvSpPr>
          <p:nvPr>
            <p:ph type="sldNum" sz="quarter" idx="12"/>
          </p:nvPr>
        </p:nvSpPr>
        <p:spPr/>
        <p:txBody>
          <a:bodyPr/>
          <a:lstStyle/>
          <a:p>
            <a:fld id="{13629496-4671-4AB9-8135-E00C270FF61E}" type="slidenum">
              <a:rPr lang="en-GB" smtClean="0"/>
              <a:t>‹#›</a:t>
            </a:fld>
            <a:endParaRPr lang="en-GB"/>
          </a:p>
        </p:txBody>
      </p:sp>
    </p:spTree>
    <p:extLst>
      <p:ext uri="{BB962C8B-B14F-4D97-AF65-F5344CB8AC3E}">
        <p14:creationId xmlns:p14="http://schemas.microsoft.com/office/powerpoint/2010/main" val="19489065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0000"/>
            <a:lum/>
          </a:blip>
          <a:srcRect/>
          <a:stretch>
            <a:fillRect t="-6000" b="-6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700E695-A696-4EEF-891E-32B8939C61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3B76E846-3401-49CB-8A22-38035FC1F69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961A773-EFF1-477E-824C-2A2812C8F28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2DFBA43-DD5D-4DFE-87C3-36D95728DE45}" type="datetimeFigureOut">
              <a:rPr lang="en-GB" smtClean="0"/>
              <a:t>08/03/2023</a:t>
            </a:fld>
            <a:endParaRPr lang="en-GB"/>
          </a:p>
        </p:txBody>
      </p:sp>
      <p:sp>
        <p:nvSpPr>
          <p:cNvPr id="5" name="Footer Placeholder 4">
            <a:extLst>
              <a:ext uri="{FF2B5EF4-FFF2-40B4-BE49-F238E27FC236}">
                <a16:creationId xmlns:a16="http://schemas.microsoft.com/office/drawing/2014/main" id="{D16BC38E-8AF2-45BE-8362-64A338D6C22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43E41F66-7B67-4266-847A-F8C857092EB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629496-4671-4AB9-8135-E00C270FF61E}" type="slidenum">
              <a:rPr lang="en-GB" smtClean="0"/>
              <a:t>‹#›</a:t>
            </a:fld>
            <a:endParaRPr lang="en-GB"/>
          </a:p>
        </p:txBody>
      </p:sp>
    </p:spTree>
    <p:extLst>
      <p:ext uri="{BB962C8B-B14F-4D97-AF65-F5344CB8AC3E}">
        <p14:creationId xmlns:p14="http://schemas.microsoft.com/office/powerpoint/2010/main" val="19733158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7" Type="http://schemas.openxmlformats.org/officeDocument/2006/relationships/image" Target="../media/image8.png"/><Relationship Id="rId2" Type="http://schemas.openxmlformats.org/officeDocument/2006/relationships/image" Target="../media/image2.png"/><Relationship Id="rId1" Type="http://schemas.openxmlformats.org/officeDocument/2006/relationships/slideLayout" Target="../slideLayouts/slideLayout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000"/>
            <a:lum/>
          </a:blip>
          <a:srcRect/>
          <a:stretch>
            <a:fillRect t="-5000" b="-5000"/>
          </a:stretch>
        </a:blipFill>
        <a:effectLst/>
      </p:bgPr>
    </p:bg>
    <p:spTree>
      <p:nvGrpSpPr>
        <p:cNvPr id="1" name=""/>
        <p:cNvGrpSpPr/>
        <p:nvPr/>
      </p:nvGrpSpPr>
      <p:grpSpPr>
        <a:xfrm>
          <a:off x="0" y="0"/>
          <a:ext cx="0" cy="0"/>
          <a:chOff x="0" y="0"/>
          <a:chExt cx="0" cy="0"/>
        </a:xfrm>
      </p:grpSpPr>
      <p:sp>
        <p:nvSpPr>
          <p:cNvPr id="49" name="TextBox 48">
            <a:extLst>
              <a:ext uri="{FF2B5EF4-FFF2-40B4-BE49-F238E27FC236}">
                <a16:creationId xmlns:a16="http://schemas.microsoft.com/office/drawing/2014/main" id="{0DA64F74-01A0-4F00-8A20-F1DEF0316829}"/>
              </a:ext>
            </a:extLst>
          </p:cNvPr>
          <p:cNvSpPr txBox="1">
            <a:spLocks/>
          </p:cNvSpPr>
          <p:nvPr/>
        </p:nvSpPr>
        <p:spPr>
          <a:xfrm>
            <a:off x="190868" y="123354"/>
            <a:ext cx="11487705" cy="461665"/>
          </a:xfrm>
          <a:prstGeom prst="rect">
            <a:avLst/>
          </a:prstGeom>
          <a:noFill/>
        </p:spPr>
        <p:txBody>
          <a:bodyPr wrap="square" rtlCol="0">
            <a:spAutoFit/>
          </a:bodyPr>
          <a:lstStyle/>
          <a:p>
            <a:pPr algn="ctr"/>
            <a:r>
              <a:rPr lang="en-GB" sz="2400" b="1" dirty="0">
                <a:solidFill>
                  <a:srgbClr val="00B050"/>
                </a:solidFill>
                <a:latin typeface="Twinkl" panose="02000000000000000000" pitchFamily="2" charset="0"/>
              </a:rPr>
              <a:t>What a Wonderful World</a:t>
            </a:r>
            <a:endParaRPr lang="en-GB" sz="4000" b="1" u="sng" dirty="0">
              <a:solidFill>
                <a:srgbClr val="00B050"/>
              </a:solidFill>
              <a:latin typeface="Twinkl" panose="02000000000000000000" pitchFamily="2" charset="0"/>
              <a:cs typeface="Aharoni" panose="02010803020104030203" pitchFamily="2" charset="-79"/>
            </a:endParaRPr>
          </a:p>
        </p:txBody>
      </p:sp>
      <p:graphicFrame>
        <p:nvGraphicFramePr>
          <p:cNvPr id="14" name="Table 13">
            <a:extLst>
              <a:ext uri="{FF2B5EF4-FFF2-40B4-BE49-F238E27FC236}">
                <a16:creationId xmlns:a16="http://schemas.microsoft.com/office/drawing/2014/main" id="{A94F672D-6217-4924-B3A0-7FD49EEE3A49}"/>
              </a:ext>
            </a:extLst>
          </p:cNvPr>
          <p:cNvGraphicFramePr>
            <a:graphicFrameLocks noGrp="1"/>
          </p:cNvGraphicFramePr>
          <p:nvPr>
            <p:extLst>
              <p:ext uri="{D42A27DB-BD31-4B8C-83A1-F6EECF244321}">
                <p14:modId xmlns:p14="http://schemas.microsoft.com/office/powerpoint/2010/main" val="1169578693"/>
              </p:ext>
            </p:extLst>
          </p:nvPr>
        </p:nvGraphicFramePr>
        <p:xfrm>
          <a:off x="190869" y="673463"/>
          <a:ext cx="11810263" cy="7147560"/>
        </p:xfrm>
        <a:graphic>
          <a:graphicData uri="http://schemas.openxmlformats.org/drawingml/2006/table">
            <a:tbl>
              <a:tblPr firstRow="1" bandRow="1">
                <a:tableStyleId>{F5AB1C69-6EDB-4FF4-983F-18BD219EF322}</a:tableStyleId>
              </a:tblPr>
              <a:tblGrid>
                <a:gridCol w="3906420">
                  <a:extLst>
                    <a:ext uri="{9D8B030D-6E8A-4147-A177-3AD203B41FA5}">
                      <a16:colId xmlns:a16="http://schemas.microsoft.com/office/drawing/2014/main" val="684545579"/>
                    </a:ext>
                  </a:extLst>
                </a:gridCol>
                <a:gridCol w="3906420">
                  <a:extLst>
                    <a:ext uri="{9D8B030D-6E8A-4147-A177-3AD203B41FA5}">
                      <a16:colId xmlns:a16="http://schemas.microsoft.com/office/drawing/2014/main" val="2509420571"/>
                    </a:ext>
                  </a:extLst>
                </a:gridCol>
                <a:gridCol w="3997423">
                  <a:extLst>
                    <a:ext uri="{9D8B030D-6E8A-4147-A177-3AD203B41FA5}">
                      <a16:colId xmlns:a16="http://schemas.microsoft.com/office/drawing/2014/main" val="471780019"/>
                    </a:ext>
                  </a:extLst>
                </a:gridCol>
              </a:tblGrid>
              <a:tr h="1638204">
                <a:tc>
                  <a:txBody>
                    <a:bodyPr/>
                    <a:lstStyle/>
                    <a:p>
                      <a:r>
                        <a:rPr lang="en-US" sz="1400" b="1" dirty="0" err="1">
                          <a:latin typeface="Twinkl" panose="02000000000000000000" pitchFamily="2" charset="0"/>
                        </a:rPr>
                        <a:t>Maths</a:t>
                      </a:r>
                      <a:r>
                        <a:rPr lang="en-US" sz="1400" b="0" dirty="0">
                          <a:latin typeface="Twinkl" panose="02000000000000000000" pitchFamily="2" charset="0"/>
                        </a:rPr>
                        <a:t>: </a:t>
                      </a:r>
                    </a:p>
                    <a:p>
                      <a:r>
                        <a:rPr lang="en-GB" sz="1800" b="1" kern="1200" dirty="0">
                          <a:solidFill>
                            <a:schemeClr val="lt1"/>
                          </a:solidFill>
                          <a:effectLst/>
                          <a:latin typeface="+mn-lt"/>
                          <a:ea typeface="+mn-ea"/>
                          <a:cs typeface="+mn-cs"/>
                        </a:rPr>
                        <a:t>·</a:t>
                      </a:r>
                      <a:r>
                        <a:rPr lang="en-GB" sz="1400" b="0" kern="1200" dirty="0">
                          <a:solidFill>
                            <a:schemeClr val="lt1"/>
                          </a:solidFill>
                          <a:effectLst/>
                          <a:latin typeface="Twinkl" panose="02000000000000000000" pitchFamily="2" charset="0"/>
                          <a:ea typeface="+mn-ea"/>
                          <a:cs typeface="+mn-cs"/>
                        </a:rPr>
                        <a:t> Place value within 50, counting in twos and tens, comparing numbers, representing tens and ones and ordering numbers.</a:t>
                      </a:r>
                    </a:p>
                    <a:p>
                      <a:r>
                        <a:rPr lang="en-GB" sz="1400" b="0" kern="1200" dirty="0">
                          <a:solidFill>
                            <a:schemeClr val="lt1"/>
                          </a:solidFill>
                          <a:effectLst/>
                          <a:latin typeface="Twinkl" panose="02000000000000000000" pitchFamily="2" charset="0"/>
                          <a:ea typeface="+mn-ea"/>
                          <a:cs typeface="+mn-cs"/>
                        </a:rPr>
                        <a:t>· Measuring and comparing length, height, weight, and volume.</a:t>
                      </a:r>
                    </a:p>
                    <a:p>
                      <a:r>
                        <a:rPr lang="en-GB" sz="1400" b="0" kern="1200" dirty="0">
                          <a:solidFill>
                            <a:schemeClr val="lt1"/>
                          </a:solidFill>
                          <a:effectLst/>
                          <a:latin typeface="Twinkl" panose="02000000000000000000" pitchFamily="2" charset="0"/>
                          <a:ea typeface="+mn-ea"/>
                          <a:cs typeface="+mn-cs"/>
                        </a:rPr>
                        <a:t>· Adding and subtracting measurements.</a:t>
                      </a:r>
                    </a:p>
                    <a:p>
                      <a:r>
                        <a:rPr lang="en-GB" sz="1800" b="1" kern="1200" dirty="0">
                          <a:solidFill>
                            <a:schemeClr val="lt1"/>
                          </a:solidFill>
                          <a:effectLst/>
                          <a:latin typeface="+mn-lt"/>
                          <a:ea typeface="+mn-ea"/>
                          <a:cs typeface="+mn-cs"/>
                        </a:rPr>
                        <a:t> </a:t>
                      </a:r>
                    </a:p>
                  </a:txBody>
                  <a:tcPr>
                    <a:solidFill>
                      <a:srgbClr val="00B050"/>
                    </a:solidFill>
                  </a:tcPr>
                </a:tc>
                <a:tc rowSpan="2">
                  <a:txBody>
                    <a:bodyPr/>
                    <a:lstStyle/>
                    <a:p>
                      <a:r>
                        <a:rPr lang="en-US" sz="1400" b="1" dirty="0">
                          <a:latin typeface="Twinkl" panose="02000000000000000000" pitchFamily="2" charset="0"/>
                        </a:rPr>
                        <a:t>Humanities:</a:t>
                      </a:r>
                    </a:p>
                    <a:p>
                      <a:endParaRPr lang="en-US" sz="1400" b="1" dirty="0">
                        <a:latin typeface="Twinkl" panose="02000000000000000000" pitchFamily="2" charset="0"/>
                      </a:endParaRPr>
                    </a:p>
                    <a:p>
                      <a:pPr>
                        <a:lnSpc>
                          <a:spcPct val="150000"/>
                        </a:lnSpc>
                      </a:pPr>
                      <a:r>
                        <a:rPr lang="en-US" sz="1400" b="0" dirty="0">
                          <a:latin typeface="Twinkl" panose="02000000000000000000" pitchFamily="2" charset="0"/>
                        </a:rPr>
                        <a:t>In our humanities topic, we will be exploring the physical and human features of Borneo, looking at the impact humans have had on the physical environment and on the wildlife of the island. </a:t>
                      </a:r>
                    </a:p>
                    <a:p>
                      <a:pPr>
                        <a:lnSpc>
                          <a:spcPct val="150000"/>
                        </a:lnSpc>
                      </a:pPr>
                      <a:r>
                        <a:rPr lang="en-US" sz="1400" b="0" dirty="0">
                          <a:latin typeface="Twinkl" panose="02000000000000000000" pitchFamily="2" charset="0"/>
                        </a:rPr>
                        <a:t>We will be looking at mapping skills, investigating the features on a map, the symbols used and using the skills we learn to create our own maps. </a:t>
                      </a:r>
                    </a:p>
                    <a:p>
                      <a:pPr>
                        <a:lnSpc>
                          <a:spcPct val="150000"/>
                        </a:lnSpc>
                      </a:pPr>
                      <a:r>
                        <a:rPr lang="en-US" sz="1400" b="0" dirty="0">
                          <a:latin typeface="Twinkl" panose="02000000000000000000" pitchFamily="2" charset="0"/>
                        </a:rPr>
                        <a:t>We will also be investigating the UK, looking more closely at the four countries which form the UK, and their capital cities and major towns. We will be comparing Borneo and its features to those we experience here in Cornwall. </a:t>
                      </a:r>
                    </a:p>
                    <a:p>
                      <a:endParaRPr lang="en-US" sz="1200" b="0" dirty="0">
                        <a:latin typeface="Twinkl" panose="02000000000000000000" pitchFamily="2"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1" dirty="0">
                        <a:latin typeface="+mn-lt"/>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1" dirty="0">
                        <a:latin typeface="Twinkl" panose="02000000000000000000" pitchFamily="2"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1" dirty="0">
                        <a:latin typeface="Twinkl" panose="02000000000000000000" pitchFamily="2"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dirty="0">
                          <a:latin typeface="Twinkl" panose="02000000000000000000" pitchFamily="2" charset="0"/>
                        </a:rPr>
                        <a:t>I know that the UK is made up of four countries.</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b="1" dirty="0">
                          <a:latin typeface="Twinkl" panose="02000000000000000000" pitchFamily="2" charset="0"/>
                        </a:rPr>
                        <a:t>I know the capital cities for each of those countries. </a:t>
                      </a: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1" dirty="0">
                        <a:latin typeface="Twinkl" panose="02000000000000000000" pitchFamily="2"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1" dirty="0">
                        <a:latin typeface="Twinkl" panose="02000000000000000000" pitchFamily="2" charset="0"/>
                      </a:endParaRP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lang="en-US" sz="1200" b="1" dirty="0">
                        <a:latin typeface="Twinkl" panose="02000000000000000000" pitchFamily="2" charset="0"/>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endParaRPr lang="en-US" sz="1200" b="1" dirty="0">
                        <a:latin typeface="Twinkl" panose="02000000000000000000" pitchFamily="2" charset="0"/>
                      </a:endParaRPr>
                    </a:p>
                  </a:txBody>
                  <a:tcPr>
                    <a:solidFill>
                      <a:srgbClr val="00B050"/>
                    </a:solidFill>
                  </a:tcPr>
                </a:tc>
                <a:tc>
                  <a:txBody>
                    <a:bodyPr/>
                    <a:lstStyle/>
                    <a:p>
                      <a:r>
                        <a:rPr lang="en-US" sz="1400" b="1" dirty="0">
                          <a:latin typeface="Twinkl" panose="02000000000000000000" pitchFamily="2" charset="0"/>
                        </a:rPr>
                        <a:t>English:</a:t>
                      </a:r>
                    </a:p>
                    <a:p>
                      <a:pPr marL="285750" indent="-285750">
                        <a:buFont typeface="Arial" panose="020B0604020202020204" pitchFamily="34" charset="0"/>
                        <a:buChar char="•"/>
                      </a:pPr>
                      <a:r>
                        <a:rPr lang="en-US" sz="1400" b="0" dirty="0">
                          <a:latin typeface="Twinkl" panose="02000000000000000000" pitchFamily="2" charset="0"/>
                        </a:rPr>
                        <a:t>We will be writing recounts about our trip to Newquay Zoo, our home activities. And our trip to Kea Church.</a:t>
                      </a:r>
                    </a:p>
                    <a:p>
                      <a:pPr marL="285750" indent="-285750">
                        <a:buFont typeface="Arial" panose="020B0604020202020204" pitchFamily="34" charset="0"/>
                        <a:buChar char="•"/>
                      </a:pPr>
                      <a:r>
                        <a:rPr lang="en-US" sz="1400" b="0" dirty="0">
                          <a:latin typeface="Twinkl" panose="02000000000000000000" pitchFamily="2" charset="0"/>
                        </a:rPr>
                        <a:t>We will write instructions How to Make a Cornish Cream Tea, How </a:t>
                      </a:r>
                      <a:r>
                        <a:rPr lang="en-US" sz="1400" b="0">
                          <a:latin typeface="Twinkl" panose="02000000000000000000" pitchFamily="2" charset="0"/>
                        </a:rPr>
                        <a:t>to Look After a Pet </a:t>
                      </a:r>
                      <a:r>
                        <a:rPr lang="en-US" sz="1400" b="0" dirty="0">
                          <a:latin typeface="Twinkl" panose="02000000000000000000" pitchFamily="2" charset="0"/>
                        </a:rPr>
                        <a:t>and How to Make a Clay Nature Tile. </a:t>
                      </a:r>
                    </a:p>
                    <a:p>
                      <a:pPr marL="285750" indent="-285750">
                        <a:buFont typeface="Arial" panose="020B0604020202020204" pitchFamily="34" charset="0"/>
                        <a:buChar char="•"/>
                      </a:pPr>
                      <a:r>
                        <a:rPr lang="en-US" sz="1400" b="0" dirty="0">
                          <a:latin typeface="Twinkl" panose="02000000000000000000" pitchFamily="2" charset="0"/>
                        </a:rPr>
                        <a:t>We will be using time conjunctions, such as </a:t>
                      </a:r>
                      <a:r>
                        <a:rPr lang="en-US" sz="1400" b="0" kern="1200" dirty="0">
                          <a:solidFill>
                            <a:schemeClr val="lt1"/>
                          </a:solidFill>
                          <a:effectLst/>
                          <a:latin typeface="Twinkl" panose="02000000000000000000" pitchFamily="2" charset="0"/>
                          <a:ea typeface="+mn-ea"/>
                          <a:cs typeface="+mn-cs"/>
                        </a:rPr>
                        <a:t>first, next, then, after that and finally to sequence our writing</a:t>
                      </a:r>
                      <a:r>
                        <a:rPr lang="en-US" sz="1800" b="1" kern="1200" dirty="0">
                          <a:solidFill>
                            <a:schemeClr val="lt1"/>
                          </a:solidFill>
                          <a:effectLst/>
                          <a:latin typeface="+mn-lt"/>
                          <a:ea typeface="+mn-ea"/>
                          <a:cs typeface="+mn-cs"/>
                        </a:rPr>
                        <a:t>.</a:t>
                      </a:r>
                      <a:endParaRPr lang="en-US" sz="1400" b="0" dirty="0">
                        <a:latin typeface="Twinkl" panose="02000000000000000000" pitchFamily="2" charset="0"/>
                      </a:endParaRPr>
                    </a:p>
                  </a:txBody>
                  <a:tcPr>
                    <a:solidFill>
                      <a:srgbClr val="00B050"/>
                    </a:solidFill>
                  </a:tcPr>
                </a:tc>
                <a:extLst>
                  <a:ext uri="{0D108BD9-81ED-4DB2-BD59-A6C34878D82A}">
                    <a16:rowId xmlns:a16="http://schemas.microsoft.com/office/drawing/2014/main" val="814623863"/>
                  </a:ext>
                </a:extLst>
              </a:tr>
              <a:tr h="4339513">
                <a:tc>
                  <a:txBody>
                    <a:bodyPr/>
                    <a:lstStyle/>
                    <a:p>
                      <a:r>
                        <a:rPr lang="en-US" sz="1400" b="1" dirty="0">
                          <a:latin typeface="Twinkl" panose="02000000000000000000" pitchFamily="2" charset="0"/>
                        </a:rPr>
                        <a:t>Science</a:t>
                      </a:r>
                      <a:r>
                        <a:rPr lang="en-US" sz="1400" b="0" dirty="0">
                          <a:latin typeface="Twinkl" panose="02000000000000000000" pitchFamily="2" charset="0"/>
                        </a:rPr>
                        <a:t>: </a:t>
                      </a:r>
                    </a:p>
                    <a:p>
                      <a:r>
                        <a:rPr lang="en-GB" sz="1400" kern="1200" dirty="0">
                          <a:solidFill>
                            <a:schemeClr val="dk1"/>
                          </a:solidFill>
                          <a:effectLst/>
                          <a:latin typeface="Twinkl" panose="02000000000000000000" pitchFamily="2" charset="0"/>
                          <a:ea typeface="+mn-ea"/>
                          <a:cs typeface="+mn-cs"/>
                        </a:rPr>
                        <a:t>Our focus this half term will be animals including humans. We will be:</a:t>
                      </a:r>
                    </a:p>
                    <a:p>
                      <a:pPr marL="285750" indent="-285750">
                        <a:buFont typeface="Arial" panose="020B0604020202020204" pitchFamily="34" charset="0"/>
                        <a:buChar char="•"/>
                      </a:pPr>
                      <a:r>
                        <a:rPr lang="en-GB" sz="1400" kern="1200" dirty="0">
                          <a:solidFill>
                            <a:schemeClr val="dk1"/>
                          </a:solidFill>
                          <a:effectLst/>
                          <a:latin typeface="Twinkl" panose="02000000000000000000" pitchFamily="2" charset="0"/>
                          <a:ea typeface="+mn-ea"/>
                          <a:cs typeface="+mn-cs"/>
                        </a:rPr>
                        <a:t>Naming animals</a:t>
                      </a:r>
                    </a:p>
                    <a:p>
                      <a:pPr marL="285750" indent="-285750">
                        <a:buFont typeface="Arial" panose="020B0604020202020204" pitchFamily="34" charset="0"/>
                        <a:buChar char="•"/>
                      </a:pPr>
                      <a:r>
                        <a:rPr lang="en-GB" sz="1400" kern="1200" dirty="0">
                          <a:solidFill>
                            <a:schemeClr val="dk1"/>
                          </a:solidFill>
                          <a:effectLst/>
                          <a:latin typeface="Twinkl" panose="02000000000000000000" pitchFamily="2" charset="0"/>
                          <a:ea typeface="+mn-ea"/>
                          <a:cs typeface="+mn-cs"/>
                        </a:rPr>
                        <a:t>Grouping animals</a:t>
                      </a:r>
                    </a:p>
                    <a:p>
                      <a:pPr marL="285750" indent="-285750">
                        <a:buFont typeface="Arial" panose="020B0604020202020204" pitchFamily="34" charset="0"/>
                        <a:buChar char="•"/>
                      </a:pPr>
                      <a:r>
                        <a:rPr lang="en-GB" sz="1400" kern="1200" dirty="0">
                          <a:solidFill>
                            <a:schemeClr val="dk1"/>
                          </a:solidFill>
                          <a:effectLst/>
                          <a:latin typeface="Twinkl" panose="02000000000000000000" pitchFamily="2" charset="0"/>
                          <a:ea typeface="+mn-ea"/>
                          <a:cs typeface="+mn-cs"/>
                        </a:rPr>
                        <a:t>Labelling parts of animals</a:t>
                      </a:r>
                    </a:p>
                    <a:p>
                      <a:pPr marL="285750" indent="-285750">
                        <a:buFont typeface="Arial" panose="020B0604020202020204" pitchFamily="34" charset="0"/>
                        <a:buChar char="•"/>
                      </a:pPr>
                      <a:r>
                        <a:rPr lang="en-GB" sz="1400" kern="1200" dirty="0">
                          <a:solidFill>
                            <a:schemeClr val="dk1"/>
                          </a:solidFill>
                          <a:effectLst/>
                          <a:latin typeface="Twinkl" panose="02000000000000000000" pitchFamily="2" charset="0"/>
                          <a:ea typeface="+mn-ea"/>
                          <a:cs typeface="+mn-cs"/>
                        </a:rPr>
                        <a:t>Classifying animals</a:t>
                      </a:r>
                    </a:p>
                    <a:p>
                      <a:pPr marL="285750" indent="-285750">
                        <a:buFont typeface="Arial" panose="020B0604020202020204" pitchFamily="34" charset="0"/>
                        <a:buChar char="•"/>
                      </a:pPr>
                      <a:r>
                        <a:rPr lang="en-GB" sz="1400" kern="1200" dirty="0">
                          <a:solidFill>
                            <a:schemeClr val="dk1"/>
                          </a:solidFill>
                          <a:effectLst/>
                          <a:latin typeface="Twinkl" panose="02000000000000000000" pitchFamily="2" charset="0"/>
                          <a:ea typeface="+mn-ea"/>
                          <a:cs typeface="+mn-cs"/>
                        </a:rPr>
                        <a:t>Learning about animal diets</a:t>
                      </a:r>
                    </a:p>
                    <a:p>
                      <a:pPr marL="285750" indent="-285750">
                        <a:buFont typeface="Arial" panose="020B0604020202020204" pitchFamily="34" charset="0"/>
                        <a:buChar char="•"/>
                      </a:pPr>
                      <a:r>
                        <a:rPr lang="en-GB" sz="1400" kern="1200" dirty="0">
                          <a:solidFill>
                            <a:schemeClr val="dk1"/>
                          </a:solidFill>
                          <a:effectLst/>
                          <a:latin typeface="Twinkl" panose="02000000000000000000" pitchFamily="2" charset="0"/>
                          <a:ea typeface="+mn-ea"/>
                          <a:cs typeface="+mn-cs"/>
                        </a:rPr>
                        <a:t>Learning about famous animal conservationists, such as Sir David Attenborough, Li Quan, Paula </a:t>
                      </a:r>
                      <a:r>
                        <a:rPr lang="en-GB" sz="1400" kern="1200" dirty="0" err="1">
                          <a:solidFill>
                            <a:schemeClr val="dk1"/>
                          </a:solidFill>
                          <a:effectLst/>
                          <a:latin typeface="Twinkl" panose="02000000000000000000" pitchFamily="2" charset="0"/>
                          <a:ea typeface="+mn-ea"/>
                          <a:cs typeface="+mn-cs"/>
                        </a:rPr>
                        <a:t>Kahumbu</a:t>
                      </a:r>
                      <a:r>
                        <a:rPr lang="en-GB" sz="1400" kern="1200" dirty="0">
                          <a:solidFill>
                            <a:schemeClr val="dk1"/>
                          </a:solidFill>
                          <a:effectLst/>
                          <a:latin typeface="Twinkl" panose="02000000000000000000" pitchFamily="2" charset="0"/>
                          <a:ea typeface="+mn-ea"/>
                          <a:cs typeface="+mn-cs"/>
                        </a:rPr>
                        <a:t> and Steve Irvin.</a:t>
                      </a:r>
                    </a:p>
                    <a:p>
                      <a:endParaRPr lang="en-GB" sz="1400" kern="1200" dirty="0">
                        <a:solidFill>
                          <a:schemeClr val="dk1"/>
                        </a:solidFill>
                        <a:effectLst/>
                        <a:latin typeface="Twinkl" panose="02000000000000000000" pitchFamily="2" charset="0"/>
                        <a:ea typeface="+mn-ea"/>
                        <a:cs typeface="+mn-cs"/>
                      </a:endParaRPr>
                    </a:p>
                    <a:p>
                      <a:r>
                        <a:rPr lang="en-GB" sz="1400" kern="1200" dirty="0">
                          <a:solidFill>
                            <a:schemeClr val="dk1"/>
                          </a:solidFill>
                          <a:effectLst/>
                          <a:latin typeface="Twinkl" panose="02000000000000000000" pitchFamily="2" charset="0"/>
                          <a:ea typeface="+mn-ea"/>
                          <a:cs typeface="+mn-cs"/>
                        </a:rPr>
                        <a:t> </a:t>
                      </a:r>
                    </a:p>
                  </a:txBody>
                  <a:tcPr>
                    <a:solidFill>
                      <a:schemeClr val="accent6">
                        <a:lumMod val="40000"/>
                        <a:lumOff val="60000"/>
                      </a:schemeClr>
                    </a:solidFill>
                  </a:tcPr>
                </a:tc>
                <a:tc vMerge="1">
                  <a:txBody>
                    <a:bodyPr/>
                    <a:lstStyle/>
                    <a:p>
                      <a:endParaRPr lang="en-GB"/>
                    </a:p>
                  </a:txBody>
                  <a:tcPr/>
                </a:tc>
                <a:tc>
                  <a:txBody>
                    <a:bodyPr/>
                    <a:lstStyle/>
                    <a:p>
                      <a:r>
                        <a:rPr lang="en-US" sz="1400" b="1" dirty="0">
                          <a:latin typeface="Twinkl" panose="02000000000000000000" pitchFamily="2" charset="0"/>
                        </a:rPr>
                        <a:t>Art and DT:</a:t>
                      </a:r>
                    </a:p>
                    <a:p>
                      <a:endParaRPr lang="en-US" sz="1400" b="1" dirty="0">
                        <a:latin typeface="Twinkl" panose="02000000000000000000" pitchFamily="2" charset="0"/>
                      </a:endParaRPr>
                    </a:p>
                    <a:p>
                      <a:pPr>
                        <a:lnSpc>
                          <a:spcPct val="150000"/>
                        </a:lnSpc>
                      </a:pPr>
                      <a:r>
                        <a:rPr lang="en-US" sz="1400" b="0" dirty="0">
                          <a:latin typeface="Twinkl" panose="02000000000000000000" pitchFamily="2" charset="0"/>
                        </a:rPr>
                        <a:t>In art this half term, we will be creating still life, observational sketches of orchids. Paying particular attention to the features of the flower and the </a:t>
                      </a:r>
                      <a:r>
                        <a:rPr lang="en-US" sz="1400" b="0" dirty="0" err="1">
                          <a:latin typeface="Twinkl" panose="02000000000000000000" pitchFamily="2" charset="0"/>
                        </a:rPr>
                        <a:t>colours</a:t>
                      </a:r>
                      <a:r>
                        <a:rPr lang="en-US" sz="1400" b="0" dirty="0">
                          <a:latin typeface="Twinkl" panose="02000000000000000000" pitchFamily="2" charset="0"/>
                        </a:rPr>
                        <a:t> that we can see on the flower. </a:t>
                      </a:r>
                    </a:p>
                    <a:p>
                      <a:pPr>
                        <a:lnSpc>
                          <a:spcPct val="150000"/>
                        </a:lnSpc>
                      </a:pPr>
                      <a:endParaRPr lang="en-US" sz="1400" b="0" dirty="0">
                        <a:latin typeface="Twinkl" panose="02000000000000000000" pitchFamily="2" charset="0"/>
                      </a:endParaRPr>
                    </a:p>
                    <a:p>
                      <a:pPr>
                        <a:lnSpc>
                          <a:spcPct val="150000"/>
                        </a:lnSpc>
                      </a:pPr>
                      <a:r>
                        <a:rPr lang="en-US" sz="1400" b="0" dirty="0">
                          <a:latin typeface="Twinkl" panose="02000000000000000000" pitchFamily="2" charset="0"/>
                        </a:rPr>
                        <a:t>We will be creating nature tiles, made of clay, using wild flowers and grasses to make imprints in the tiles before drying and painting them. </a:t>
                      </a:r>
                    </a:p>
                  </a:txBody>
                  <a:tcPr>
                    <a:solidFill>
                      <a:schemeClr val="accent6">
                        <a:lumMod val="40000"/>
                        <a:lumOff val="60000"/>
                      </a:schemeClr>
                    </a:solidFill>
                  </a:tcPr>
                </a:tc>
                <a:extLst>
                  <a:ext uri="{0D108BD9-81ED-4DB2-BD59-A6C34878D82A}">
                    <a16:rowId xmlns:a16="http://schemas.microsoft.com/office/drawing/2014/main" val="4048439450"/>
                  </a:ext>
                </a:extLst>
              </a:tr>
            </a:tbl>
          </a:graphicData>
        </a:graphic>
      </p:graphicFrame>
      <p:pic>
        <p:nvPicPr>
          <p:cNvPr id="15" name="Picture 14" descr="Image preview">
            <a:extLst>
              <a:ext uri="{FF2B5EF4-FFF2-40B4-BE49-F238E27FC236}">
                <a16:creationId xmlns:a16="http://schemas.microsoft.com/office/drawing/2014/main" id="{1365F15A-E172-4FD9-BBFB-FCB64FAEE8AD}"/>
              </a:ext>
            </a:extLst>
          </p:cNvPr>
          <p:cNvPicPr>
            <a:picLocks noChangeAspect="1" noChangeArrowheads="1"/>
          </p:cNvPicPr>
          <p:nvPr/>
        </p:nvPicPr>
        <p:blipFill>
          <a:blip r:embed="rId3" cstate="hqprint">
            <a:extLst>
              <a:ext uri="{28A0092B-C50C-407E-A947-70E740481C1C}">
                <a14:useLocalDpi xmlns:a14="http://schemas.microsoft.com/office/drawing/2010/main" val="0"/>
              </a:ext>
            </a:extLst>
          </a:blip>
          <a:srcRect/>
          <a:stretch>
            <a:fillRect/>
          </a:stretch>
        </p:blipFill>
        <p:spPr bwMode="auto">
          <a:xfrm>
            <a:off x="4279501" y="6075553"/>
            <a:ext cx="629202" cy="384899"/>
          </a:xfrm>
          <a:prstGeom prst="rect">
            <a:avLst/>
          </a:prstGeom>
          <a:noFill/>
          <a:extLst>
            <a:ext uri="{909E8E84-426E-40DD-AFC4-6F175D3DCCD1}">
              <a14:hiddenFill xmlns:a14="http://schemas.microsoft.com/office/drawing/2010/main">
                <a:solidFill>
                  <a:srgbClr val="FFFFFF"/>
                </a:solidFill>
              </a14:hiddenFill>
            </a:ext>
          </a:extLst>
        </p:spPr>
      </p:pic>
      <p:pic>
        <p:nvPicPr>
          <p:cNvPr id="2" name="Picture 1">
            <a:extLst>
              <a:ext uri="{FF2B5EF4-FFF2-40B4-BE49-F238E27FC236}">
                <a16:creationId xmlns:a16="http://schemas.microsoft.com/office/drawing/2014/main" id="{83002533-BCED-48A9-B996-0683A18343EF}"/>
              </a:ext>
            </a:extLst>
          </p:cNvPr>
          <p:cNvPicPr>
            <a:picLocks noChangeAspect="1"/>
          </p:cNvPicPr>
          <p:nvPr/>
        </p:nvPicPr>
        <p:blipFill>
          <a:blip r:embed="rId4"/>
          <a:stretch>
            <a:fillRect/>
          </a:stretch>
        </p:blipFill>
        <p:spPr>
          <a:xfrm>
            <a:off x="10847472" y="5801360"/>
            <a:ext cx="831101" cy="93328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730059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alphaModFix amt="6000"/>
            <a:lum/>
          </a:blip>
          <a:srcRect/>
          <a:stretch>
            <a:fillRect t="-5000" b="-5000"/>
          </a:stretch>
        </a:blipFill>
        <a:effectLst/>
      </p:bgPr>
    </p:bg>
    <p:spTree>
      <p:nvGrpSpPr>
        <p:cNvPr id="1" name=""/>
        <p:cNvGrpSpPr/>
        <p:nvPr/>
      </p:nvGrpSpPr>
      <p:grpSpPr>
        <a:xfrm>
          <a:off x="0" y="0"/>
          <a:ext cx="0" cy="0"/>
          <a:chOff x="0" y="0"/>
          <a:chExt cx="0" cy="0"/>
        </a:xfrm>
      </p:grpSpPr>
      <p:graphicFrame>
        <p:nvGraphicFramePr>
          <p:cNvPr id="2" name="Table 1">
            <a:extLst>
              <a:ext uri="{FF2B5EF4-FFF2-40B4-BE49-F238E27FC236}">
                <a16:creationId xmlns:a16="http://schemas.microsoft.com/office/drawing/2014/main" id="{4DBC58D6-6D44-4C24-9247-BF6E08FC600E}"/>
              </a:ext>
            </a:extLst>
          </p:cNvPr>
          <p:cNvGraphicFramePr>
            <a:graphicFrameLocks noGrp="1"/>
          </p:cNvGraphicFramePr>
          <p:nvPr>
            <p:extLst>
              <p:ext uri="{D42A27DB-BD31-4B8C-83A1-F6EECF244321}">
                <p14:modId xmlns:p14="http://schemas.microsoft.com/office/powerpoint/2010/main" val="3320723206"/>
              </p:ext>
            </p:extLst>
          </p:nvPr>
        </p:nvGraphicFramePr>
        <p:xfrm>
          <a:off x="298843" y="0"/>
          <a:ext cx="11594313" cy="6135315"/>
        </p:xfrm>
        <a:graphic>
          <a:graphicData uri="http://schemas.openxmlformats.org/drawingml/2006/table">
            <a:tbl>
              <a:tblPr firstRow="1" bandRow="1">
                <a:tableStyleId>{F5AB1C69-6EDB-4FF4-983F-18BD219EF322}</a:tableStyleId>
              </a:tblPr>
              <a:tblGrid>
                <a:gridCol w="2844346">
                  <a:extLst>
                    <a:ext uri="{9D8B030D-6E8A-4147-A177-3AD203B41FA5}">
                      <a16:colId xmlns:a16="http://schemas.microsoft.com/office/drawing/2014/main" val="684545579"/>
                    </a:ext>
                  </a:extLst>
                </a:gridCol>
                <a:gridCol w="4814124">
                  <a:extLst>
                    <a:ext uri="{9D8B030D-6E8A-4147-A177-3AD203B41FA5}">
                      <a16:colId xmlns:a16="http://schemas.microsoft.com/office/drawing/2014/main" val="2509420571"/>
                    </a:ext>
                  </a:extLst>
                </a:gridCol>
                <a:gridCol w="3935843">
                  <a:extLst>
                    <a:ext uri="{9D8B030D-6E8A-4147-A177-3AD203B41FA5}">
                      <a16:colId xmlns:a16="http://schemas.microsoft.com/office/drawing/2014/main" val="471780019"/>
                    </a:ext>
                  </a:extLst>
                </a:gridCol>
              </a:tblGrid>
              <a:tr h="2671788">
                <a:tc>
                  <a:txBody>
                    <a:bodyPr/>
                    <a:lstStyle/>
                    <a:p>
                      <a:r>
                        <a:rPr lang="en-GB" sz="1400" b="0" dirty="0">
                          <a:latin typeface="Twinkl" panose="02000000000000000000" pitchFamily="2" charset="0"/>
                        </a:rPr>
                        <a:t> </a:t>
                      </a:r>
                      <a:r>
                        <a:rPr lang="en-GB" sz="1400" b="1" dirty="0">
                          <a:latin typeface="Twinkl" panose="02000000000000000000" pitchFamily="2" charset="0"/>
                        </a:rPr>
                        <a:t>ICT:</a:t>
                      </a:r>
                    </a:p>
                    <a:p>
                      <a:r>
                        <a:rPr lang="en-US" sz="1400" b="0" dirty="0">
                          <a:latin typeface="Twinkl" panose="02000000000000000000" pitchFamily="2" charset="0"/>
                        </a:rPr>
                        <a:t>In ICT we will revisit much of the learning we have already done and learn to apply the use of ICT appropriately. </a:t>
                      </a:r>
                    </a:p>
                    <a:p>
                      <a:r>
                        <a:rPr lang="en-US" sz="1400" b="0" dirty="0">
                          <a:latin typeface="Twinkl" panose="02000000000000000000" pitchFamily="2" charset="0"/>
                        </a:rPr>
                        <a:t>We will discuss what each program is used for and try to select a program that will suit our needs.</a:t>
                      </a:r>
                    </a:p>
                  </a:txBody>
                  <a:tcPr>
                    <a:solidFill>
                      <a:srgbClr val="00B050"/>
                    </a:solidFill>
                  </a:tcPr>
                </a:tc>
                <a:tc>
                  <a:txBody>
                    <a:bodyPr/>
                    <a:lstStyle/>
                    <a:p>
                      <a:r>
                        <a:rPr lang="en-US" sz="1400" b="1" dirty="0">
                          <a:latin typeface="Twinkl" panose="02000000000000000000" pitchFamily="2" charset="0"/>
                        </a:rPr>
                        <a:t>RE</a:t>
                      </a:r>
                      <a:r>
                        <a:rPr lang="en-US" sz="1400" b="0" dirty="0">
                          <a:latin typeface="Twinkl" panose="02000000000000000000" pitchFamily="2" charset="0"/>
                        </a:rPr>
                        <a:t>:</a:t>
                      </a:r>
                    </a:p>
                    <a:p>
                      <a:pPr marL="285750" indent="-285750">
                        <a:buFont typeface="Arial" panose="020B0604020202020204" pitchFamily="34" charset="0"/>
                        <a:buChar char="•"/>
                      </a:pPr>
                      <a:r>
                        <a:rPr lang="en-GB" sz="1400" b="0" kern="1200" dirty="0">
                          <a:solidFill>
                            <a:schemeClr val="lt1"/>
                          </a:solidFill>
                          <a:effectLst/>
                          <a:latin typeface="Twinkl" panose="02000000000000000000" pitchFamily="2" charset="0"/>
                          <a:ea typeface="+mn-ea"/>
                          <a:cs typeface="+mn-cs"/>
                        </a:rPr>
                        <a:t>Tell stories from the Bible and understand how these stories helped people live a good life.</a:t>
                      </a:r>
                    </a:p>
                    <a:p>
                      <a:pPr marL="285750" indent="-285750">
                        <a:buFont typeface="Arial" panose="020B0604020202020204" pitchFamily="34" charset="0"/>
                        <a:buChar char="•"/>
                      </a:pPr>
                      <a:r>
                        <a:rPr lang="en-GB" sz="1400" b="0" kern="1200" dirty="0">
                          <a:solidFill>
                            <a:schemeClr val="lt1"/>
                          </a:solidFill>
                          <a:effectLst/>
                          <a:latin typeface="Twinkl" panose="02000000000000000000" pitchFamily="2" charset="0"/>
                          <a:ea typeface="+mn-ea"/>
                          <a:cs typeface="+mn-cs"/>
                        </a:rPr>
                        <a:t>Discuss the message in the stories. </a:t>
                      </a:r>
                    </a:p>
                    <a:p>
                      <a:pPr marL="285750" indent="-285750">
                        <a:buFont typeface="Arial" panose="020B0604020202020204" pitchFamily="34" charset="0"/>
                        <a:buChar char="•"/>
                      </a:pPr>
                      <a:r>
                        <a:rPr lang="en-GB" sz="1400" b="0" kern="1200" dirty="0">
                          <a:solidFill>
                            <a:schemeClr val="lt1"/>
                          </a:solidFill>
                          <a:effectLst/>
                          <a:latin typeface="Twinkl" panose="02000000000000000000" pitchFamily="2" charset="0"/>
                          <a:ea typeface="+mn-ea"/>
                          <a:cs typeface="+mn-cs"/>
                        </a:rPr>
                        <a:t>Learning about the church as a special place for Christians.</a:t>
                      </a:r>
                    </a:p>
                    <a:p>
                      <a:pPr marL="285750" indent="-285750">
                        <a:buFont typeface="Arial" panose="020B0604020202020204" pitchFamily="34" charset="0"/>
                        <a:buChar char="•"/>
                      </a:pPr>
                      <a:r>
                        <a:rPr lang="en-GB" sz="1400" b="0" kern="1200" dirty="0">
                          <a:solidFill>
                            <a:schemeClr val="lt1"/>
                          </a:solidFill>
                          <a:effectLst/>
                          <a:latin typeface="Twinkl" panose="02000000000000000000" pitchFamily="2" charset="0"/>
                          <a:ea typeface="+mn-ea"/>
                          <a:cs typeface="+mn-cs"/>
                        </a:rPr>
                        <a:t>Learn about the </a:t>
                      </a:r>
                      <a:r>
                        <a:rPr lang="en-GB" sz="1400" b="0" kern="1200" dirty="0" err="1">
                          <a:solidFill>
                            <a:schemeClr val="lt1"/>
                          </a:solidFill>
                          <a:effectLst/>
                          <a:latin typeface="Twinkl" panose="02000000000000000000" pitchFamily="2" charset="0"/>
                          <a:ea typeface="+mn-ea"/>
                          <a:cs typeface="+mn-cs"/>
                        </a:rPr>
                        <a:t>Synagoge</a:t>
                      </a:r>
                      <a:r>
                        <a:rPr lang="en-GB" sz="1400" b="0" kern="1200" dirty="0">
                          <a:solidFill>
                            <a:schemeClr val="lt1"/>
                          </a:solidFill>
                          <a:effectLst/>
                          <a:latin typeface="Twinkl" panose="02000000000000000000" pitchFamily="2" charset="0"/>
                          <a:ea typeface="+mn-ea"/>
                          <a:cs typeface="+mn-cs"/>
                        </a:rPr>
                        <a:t> as a special place for Jewish people.</a:t>
                      </a:r>
                    </a:p>
                    <a:p>
                      <a:pPr marL="285750" indent="-285750">
                        <a:buFont typeface="Arial" panose="020B0604020202020204" pitchFamily="34" charset="0"/>
                        <a:buChar char="•"/>
                      </a:pPr>
                      <a:r>
                        <a:rPr lang="en-GB" sz="1400" b="0" kern="1200" dirty="0">
                          <a:solidFill>
                            <a:schemeClr val="lt1"/>
                          </a:solidFill>
                          <a:effectLst/>
                          <a:latin typeface="Twinkl" panose="02000000000000000000" pitchFamily="2" charset="0"/>
                          <a:ea typeface="+mn-ea"/>
                          <a:cs typeface="+mn-cs"/>
                        </a:rPr>
                        <a:t>Learn the story of St </a:t>
                      </a:r>
                      <a:r>
                        <a:rPr lang="en-GB" sz="1400" b="0" kern="1200" dirty="0" err="1">
                          <a:solidFill>
                            <a:schemeClr val="lt1"/>
                          </a:solidFill>
                          <a:effectLst/>
                          <a:latin typeface="Twinkl" panose="02000000000000000000" pitchFamily="2" charset="0"/>
                          <a:ea typeface="+mn-ea"/>
                          <a:cs typeface="+mn-cs"/>
                        </a:rPr>
                        <a:t>Piran</a:t>
                      </a:r>
                      <a:r>
                        <a:rPr lang="en-GB" sz="1400" b="0" kern="1200" dirty="0">
                          <a:solidFill>
                            <a:schemeClr val="lt1"/>
                          </a:solidFill>
                          <a:effectLst/>
                          <a:latin typeface="Twinkl" panose="02000000000000000000" pitchFamily="2" charset="0"/>
                          <a:ea typeface="+mn-ea"/>
                          <a:cs typeface="+mn-cs"/>
                        </a:rPr>
                        <a:t> and why people in Cornwall celebrate St </a:t>
                      </a:r>
                      <a:r>
                        <a:rPr lang="en-GB" sz="1400" b="0" kern="1200" dirty="0" err="1">
                          <a:solidFill>
                            <a:schemeClr val="lt1"/>
                          </a:solidFill>
                          <a:effectLst/>
                          <a:latin typeface="Twinkl" panose="02000000000000000000" pitchFamily="2" charset="0"/>
                          <a:ea typeface="+mn-ea"/>
                          <a:cs typeface="+mn-cs"/>
                        </a:rPr>
                        <a:t>Piran’s</a:t>
                      </a:r>
                      <a:r>
                        <a:rPr lang="en-GB" sz="1400" b="0" kern="1200" dirty="0">
                          <a:solidFill>
                            <a:schemeClr val="lt1"/>
                          </a:solidFill>
                          <a:effectLst/>
                          <a:latin typeface="Twinkl" panose="02000000000000000000" pitchFamily="2" charset="0"/>
                          <a:ea typeface="+mn-ea"/>
                          <a:cs typeface="+mn-cs"/>
                        </a:rPr>
                        <a:t> Day every year.</a:t>
                      </a:r>
                    </a:p>
                    <a:p>
                      <a:pPr marL="285750" indent="-285750">
                        <a:buFont typeface="Arial" panose="020B0604020202020204" pitchFamily="34" charset="0"/>
                        <a:buChar char="•"/>
                      </a:pPr>
                      <a:r>
                        <a:rPr lang="en-GB" sz="1400" b="0" kern="1200" dirty="0">
                          <a:solidFill>
                            <a:schemeClr val="lt1"/>
                          </a:solidFill>
                          <a:effectLst/>
                          <a:latin typeface="Twinkl" panose="02000000000000000000" pitchFamily="2" charset="0"/>
                          <a:ea typeface="+mn-ea"/>
                          <a:cs typeface="+mn-cs"/>
                        </a:rPr>
                        <a:t>The Easter Story.</a:t>
                      </a:r>
                    </a:p>
                    <a:p>
                      <a:r>
                        <a:rPr lang="en-GB" sz="1400" b="0" kern="1200" dirty="0">
                          <a:solidFill>
                            <a:schemeClr val="lt1"/>
                          </a:solidFill>
                          <a:effectLst/>
                          <a:latin typeface="Twinkl" panose="02000000000000000000" pitchFamily="2" charset="0"/>
                          <a:ea typeface="+mn-ea"/>
                          <a:cs typeface="+mn-cs"/>
                        </a:rPr>
                        <a:t> </a:t>
                      </a:r>
                    </a:p>
                  </a:txBody>
                  <a:tcPr>
                    <a:solidFill>
                      <a:srgbClr val="00B050"/>
                    </a:solidFill>
                  </a:tcPr>
                </a:tc>
                <a:tc>
                  <a:txBody>
                    <a:bodyPr/>
                    <a:lstStyle/>
                    <a:p>
                      <a:endParaRPr lang="en-US" sz="1400" b="0" dirty="0">
                        <a:latin typeface="Twinkl" panose="02000000000000000000" pitchFamily="2" charset="0"/>
                      </a:endParaRPr>
                    </a:p>
                    <a:p>
                      <a:r>
                        <a:rPr lang="en-US" sz="1400" b="1" dirty="0">
                          <a:latin typeface="Twinkl" panose="02000000000000000000" pitchFamily="2" charset="0"/>
                        </a:rPr>
                        <a:t>PSHE</a:t>
                      </a:r>
                      <a:r>
                        <a:rPr lang="en-US" sz="1400" b="0" dirty="0">
                          <a:latin typeface="Twinkl" panose="02000000000000000000" pitchFamily="2" charset="0"/>
                        </a:rPr>
                        <a:t>: </a:t>
                      </a:r>
                      <a:endParaRPr lang="en-GB" sz="1800" b="0" i="0" u="none" strike="noStrike" kern="1200" baseline="0" dirty="0">
                        <a:solidFill>
                          <a:schemeClr val="lt1"/>
                        </a:solidFill>
                        <a:latin typeface="+mn-lt"/>
                        <a:ea typeface="+mn-ea"/>
                        <a:cs typeface="+mn-cs"/>
                      </a:endParaRPr>
                    </a:p>
                    <a:p>
                      <a:r>
                        <a:rPr lang="en-GB" sz="1800" b="0" i="0" u="none" strike="noStrike" kern="1200" baseline="0" dirty="0">
                          <a:solidFill>
                            <a:schemeClr val="lt1"/>
                          </a:solidFill>
                          <a:latin typeface="+mn-lt"/>
                          <a:ea typeface="+mn-ea"/>
                          <a:cs typeface="+mn-cs"/>
                        </a:rPr>
                        <a:t> </a:t>
                      </a:r>
                      <a:r>
                        <a:rPr lang="en-GB" sz="1400" b="0" i="0" u="none" strike="noStrike" kern="1200" baseline="0" dirty="0">
                          <a:solidFill>
                            <a:schemeClr val="lt1"/>
                          </a:solidFill>
                          <a:latin typeface="Twinkl" panose="02000000000000000000" pitchFamily="2" charset="0"/>
                          <a:ea typeface="+mn-ea"/>
                          <a:cs typeface="+mn-cs"/>
                        </a:rPr>
                        <a:t>This unit is designed to help </a:t>
                      </a:r>
                    </a:p>
                    <a:p>
                      <a:r>
                        <a:rPr lang="en-GB" sz="1400" b="0" i="0" u="none" strike="noStrike" kern="1200" baseline="0" dirty="0">
                          <a:solidFill>
                            <a:schemeClr val="lt1"/>
                          </a:solidFill>
                          <a:latin typeface="Twinkl" panose="02000000000000000000" pitchFamily="2" charset="0"/>
                          <a:ea typeface="+mn-ea"/>
                          <a:cs typeface="+mn-cs"/>
                        </a:rPr>
                        <a:t>children recognise, talk about and </a:t>
                      </a:r>
                    </a:p>
                    <a:p>
                      <a:r>
                        <a:rPr lang="en-GB" sz="1400" b="0" i="0" u="none" strike="noStrike" kern="1200" baseline="0">
                          <a:solidFill>
                            <a:schemeClr val="lt1"/>
                          </a:solidFill>
                          <a:latin typeface="Twinkl" panose="02000000000000000000" pitchFamily="2" charset="0"/>
                          <a:ea typeface="+mn-ea"/>
                          <a:cs typeface="+mn-cs"/>
                        </a:rPr>
                        <a:t>accept </a:t>
                      </a:r>
                      <a:r>
                        <a:rPr lang="en-GB" sz="1400" b="0" i="0" u="none" strike="noStrike" kern="1200" baseline="0" dirty="0">
                          <a:solidFill>
                            <a:schemeClr val="lt1"/>
                          </a:solidFill>
                          <a:latin typeface="Twinkl" panose="02000000000000000000" pitchFamily="2" charset="0"/>
                          <a:ea typeface="+mn-ea"/>
                          <a:cs typeface="+mn-cs"/>
                        </a:rPr>
                        <a:t>their feelings, both </a:t>
                      </a:r>
                      <a:r>
                        <a:rPr lang="en-GB" sz="1400" b="0" i="0" u="none" strike="noStrike" kern="1200" baseline="0">
                          <a:solidFill>
                            <a:schemeClr val="lt1"/>
                          </a:solidFill>
                          <a:latin typeface="Twinkl" panose="02000000000000000000" pitchFamily="2" charset="0"/>
                          <a:ea typeface="+mn-ea"/>
                          <a:cs typeface="+mn-cs"/>
                        </a:rPr>
                        <a:t>positive </a:t>
                      </a:r>
                    </a:p>
                    <a:p>
                      <a:r>
                        <a:rPr lang="en-GB" sz="1400" b="0" i="0" u="none" strike="noStrike" kern="1200" baseline="0">
                          <a:solidFill>
                            <a:schemeClr val="lt1"/>
                          </a:solidFill>
                          <a:latin typeface="Twinkl" panose="02000000000000000000" pitchFamily="2" charset="0"/>
                          <a:ea typeface="+mn-ea"/>
                          <a:cs typeface="+mn-cs"/>
                        </a:rPr>
                        <a:t>and </a:t>
                      </a:r>
                      <a:r>
                        <a:rPr lang="en-GB" sz="1400" b="0" i="0" u="none" strike="noStrike" kern="1200" baseline="0" dirty="0">
                          <a:solidFill>
                            <a:schemeClr val="lt1"/>
                          </a:solidFill>
                          <a:latin typeface="Twinkl" panose="02000000000000000000" pitchFamily="2" charset="0"/>
                          <a:ea typeface="+mn-ea"/>
                          <a:cs typeface="+mn-cs"/>
                        </a:rPr>
                        <a:t>negative, as well as how to manage certain emotions. The lessons support themes of thinking positively and calmly, making good decisions and developing resilience. It also encourages the children to explore the positive feelings associated with being thankful, grateful and mindful. </a:t>
                      </a:r>
                      <a:endParaRPr lang="en-US" sz="1400" b="0" dirty="0">
                        <a:latin typeface="Twinkl" panose="02000000000000000000" pitchFamily="2" charset="0"/>
                      </a:endParaRPr>
                    </a:p>
                  </a:txBody>
                  <a:tcPr>
                    <a:solidFill>
                      <a:srgbClr val="00B050"/>
                    </a:solidFill>
                  </a:tcPr>
                </a:tc>
                <a:extLst>
                  <a:ext uri="{0D108BD9-81ED-4DB2-BD59-A6C34878D82A}">
                    <a16:rowId xmlns:a16="http://schemas.microsoft.com/office/drawing/2014/main" val="814623863"/>
                  </a:ext>
                </a:extLst>
              </a:tr>
              <a:tr h="3422595">
                <a:tc>
                  <a:txBody>
                    <a:bodyPr/>
                    <a:lstStyle/>
                    <a:p>
                      <a:r>
                        <a:rPr lang="en-GB" sz="1400" b="1" dirty="0">
                          <a:latin typeface="Twinkl" panose="02000000000000000000" pitchFamily="2" charset="0"/>
                        </a:rPr>
                        <a:t>PE:</a:t>
                      </a:r>
                    </a:p>
                    <a:p>
                      <a:r>
                        <a:rPr lang="en-GB" sz="1400" dirty="0">
                          <a:latin typeface="Twinkl" panose="02000000000000000000" pitchFamily="2" charset="0"/>
                        </a:rPr>
                        <a:t>Jumping in a variety of ways and setting ourselves challenges with jumping.</a:t>
                      </a:r>
                    </a:p>
                    <a:p>
                      <a:r>
                        <a:rPr lang="en-GB" sz="1400" dirty="0">
                          <a:latin typeface="Twinkl" panose="02000000000000000000" pitchFamily="2" charset="0"/>
                        </a:rPr>
                        <a:t>· Balancing on different body parts.</a:t>
                      </a:r>
                    </a:p>
                    <a:p>
                      <a:r>
                        <a:rPr lang="en-GB" sz="1400" dirty="0">
                          <a:latin typeface="Twinkl" panose="02000000000000000000" pitchFamily="2" charset="0"/>
                        </a:rPr>
                        <a:t>· Rocking in different ways using         different parts of our bodies.</a:t>
                      </a:r>
                    </a:p>
                    <a:p>
                      <a:r>
                        <a:rPr lang="en-GB" sz="1400" dirty="0">
                          <a:latin typeface="Twinkl" panose="02000000000000000000" pitchFamily="2" charset="0"/>
                        </a:rPr>
                        <a:t>· Gymnastics on the apparatus, including safety and rules.</a:t>
                      </a:r>
                    </a:p>
                    <a:p>
                      <a:endParaRPr lang="en-GB" sz="1400" b="1" dirty="0">
                        <a:latin typeface="Twinkl" panose="02000000000000000000" pitchFamily="2" charset="0"/>
                      </a:endParaRPr>
                    </a:p>
                  </a:txBody>
                  <a:tcPr>
                    <a:solidFill>
                      <a:schemeClr val="accent6">
                        <a:lumMod val="40000"/>
                        <a:lumOff val="60000"/>
                      </a:schemeClr>
                    </a:solidFill>
                  </a:tcPr>
                </a:tc>
                <a:tc>
                  <a:txBody>
                    <a:bodyPr/>
                    <a:lstStyle/>
                    <a:p>
                      <a:r>
                        <a:rPr lang="en-US" sz="1400" b="1" dirty="0">
                          <a:latin typeface="Twinkl" panose="02000000000000000000" pitchFamily="2" charset="0"/>
                        </a:rPr>
                        <a:t>Music</a:t>
                      </a:r>
                      <a:r>
                        <a:rPr lang="en-US" sz="1400" dirty="0">
                          <a:latin typeface="Twinkl" panose="02000000000000000000" pitchFamily="2" charset="0"/>
                        </a:rPr>
                        <a:t>: </a:t>
                      </a:r>
                    </a:p>
                    <a:p>
                      <a:r>
                        <a:rPr lang="en-US" sz="1400" dirty="0">
                          <a:latin typeface="Twinkl" panose="02000000000000000000" pitchFamily="2" charset="0"/>
                        </a:rPr>
                        <a:t>In Music, we will be listening to and appraising pieces of music using correct musical vocabulary (pulse, rhythm, instruments, pitch, tempo, dynamics, timbre, texture, structure and notation). We will learn songs, rehearse and perform them. We will improvise with musical instruments, body percussion and our voices and use these to compose ideas.</a:t>
                      </a:r>
                    </a:p>
                  </a:txBody>
                  <a:tcPr>
                    <a:solidFill>
                      <a:schemeClr val="accent6">
                        <a:lumMod val="40000"/>
                        <a:lumOff val="60000"/>
                      </a:schemeClr>
                    </a:solidFill>
                  </a:tcPr>
                </a:tc>
                <a:tc>
                  <a:txBody>
                    <a:bodyPr/>
                    <a:lstStyle/>
                    <a:p>
                      <a:r>
                        <a:rPr lang="en-GB" sz="1400" dirty="0">
                          <a:latin typeface="Twinkl" panose="02000000000000000000" pitchFamily="2" charset="0"/>
                        </a:rPr>
                        <a:t>                             </a:t>
                      </a:r>
                    </a:p>
                    <a:p>
                      <a:endParaRPr lang="en-GB" sz="1200" dirty="0">
                        <a:latin typeface="Twinkl" panose="02000000000000000000" pitchFamily="2" charset="0"/>
                      </a:endParaRPr>
                    </a:p>
                  </a:txBody>
                  <a:tcPr>
                    <a:solidFill>
                      <a:schemeClr val="accent6">
                        <a:lumMod val="40000"/>
                        <a:lumOff val="60000"/>
                      </a:schemeClr>
                    </a:solidFill>
                  </a:tcPr>
                </a:tc>
                <a:extLst>
                  <a:ext uri="{0D108BD9-81ED-4DB2-BD59-A6C34878D82A}">
                    <a16:rowId xmlns:a16="http://schemas.microsoft.com/office/drawing/2014/main" val="3847213986"/>
                  </a:ext>
                </a:extLst>
              </a:tr>
            </a:tbl>
          </a:graphicData>
        </a:graphic>
      </p:graphicFrame>
      <p:sp>
        <p:nvSpPr>
          <p:cNvPr id="38" name="TextBox 37">
            <a:extLst>
              <a:ext uri="{FF2B5EF4-FFF2-40B4-BE49-F238E27FC236}">
                <a16:creationId xmlns:a16="http://schemas.microsoft.com/office/drawing/2014/main" id="{96D75FAD-F43B-4C2E-AA2C-CE23B92C8CC0}"/>
              </a:ext>
            </a:extLst>
          </p:cNvPr>
          <p:cNvSpPr txBox="1"/>
          <p:nvPr/>
        </p:nvSpPr>
        <p:spPr>
          <a:xfrm>
            <a:off x="8762668" y="4345793"/>
            <a:ext cx="2503013" cy="461665"/>
          </a:xfrm>
          <a:prstGeom prst="rect">
            <a:avLst/>
          </a:prstGeom>
          <a:noFill/>
        </p:spPr>
        <p:txBody>
          <a:bodyPr wrap="square" rtlCol="0">
            <a:spAutoFit/>
          </a:bodyPr>
          <a:lstStyle/>
          <a:p>
            <a:r>
              <a:rPr lang="en-GB" sz="1200" dirty="0">
                <a:latin typeface="Twinkl" panose="02000000000000000000" pitchFamily="2" charset="0"/>
                <a:cs typeface="Aharoni" panose="020B0604020202020204" pitchFamily="2" charset="-79"/>
              </a:rPr>
              <a:t>We will learn about St </a:t>
            </a:r>
            <a:r>
              <a:rPr lang="en-GB" sz="1200" dirty="0" err="1">
                <a:latin typeface="Twinkl" panose="02000000000000000000" pitchFamily="2" charset="0"/>
                <a:cs typeface="Aharoni" panose="020B0604020202020204" pitchFamily="2" charset="-79"/>
              </a:rPr>
              <a:t>Piran’s</a:t>
            </a:r>
            <a:r>
              <a:rPr lang="en-GB" sz="1200" dirty="0">
                <a:latin typeface="Twinkl" panose="02000000000000000000" pitchFamily="2" charset="0"/>
                <a:cs typeface="Aharoni" panose="020B0604020202020204" pitchFamily="2" charset="-79"/>
              </a:rPr>
              <a:t> Day.</a:t>
            </a:r>
            <a:endParaRPr lang="en-GB" sz="1050" dirty="0">
              <a:latin typeface="Twinkl" panose="02000000000000000000" pitchFamily="2" charset="0"/>
              <a:cs typeface="Aharoni" panose="020B0604020202020204" pitchFamily="2" charset="-79"/>
            </a:endParaRPr>
          </a:p>
        </p:txBody>
      </p:sp>
      <p:pic>
        <p:nvPicPr>
          <p:cNvPr id="43" name="Picture 42">
            <a:extLst>
              <a:ext uri="{FF2B5EF4-FFF2-40B4-BE49-F238E27FC236}">
                <a16:creationId xmlns:a16="http://schemas.microsoft.com/office/drawing/2014/main" id="{4715EB6F-ED7B-4704-B65A-FB95AC9A7E38}"/>
              </a:ext>
            </a:extLst>
          </p:cNvPr>
          <p:cNvPicPr>
            <a:picLocks noChangeAspect="1"/>
          </p:cNvPicPr>
          <p:nvPr/>
        </p:nvPicPr>
        <p:blipFill>
          <a:blip r:embed="rId3" cstate="hqprint">
            <a:extLst>
              <a:ext uri="{28A0092B-C50C-407E-A947-70E740481C1C}">
                <a14:useLocalDpi xmlns:a14="http://schemas.microsoft.com/office/drawing/2010/main" val="0"/>
              </a:ext>
            </a:extLst>
          </a:blip>
          <a:stretch>
            <a:fillRect/>
          </a:stretch>
        </p:blipFill>
        <p:spPr>
          <a:xfrm flipH="1">
            <a:off x="8137342" y="3645483"/>
            <a:ext cx="514442" cy="514442"/>
          </a:xfrm>
          <a:prstGeom prst="rect">
            <a:avLst/>
          </a:prstGeom>
        </p:spPr>
      </p:pic>
      <p:pic>
        <p:nvPicPr>
          <p:cNvPr id="15" name="Picture 14">
            <a:extLst>
              <a:ext uri="{FF2B5EF4-FFF2-40B4-BE49-F238E27FC236}">
                <a16:creationId xmlns:a16="http://schemas.microsoft.com/office/drawing/2014/main" id="{9AD922DE-ED1D-4756-873C-6A300635EDDD}"/>
              </a:ext>
            </a:extLst>
          </p:cNvPr>
          <p:cNvPicPr>
            <a:picLocks noChangeAspect="1"/>
          </p:cNvPicPr>
          <p:nvPr/>
        </p:nvPicPr>
        <p:blipFill>
          <a:blip r:embed="rId4"/>
          <a:stretch>
            <a:fillRect/>
          </a:stretch>
        </p:blipFill>
        <p:spPr>
          <a:xfrm>
            <a:off x="11000429" y="77636"/>
            <a:ext cx="831101" cy="933286"/>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
        <p:nvSpPr>
          <p:cNvPr id="10" name="TextBox 9">
            <a:extLst>
              <a:ext uri="{FF2B5EF4-FFF2-40B4-BE49-F238E27FC236}">
                <a16:creationId xmlns:a16="http://schemas.microsoft.com/office/drawing/2014/main" id="{3E8D9151-5ECB-4F08-9C70-C115AFD5BA3B}"/>
              </a:ext>
            </a:extLst>
          </p:cNvPr>
          <p:cNvSpPr txBox="1"/>
          <p:nvPr/>
        </p:nvSpPr>
        <p:spPr>
          <a:xfrm>
            <a:off x="9063692" y="5142753"/>
            <a:ext cx="2503013" cy="461665"/>
          </a:xfrm>
          <a:prstGeom prst="rect">
            <a:avLst/>
          </a:prstGeom>
          <a:noFill/>
        </p:spPr>
        <p:txBody>
          <a:bodyPr wrap="square" rtlCol="0">
            <a:spAutoFit/>
          </a:bodyPr>
          <a:lstStyle/>
          <a:p>
            <a:r>
              <a:rPr lang="en-GB" sz="1200" dirty="0">
                <a:latin typeface="Twinkl" panose="02000000000000000000" pitchFamily="2" charset="0"/>
                <a:cs typeface="Aharoni" panose="020B0604020202020204" pitchFamily="2" charset="-79"/>
              </a:rPr>
              <a:t>We will visit Newquay Zoo to kickstart our topic.</a:t>
            </a:r>
            <a:endParaRPr lang="en-GB" sz="1050" dirty="0">
              <a:latin typeface="Twinkl" panose="02000000000000000000" pitchFamily="2" charset="0"/>
              <a:cs typeface="Aharoni" panose="020B0604020202020204" pitchFamily="2" charset="-79"/>
            </a:endParaRPr>
          </a:p>
        </p:txBody>
      </p:sp>
      <p:pic>
        <p:nvPicPr>
          <p:cNvPr id="12" name="Picture 11">
            <a:extLst>
              <a:ext uri="{FF2B5EF4-FFF2-40B4-BE49-F238E27FC236}">
                <a16:creationId xmlns:a16="http://schemas.microsoft.com/office/drawing/2014/main" id="{5B2E988F-F48F-466D-AF86-999DA5DF987F}"/>
              </a:ext>
            </a:extLst>
          </p:cNvPr>
          <p:cNvPicPr>
            <a:picLocks noChangeAspect="1"/>
          </p:cNvPicPr>
          <p:nvPr/>
        </p:nvPicPr>
        <p:blipFill>
          <a:blip r:embed="rId5"/>
          <a:stretch>
            <a:fillRect/>
          </a:stretch>
        </p:blipFill>
        <p:spPr>
          <a:xfrm>
            <a:off x="8069856" y="2828888"/>
            <a:ext cx="1385624" cy="437445"/>
          </a:xfrm>
          <a:prstGeom prst="rect">
            <a:avLst/>
          </a:prstGeom>
        </p:spPr>
      </p:pic>
      <p:pic>
        <p:nvPicPr>
          <p:cNvPr id="4" name="Picture 3">
            <a:extLst>
              <a:ext uri="{FF2B5EF4-FFF2-40B4-BE49-F238E27FC236}">
                <a16:creationId xmlns:a16="http://schemas.microsoft.com/office/drawing/2014/main" id="{6EA7FCA6-CC59-4EE8-B238-E93C841F4B16}"/>
              </a:ext>
            </a:extLst>
          </p:cNvPr>
          <p:cNvPicPr>
            <a:picLocks noChangeAspect="1"/>
          </p:cNvPicPr>
          <p:nvPr/>
        </p:nvPicPr>
        <p:blipFill>
          <a:blip r:embed="rId6"/>
          <a:stretch>
            <a:fillRect/>
          </a:stretch>
        </p:blipFill>
        <p:spPr>
          <a:xfrm>
            <a:off x="8167766" y="4313109"/>
            <a:ext cx="534277" cy="527033"/>
          </a:xfrm>
          <a:prstGeom prst="rect">
            <a:avLst/>
          </a:prstGeom>
        </p:spPr>
      </p:pic>
      <p:sp>
        <p:nvSpPr>
          <p:cNvPr id="14" name="TextBox 13">
            <a:extLst>
              <a:ext uri="{FF2B5EF4-FFF2-40B4-BE49-F238E27FC236}">
                <a16:creationId xmlns:a16="http://schemas.microsoft.com/office/drawing/2014/main" id="{C246D001-A735-49BD-BD40-D039950434EF}"/>
              </a:ext>
            </a:extLst>
          </p:cNvPr>
          <p:cNvSpPr txBox="1"/>
          <p:nvPr/>
        </p:nvSpPr>
        <p:spPr>
          <a:xfrm>
            <a:off x="8762667" y="3742546"/>
            <a:ext cx="2503013" cy="276999"/>
          </a:xfrm>
          <a:prstGeom prst="rect">
            <a:avLst/>
          </a:prstGeom>
          <a:noFill/>
        </p:spPr>
        <p:txBody>
          <a:bodyPr wrap="square" rtlCol="0">
            <a:spAutoFit/>
          </a:bodyPr>
          <a:lstStyle/>
          <a:p>
            <a:r>
              <a:rPr lang="en-GB" sz="1200" dirty="0">
                <a:latin typeface="Twinkl" panose="02000000000000000000" pitchFamily="2" charset="0"/>
                <a:cs typeface="Aharoni" panose="020B0604020202020204" pitchFamily="2" charset="-79"/>
              </a:rPr>
              <a:t>We will read the story of St </a:t>
            </a:r>
            <a:r>
              <a:rPr lang="en-GB" sz="1200" dirty="0" err="1">
                <a:latin typeface="Twinkl" panose="02000000000000000000" pitchFamily="2" charset="0"/>
                <a:cs typeface="Aharoni" panose="020B0604020202020204" pitchFamily="2" charset="-79"/>
              </a:rPr>
              <a:t>Piran</a:t>
            </a:r>
            <a:r>
              <a:rPr lang="en-GB" sz="1200" dirty="0">
                <a:latin typeface="Twinkl" panose="02000000000000000000" pitchFamily="2" charset="0"/>
                <a:cs typeface="Aharoni" panose="020B0604020202020204" pitchFamily="2" charset="-79"/>
              </a:rPr>
              <a:t>.</a:t>
            </a:r>
            <a:endParaRPr lang="en-GB" sz="1050" dirty="0">
              <a:latin typeface="Twinkl" panose="02000000000000000000" pitchFamily="2" charset="0"/>
              <a:cs typeface="Aharoni" panose="020B0604020202020204" pitchFamily="2" charset="-79"/>
            </a:endParaRPr>
          </a:p>
        </p:txBody>
      </p:sp>
      <p:pic>
        <p:nvPicPr>
          <p:cNvPr id="5" name="Picture 4">
            <a:extLst>
              <a:ext uri="{FF2B5EF4-FFF2-40B4-BE49-F238E27FC236}">
                <a16:creationId xmlns:a16="http://schemas.microsoft.com/office/drawing/2014/main" id="{418C5CB8-59D1-4F2C-9898-89F30402717F}"/>
              </a:ext>
            </a:extLst>
          </p:cNvPr>
          <p:cNvPicPr>
            <a:picLocks noChangeAspect="1"/>
          </p:cNvPicPr>
          <p:nvPr/>
        </p:nvPicPr>
        <p:blipFill>
          <a:blip r:embed="rId7"/>
          <a:stretch>
            <a:fillRect/>
          </a:stretch>
        </p:blipFill>
        <p:spPr>
          <a:xfrm>
            <a:off x="8069856" y="5066321"/>
            <a:ext cx="912850" cy="673308"/>
          </a:xfrm>
          <a:prstGeom prst="rect">
            <a:avLst/>
          </a:prstGeom>
        </p:spPr>
      </p:pic>
      <p:sp>
        <p:nvSpPr>
          <p:cNvPr id="13" name="TextBox 12">
            <a:extLst>
              <a:ext uri="{FF2B5EF4-FFF2-40B4-BE49-F238E27FC236}">
                <a16:creationId xmlns:a16="http://schemas.microsoft.com/office/drawing/2014/main" id="{23A87D86-E836-403B-877E-E9D80DA1D9DE}"/>
              </a:ext>
            </a:extLst>
          </p:cNvPr>
          <p:cNvSpPr txBox="1"/>
          <p:nvPr/>
        </p:nvSpPr>
        <p:spPr>
          <a:xfrm>
            <a:off x="9537639" y="2828888"/>
            <a:ext cx="2118449" cy="646331"/>
          </a:xfrm>
          <a:prstGeom prst="rect">
            <a:avLst/>
          </a:prstGeom>
          <a:noFill/>
        </p:spPr>
        <p:txBody>
          <a:bodyPr wrap="square" rtlCol="0">
            <a:spAutoFit/>
          </a:bodyPr>
          <a:lstStyle/>
          <a:p>
            <a:r>
              <a:rPr lang="en-GB" sz="1200" dirty="0">
                <a:latin typeface="Twinkl" panose="02000000000000000000" pitchFamily="2" charset="0"/>
                <a:cs typeface="Aharoni" panose="020B0604020202020204" pitchFamily="2" charset="-79"/>
              </a:rPr>
              <a:t>We will learn about Paula </a:t>
            </a:r>
            <a:r>
              <a:rPr lang="en-GB" sz="1200" dirty="0" err="1">
                <a:latin typeface="Twinkl" panose="02000000000000000000" pitchFamily="2" charset="0"/>
                <a:cs typeface="Aharoni" panose="020B0604020202020204" pitchFamily="2" charset="-79"/>
              </a:rPr>
              <a:t>Kahumbu</a:t>
            </a:r>
            <a:r>
              <a:rPr lang="en-GB" sz="1200" dirty="0">
                <a:latin typeface="Twinkl" panose="02000000000000000000" pitchFamily="2" charset="0"/>
                <a:cs typeface="Aharoni" panose="020B0604020202020204" pitchFamily="2" charset="-79"/>
              </a:rPr>
              <a:t>, the Kenyan elephant conservationist.</a:t>
            </a:r>
            <a:endParaRPr lang="en-GB" sz="1050" dirty="0">
              <a:latin typeface="Twinkl" panose="02000000000000000000" pitchFamily="2" charset="0"/>
              <a:cs typeface="Aharoni" panose="020B0604020202020204" pitchFamily="2" charset="-79"/>
            </a:endParaRPr>
          </a:p>
        </p:txBody>
      </p:sp>
    </p:spTree>
    <p:extLst>
      <p:ext uri="{BB962C8B-B14F-4D97-AF65-F5344CB8AC3E}">
        <p14:creationId xmlns:p14="http://schemas.microsoft.com/office/powerpoint/2010/main" val="320087298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TaxCatchAll xmlns="6ac663eb-1a1f-4149-8022-a7e8a84e6011" xsi:nil="true"/>
    <lcf76f155ced4ddcb4097134ff3c332f xmlns="b86d9d3b-eae5-4979-96a7-212553cd569c">
      <Terms xmlns="http://schemas.microsoft.com/office/infopath/2007/PartnerControls"/>
    </lcf76f155ced4ddcb4097134ff3c332f>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09A66A25F5FBDD42BEA93880A5EE515F" ma:contentTypeVersion="13" ma:contentTypeDescription="Create a new document." ma:contentTypeScope="" ma:versionID="bc65541d8b8ef5c6b81a1591b2fef5f8">
  <xsd:schema xmlns:xsd="http://www.w3.org/2001/XMLSchema" xmlns:xs="http://www.w3.org/2001/XMLSchema" xmlns:p="http://schemas.microsoft.com/office/2006/metadata/properties" xmlns:ns2="b86d9d3b-eae5-4979-96a7-212553cd569c" xmlns:ns3="6ac663eb-1a1f-4149-8022-a7e8a84e6011" targetNamespace="http://schemas.microsoft.com/office/2006/metadata/properties" ma:root="true" ma:fieldsID="54bd6f891320ca26c442fb21193c868a" ns2:_="" ns3:_="">
    <xsd:import namespace="b86d9d3b-eae5-4979-96a7-212553cd569c"/>
    <xsd:import namespace="6ac663eb-1a1f-4149-8022-a7e8a84e601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MediaServiceLocation" minOccurs="0"/>
                <xsd:element ref="ns2:MediaServiceGenerationTime" minOccurs="0"/>
                <xsd:element ref="ns2:MediaServiceEventHashCode" minOccurs="0"/>
                <xsd:element ref="ns2:lcf76f155ced4ddcb4097134ff3c332f" minOccurs="0"/>
                <xsd:element ref="ns3:TaxCatchAll"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86d9d3b-eae5-4979-96a7-212553cd569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MediaServiceLocation" ma:index="12" nillable="true" ma:displayName="Location" ma:indexed="true" ma:internalName="MediaServiceLocation"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98412031-17cd-4842-a149-2f18cf39d732" ma:termSetId="09814cd3-568e-fe90-9814-8d621ff8fb84" ma:anchorId="fba54fb3-c3e1-fe81-a776-ca4b69148c4d" ma:open="true" ma:isKeyword="false">
      <xsd:complexType>
        <xsd:sequence>
          <xsd:element ref="pc:Terms" minOccurs="0" maxOccurs="1"/>
        </xsd:sequence>
      </xsd:complexType>
    </xsd:element>
    <xsd:element name="MediaServiceOCR" ma:index="18" nillable="true" ma:displayName="Extracted Text"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6ac663eb-1a1f-4149-8022-a7e8a84e6011"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06f721bc-cfc0-4992-b9ef-b76f40371825}" ma:internalName="TaxCatchAll" ma:showField="CatchAllData" ma:web="6ac663eb-1a1f-4149-8022-a7e8a84e6011">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B0DE0B78-38EB-45C1-B1E1-A3230DE46538}">
  <ds:schemaRefs>
    <ds:schemaRef ds:uri="http://schemas.microsoft.com/sharepoint/v3/contenttype/forms"/>
  </ds:schemaRefs>
</ds:datastoreItem>
</file>

<file path=customXml/itemProps2.xml><?xml version="1.0" encoding="utf-8"?>
<ds:datastoreItem xmlns:ds="http://schemas.openxmlformats.org/officeDocument/2006/customXml" ds:itemID="{0330D922-6438-401D-A1A5-ABAD71F277E8}">
  <ds:schemaRefs>
    <ds:schemaRef ds:uri="http://purl.org/dc/dcmitype/"/>
    <ds:schemaRef ds:uri="http://schemas.microsoft.com/office/2006/documentManagement/types"/>
    <ds:schemaRef ds:uri="http://schemas.openxmlformats.org/package/2006/metadata/core-properties"/>
    <ds:schemaRef ds:uri="http://purl.org/dc/terms/"/>
    <ds:schemaRef ds:uri="http://purl.org/dc/elements/1.1/"/>
    <ds:schemaRef ds:uri="ac161985-4f78-4165-acec-441d5af03a98"/>
    <ds:schemaRef ds:uri="http://schemas.microsoft.com/office/2006/metadata/properties"/>
    <ds:schemaRef ds:uri="http://schemas.microsoft.com/office/infopath/2007/PartnerControls"/>
    <ds:schemaRef ds:uri="7839a02e-f839-4acc-819a-67dea658d87b"/>
    <ds:schemaRef ds:uri="http://www.w3.org/XML/1998/namespace"/>
    <ds:schemaRef ds:uri="6ac663eb-1a1f-4149-8022-a7e8a84e6011"/>
    <ds:schemaRef ds:uri="b86d9d3b-eae5-4979-96a7-212553cd569c"/>
  </ds:schemaRefs>
</ds:datastoreItem>
</file>

<file path=customXml/itemProps3.xml><?xml version="1.0" encoding="utf-8"?>
<ds:datastoreItem xmlns:ds="http://schemas.openxmlformats.org/officeDocument/2006/customXml" ds:itemID="{6C54DA24-01C9-44B4-9906-F2E226B94DA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86d9d3b-eae5-4979-96a7-212553cd569c"/>
    <ds:schemaRef ds:uri="6ac663eb-1a1f-4149-8022-a7e8a84e601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24798</TotalTime>
  <Words>725</Words>
  <Application>Microsoft Office PowerPoint</Application>
  <PresentationFormat>Widescreen</PresentationFormat>
  <Paragraphs>67</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Twinkl</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Michael Barritt</dc:creator>
  <cp:lastModifiedBy>Fleur McPherson</cp:lastModifiedBy>
  <cp:revision>126</cp:revision>
  <dcterms:created xsi:type="dcterms:W3CDTF">2020-03-24T13:28:41Z</dcterms:created>
  <dcterms:modified xsi:type="dcterms:W3CDTF">2023-03-08T16:54:01Z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0x01010009A66A25F5FBDD42BEA93880A5EE515F</vt:lpwstr>
  </property>
</Properties>
</file>