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8" r:id="rId2"/>
    <p:sldId id="276" r:id="rId3"/>
    <p:sldId id="277" r:id="rId4"/>
    <p:sldId id="278" r:id="rId5"/>
    <p:sldId id="275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9" r:id="rId19"/>
    <p:sldId id="300" r:id="rId20"/>
    <p:sldId id="301" r:id="rId21"/>
    <p:sldId id="302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3" r:id="rId31"/>
    <p:sldId id="267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Twinkl" panose="020B0604020202020204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682"/>
    <a:srgbClr val="EA516C"/>
    <a:srgbClr val="E94E13"/>
    <a:srgbClr val="CA095B"/>
    <a:srgbClr val="85BD33"/>
    <a:srgbClr val="6C9E72"/>
    <a:srgbClr val="11743A"/>
    <a:srgbClr val="005722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xfordy/333492970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2.0/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311" y="2037030"/>
            <a:ext cx="5595040" cy="3730027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Battlements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1" y="1473201"/>
            <a:ext cx="3436103" cy="4619623"/>
          </a:xfrm>
          <a:prstGeom prst="roundRect">
            <a:avLst>
              <a:gd name="adj" fmla="val 4479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The soldiers stood behind the wall and tried to protect the people inside the castle.</a:t>
            </a:r>
          </a:p>
          <a:p>
            <a:endParaRPr lang="en-GB" dirty="0"/>
          </a:p>
          <a:p>
            <a:r>
              <a:rPr lang="en-GB" dirty="0"/>
              <a:t>They looked through the gaps (called </a:t>
            </a:r>
            <a:r>
              <a:rPr lang="en-GB" b="1" dirty="0"/>
              <a:t>crenels</a:t>
            </a:r>
            <a:r>
              <a:rPr lang="en-GB" dirty="0"/>
              <a:t>) and shot arrows at any attackers.</a:t>
            </a:r>
          </a:p>
          <a:p>
            <a:endParaRPr lang="en-GB" dirty="0"/>
          </a:p>
          <a:p>
            <a:r>
              <a:rPr lang="en-GB" dirty="0"/>
              <a:t>They shielded their bodies behind the raised sections (called </a:t>
            </a:r>
            <a:r>
              <a:rPr lang="en-GB" b="1" dirty="0" err="1"/>
              <a:t>merlons</a:t>
            </a:r>
            <a:r>
              <a:rPr lang="en-GB" dirty="0"/>
              <a:t>) to avoid being shot at themselves.</a:t>
            </a:r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130586" y="1475182"/>
            <a:ext cx="1131683" cy="1448144"/>
            <a:chOff x="5130586" y="1475182"/>
            <a:chExt cx="1131683" cy="1448144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6047173" y="1883625"/>
              <a:ext cx="11947" cy="1039701"/>
            </a:xfrm>
            <a:prstGeom prst="straightConnector1">
              <a:avLst/>
            </a:prstGeom>
            <a:ln w="76200">
              <a:solidFill>
                <a:srgbClr val="EA51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5130586" y="1475182"/>
              <a:ext cx="1131683" cy="427493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r>
                <a:rPr lang="en-GB" b="1" dirty="0"/>
                <a:t>crenel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10926" y="1475181"/>
            <a:ext cx="1131683" cy="1058846"/>
            <a:chOff x="6310926" y="1475181"/>
            <a:chExt cx="1131683" cy="1058846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544652" y="1883624"/>
              <a:ext cx="1" cy="650403"/>
            </a:xfrm>
            <a:prstGeom prst="straightConnector1">
              <a:avLst/>
            </a:prstGeom>
            <a:ln w="76200">
              <a:solidFill>
                <a:srgbClr val="EA51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6310926" y="1475181"/>
              <a:ext cx="1131683" cy="427493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r>
                <a:rPr lang="en-GB" b="1" dirty="0" err="1"/>
                <a:t>merlon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0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112" y="2489702"/>
            <a:ext cx="5581465" cy="3301425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Arrow Slits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1" y="1473202"/>
            <a:ext cx="7632699" cy="1333372"/>
          </a:xfrm>
          <a:prstGeom prst="roundRect">
            <a:avLst>
              <a:gd name="adj" fmla="val 11293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Some castles also had </a:t>
            </a:r>
            <a:r>
              <a:rPr lang="en-GB" b="1" dirty="0"/>
              <a:t>arrow slits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Soldiers could see and shoot arrows through these thin gaps in the wall, without getting shot.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651" y="5418027"/>
            <a:ext cx="4115114" cy="674798"/>
            <a:chOff x="755651" y="5418027"/>
            <a:chExt cx="4115114" cy="674798"/>
          </a:xfrm>
          <a:solidFill>
            <a:srgbClr val="EA516C"/>
          </a:solidFill>
        </p:grpSpPr>
        <p:sp>
          <p:nvSpPr>
            <p:cNvPr id="7" name="Oval 6"/>
            <p:cNvSpPr/>
            <p:nvPr/>
          </p:nvSpPr>
          <p:spPr>
            <a:xfrm>
              <a:off x="755651" y="5418027"/>
              <a:ext cx="674798" cy="674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93823" y="5488318"/>
              <a:ext cx="3376942" cy="53421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en-GB" dirty="0"/>
                <a:t>Can you spot the arrow slits?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Drawbridge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824" y="1473201"/>
            <a:ext cx="3469743" cy="4626324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55649" y="2437851"/>
            <a:ext cx="3906885" cy="2663824"/>
          </a:xfrm>
          <a:prstGeom prst="roundRect">
            <a:avLst>
              <a:gd name="adj" fmla="val 4479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Lots of castles had a bridge over the moat, that led to the entrance.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drawbridge</a:t>
            </a:r>
            <a:r>
              <a:rPr lang="en-GB" dirty="0"/>
              <a:t> could be pulled up to stop enemies from getting across the water and reaching the castle.</a:t>
            </a:r>
          </a:p>
        </p:txBody>
      </p:sp>
    </p:spTree>
    <p:extLst>
      <p:ext uri="{BB962C8B-B14F-4D97-AF65-F5344CB8AC3E}">
        <p14:creationId xmlns:p14="http://schemas.microsoft.com/office/powerpoint/2010/main" val="7749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964" y="1473201"/>
            <a:ext cx="3349032" cy="4656138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Portcullis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650" y="1934928"/>
            <a:ext cx="4178489" cy="3270815"/>
          </a:xfrm>
          <a:prstGeom prst="roundRect">
            <a:avLst>
              <a:gd name="adj" fmla="val 4479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At the entrance to the castle, there was a </a:t>
            </a:r>
            <a:r>
              <a:rPr lang="en-GB" b="1" dirty="0"/>
              <a:t>portcullis</a:t>
            </a:r>
            <a:r>
              <a:rPr lang="en-GB" dirty="0"/>
              <a:t> covering the door.</a:t>
            </a:r>
          </a:p>
          <a:p>
            <a:endParaRPr lang="en-GB" dirty="0"/>
          </a:p>
          <a:p>
            <a:r>
              <a:rPr lang="en-GB" dirty="0"/>
              <a:t>This was made of metal or wood.</a:t>
            </a:r>
          </a:p>
          <a:p>
            <a:endParaRPr lang="en-GB" dirty="0"/>
          </a:p>
          <a:p>
            <a:r>
              <a:rPr lang="en-GB" dirty="0"/>
              <a:t>It was there to protect the door from being set on fire or being bashed in by enemies.</a:t>
            </a:r>
          </a:p>
          <a:p>
            <a:endParaRPr lang="en-GB" dirty="0"/>
          </a:p>
          <a:p>
            <a:r>
              <a:rPr lang="en-GB" dirty="0"/>
              <a:t>It could be lifted to let people in or out of the castle.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Bodiam Castle portcullis and machicolations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exfordy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925" y="2743200"/>
            <a:ext cx="4273549" cy="2849032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262" y="2721985"/>
            <a:ext cx="2314037" cy="3394353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Door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0" y="1473201"/>
            <a:ext cx="7618805" cy="1487282"/>
          </a:xfrm>
          <a:prstGeom prst="roundRect">
            <a:avLst>
              <a:gd name="adj" fmla="val 8754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The entrance to the castle was protected by a thick, iron-studded wooden door.</a:t>
            </a:r>
          </a:p>
          <a:p>
            <a:endParaRPr lang="en-GB" dirty="0"/>
          </a:p>
          <a:p>
            <a:r>
              <a:rPr lang="en-GB" dirty="0"/>
              <a:t>It was big and strong so that enemies could not break the door down and enter the castle.</a:t>
            </a:r>
          </a:p>
        </p:txBody>
      </p:sp>
    </p:spTree>
    <p:extLst>
      <p:ext uri="{BB962C8B-B14F-4D97-AF65-F5344CB8AC3E}">
        <p14:creationId xmlns:p14="http://schemas.microsoft.com/office/powerpoint/2010/main" val="20576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9261" y="1735139"/>
            <a:ext cx="6757235" cy="4394199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Bailey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396184"/>
            <a:ext cx="4486305" cy="642638"/>
          </a:xfrm>
          <a:prstGeom prst="roundRect">
            <a:avLst>
              <a:gd name="adj" fmla="val 20272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Inside the castles walls was the </a:t>
            </a:r>
            <a:r>
              <a:rPr lang="en-GB" b="1" dirty="0"/>
              <a:t>bailey</a:t>
            </a:r>
            <a:r>
              <a:rPr lang="en-GB" dirty="0"/>
              <a:t> – the area where people lived and worked.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5650" y="2736820"/>
            <a:ext cx="3702050" cy="567892"/>
            <a:chOff x="755650" y="2736820"/>
            <a:chExt cx="3702050" cy="567892"/>
          </a:xfrm>
        </p:grpSpPr>
        <p:sp>
          <p:nvSpPr>
            <p:cNvPr id="9" name="Rounded Rectangle 8"/>
            <p:cNvSpPr/>
            <p:nvPr/>
          </p:nvSpPr>
          <p:spPr>
            <a:xfrm>
              <a:off x="755650" y="2736820"/>
              <a:ext cx="1572583" cy="427493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r>
                <a:rPr lang="en-GB" b="1" dirty="0"/>
                <a:t>bailey</a:t>
              </a:r>
              <a:endParaRPr lang="en-GB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286000" y="2956111"/>
              <a:ext cx="2171700" cy="348601"/>
            </a:xfrm>
            <a:prstGeom prst="straightConnector1">
              <a:avLst/>
            </a:prstGeom>
            <a:ln w="76200">
              <a:solidFill>
                <a:srgbClr val="EA51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143625" y="4427932"/>
            <a:ext cx="2244725" cy="427493"/>
            <a:chOff x="6143625" y="4427932"/>
            <a:chExt cx="2244725" cy="427493"/>
          </a:xfrm>
        </p:grpSpPr>
        <p:sp>
          <p:nvSpPr>
            <p:cNvPr id="8" name="Rounded Rectangle 7"/>
            <p:cNvSpPr/>
            <p:nvPr/>
          </p:nvSpPr>
          <p:spPr>
            <a:xfrm>
              <a:off x="6815767" y="4427932"/>
              <a:ext cx="1572583" cy="427493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r>
                <a:rPr lang="en-GB" b="1" dirty="0"/>
                <a:t>castle wall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143625" y="4446983"/>
              <a:ext cx="790575" cy="194695"/>
            </a:xfrm>
            <a:prstGeom prst="straightConnector1">
              <a:avLst/>
            </a:prstGeom>
            <a:ln w="76200">
              <a:solidFill>
                <a:srgbClr val="EA51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3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133" y="2200807"/>
            <a:ext cx="4927217" cy="3272555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Keep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40157" y="1473201"/>
            <a:ext cx="2907917" cy="4619623"/>
          </a:xfrm>
          <a:prstGeom prst="roundRect">
            <a:avLst>
              <a:gd name="adj" fmla="val 7194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Inside the castle walls was also the </a:t>
            </a:r>
            <a:r>
              <a:rPr lang="en-GB" b="1" dirty="0"/>
              <a:t>keep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 keep was the safest part of the castle. The kings, queens or lords could hide here when the castle was in danger.</a:t>
            </a:r>
          </a:p>
          <a:p>
            <a:endParaRPr lang="en-GB" dirty="0"/>
          </a:p>
          <a:p>
            <a:r>
              <a:rPr lang="en-GB" dirty="0"/>
              <a:t>In some castles, the keep was built on a special mound called a </a:t>
            </a:r>
            <a:r>
              <a:rPr lang="en-GB" b="1" dirty="0"/>
              <a:t>motte</a:t>
            </a:r>
            <a:r>
              <a:rPr lang="en-GB" dirty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69050" y="1996585"/>
            <a:ext cx="1572583" cy="2189348"/>
            <a:chOff x="6369050" y="1996585"/>
            <a:chExt cx="1572583" cy="2189348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7343773" y="2366175"/>
              <a:ext cx="38102" cy="1819758"/>
            </a:xfrm>
            <a:prstGeom prst="straightConnector1">
              <a:avLst/>
            </a:prstGeom>
            <a:ln w="76200">
              <a:solidFill>
                <a:srgbClr val="EA51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6369050" y="1996585"/>
              <a:ext cx="1572583" cy="427493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r>
                <a:rPr lang="en-GB" b="1" dirty="0"/>
                <a:t>castle wall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76411" y="4670356"/>
            <a:ext cx="1572583" cy="1016752"/>
            <a:chOff x="5276411" y="4670356"/>
            <a:chExt cx="1572583" cy="1016752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5378487" y="4670356"/>
              <a:ext cx="377867" cy="803004"/>
            </a:xfrm>
            <a:prstGeom prst="straightConnector1">
              <a:avLst/>
            </a:prstGeom>
            <a:ln w="76200">
              <a:solidFill>
                <a:srgbClr val="EA51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276411" y="5259615"/>
              <a:ext cx="1572583" cy="427493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r>
                <a:rPr lang="en-GB" b="1" dirty="0"/>
                <a:t>motte</a:t>
              </a:r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83771" y="1987059"/>
            <a:ext cx="1572583" cy="1478949"/>
            <a:chOff x="4183771" y="1987059"/>
            <a:chExt cx="1572583" cy="147894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076823" y="2404275"/>
              <a:ext cx="0" cy="1061733"/>
            </a:xfrm>
            <a:prstGeom prst="straightConnector1">
              <a:avLst/>
            </a:prstGeom>
            <a:ln w="76200">
              <a:solidFill>
                <a:srgbClr val="EA51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4183771" y="1987059"/>
              <a:ext cx="1572583" cy="427493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r>
                <a:rPr lang="en-GB" b="1" dirty="0"/>
                <a:t>keep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9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274" y="1473202"/>
            <a:ext cx="6559551" cy="4369618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Castles Around the World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2" y="3962401"/>
            <a:ext cx="3168648" cy="2166938"/>
          </a:xfrm>
          <a:prstGeom prst="roundRect">
            <a:avLst>
              <a:gd name="adj" fmla="val 7194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pc="-20" dirty="0"/>
              <a:t>Lots of different castles were built in different countries around the world.</a:t>
            </a:r>
          </a:p>
          <a:p>
            <a:endParaRPr lang="en-GB" dirty="0"/>
          </a:p>
          <a:p>
            <a:r>
              <a:rPr lang="en-GB" dirty="0"/>
              <a:t>There are lots of different styles of castle. </a:t>
            </a:r>
          </a:p>
        </p:txBody>
      </p:sp>
    </p:spTree>
    <p:extLst>
      <p:ext uri="{BB962C8B-B14F-4D97-AF65-F5344CB8AC3E}">
        <p14:creationId xmlns:p14="http://schemas.microsoft.com/office/powerpoint/2010/main" val="95899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C31D-74E8-469B-967F-90EF905F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Pendennis Castle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44CD801-41C3-4D3A-B4E6-920D13B9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37" y="1800520"/>
            <a:ext cx="6912925" cy="35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2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7BA6-19D2-4033-83E7-3E0AF09A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</a:t>
            </a:r>
            <a:r>
              <a:rPr lang="en-GB" dirty="0" err="1"/>
              <a:t>Mawe’s</a:t>
            </a:r>
            <a:r>
              <a:rPr lang="en-GB" dirty="0"/>
              <a:t> Castle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023C4CE-DD61-4D50-BE8D-C8DA5CFB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16" y="1846482"/>
            <a:ext cx="6334812" cy="41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4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220" y="1473201"/>
            <a:ext cx="6457559" cy="3379456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</a:rPr>
              <a:t>What Is a Castle?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650" y="4714184"/>
            <a:ext cx="7632700" cy="672627"/>
          </a:xfrm>
          <a:prstGeom prst="roundRect">
            <a:avLst>
              <a:gd name="adj" fmla="val 16830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Castles are a type of home. The people who lived in castles were usually kings, queens or lords and their families.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0884" y="5469286"/>
            <a:ext cx="7637465" cy="660052"/>
          </a:xfrm>
          <a:prstGeom prst="roundRect">
            <a:avLst>
              <a:gd name="adj" fmla="val 19727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There would also be soldiers, cooks, cleaners and other people who lived inside and helped to look after and protect the king, queen or lord.</a:t>
            </a:r>
          </a:p>
        </p:txBody>
      </p:sp>
    </p:spTree>
    <p:extLst>
      <p:ext uri="{BB962C8B-B14F-4D97-AF65-F5344CB8AC3E}">
        <p14:creationId xmlns:p14="http://schemas.microsoft.com/office/powerpoint/2010/main" val="28297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DF8F-408A-4B1E-8721-6FDEB7A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Tintagel Castle</a:t>
            </a:r>
          </a:p>
        </p:txBody>
      </p:sp>
      <p:pic>
        <p:nvPicPr>
          <p:cNvPr id="3074" name="Picture 2" descr="Image result for tintagel castle">
            <a:extLst>
              <a:ext uri="{FF2B5EF4-FFF2-40B4-BE49-F238E27FC236}">
                <a16:creationId xmlns:a16="http://schemas.microsoft.com/office/drawing/2014/main" id="{B7301E43-3E35-41BA-8F4C-1EFC26D3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99" y="1340077"/>
            <a:ext cx="6787299" cy="45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07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D775-C8BA-4DF0-A466-FA725C8C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Restormel</a:t>
            </a:r>
            <a:r>
              <a:rPr lang="en-GB" dirty="0"/>
              <a:t> Castle</a:t>
            </a:r>
          </a:p>
        </p:txBody>
      </p:sp>
      <p:pic>
        <p:nvPicPr>
          <p:cNvPr id="4098" name="Picture 2" descr="Image result for restormel castle cornwall">
            <a:extLst>
              <a:ext uri="{FF2B5EF4-FFF2-40B4-BE49-F238E27FC236}">
                <a16:creationId xmlns:a16="http://schemas.microsoft.com/office/drawing/2014/main" id="{4A6A20FE-6BCA-439E-89EB-86A1D99D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00" y="1473201"/>
            <a:ext cx="5722070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3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solidFill>
                  <a:srgbClr val="4A3682"/>
                </a:solidFill>
              </a:rPr>
              <a:t>Neuschwanstein</a:t>
            </a:r>
            <a:r>
              <a:rPr lang="en-GB" sz="3600" dirty="0">
                <a:solidFill>
                  <a:srgbClr val="4A3682"/>
                </a:solidFill>
              </a:rPr>
              <a:t>, Germany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32" y="1473201"/>
            <a:ext cx="6984205" cy="4656137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</p:spTree>
    <p:extLst>
      <p:ext uri="{BB962C8B-B14F-4D97-AF65-F5344CB8AC3E}">
        <p14:creationId xmlns:p14="http://schemas.microsoft.com/office/powerpoint/2010/main" val="3530016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solidFill>
                  <a:srgbClr val="4A3682"/>
                </a:solidFill>
              </a:rPr>
              <a:t>Eilean</a:t>
            </a:r>
            <a:r>
              <a:rPr lang="en-GB" sz="3600" dirty="0">
                <a:solidFill>
                  <a:srgbClr val="4A3682"/>
                </a:solidFill>
              </a:rPr>
              <a:t> </a:t>
            </a:r>
            <a:r>
              <a:rPr lang="en-GB" sz="3600" dirty="0" err="1">
                <a:solidFill>
                  <a:srgbClr val="4A3682"/>
                </a:solidFill>
              </a:rPr>
              <a:t>Donan</a:t>
            </a:r>
            <a:r>
              <a:rPr lang="en-GB" sz="3600" dirty="0">
                <a:solidFill>
                  <a:srgbClr val="4A3682"/>
                </a:solidFill>
              </a:rPr>
              <a:t> Castle, Scotland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631" y="1473201"/>
            <a:ext cx="6337207" cy="4656137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</p:spTree>
    <p:extLst>
      <p:ext uri="{BB962C8B-B14F-4D97-AF65-F5344CB8AC3E}">
        <p14:creationId xmlns:p14="http://schemas.microsoft.com/office/powerpoint/2010/main" val="178156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solidFill>
                  <a:srgbClr val="4A3682"/>
                </a:solidFill>
              </a:rPr>
              <a:t>Scaligero</a:t>
            </a:r>
            <a:r>
              <a:rPr lang="en-GB" sz="3600" dirty="0">
                <a:solidFill>
                  <a:srgbClr val="4A3682"/>
                </a:solidFill>
              </a:rPr>
              <a:t> Castle, Italy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91" y="1473201"/>
            <a:ext cx="6868886" cy="4656137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</p:spTree>
    <p:extLst>
      <p:ext uri="{BB962C8B-B14F-4D97-AF65-F5344CB8AC3E}">
        <p14:creationId xmlns:p14="http://schemas.microsoft.com/office/powerpoint/2010/main" val="585934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</a:rPr>
              <a:t>Alnwick Castle, England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143" y="1473201"/>
            <a:ext cx="6208182" cy="4656137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</p:spTree>
    <p:extLst>
      <p:ext uri="{BB962C8B-B14F-4D97-AF65-F5344CB8AC3E}">
        <p14:creationId xmlns:p14="http://schemas.microsoft.com/office/powerpoint/2010/main" val="112069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solidFill>
                  <a:srgbClr val="4A3682"/>
                </a:solidFill>
              </a:rPr>
              <a:t>Švihov</a:t>
            </a:r>
            <a:r>
              <a:rPr lang="en-GB" sz="3600" dirty="0">
                <a:solidFill>
                  <a:srgbClr val="4A3682"/>
                </a:solidFill>
              </a:rPr>
              <a:t> Castle, </a:t>
            </a:r>
            <a:r>
              <a:rPr lang="en-GB" sz="3600" dirty="0" err="1">
                <a:solidFill>
                  <a:srgbClr val="4A3682"/>
                </a:solidFill>
              </a:rPr>
              <a:t>Czechia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68" y="1701852"/>
            <a:ext cx="7629282" cy="4024792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</p:spTree>
    <p:extLst>
      <p:ext uri="{BB962C8B-B14F-4D97-AF65-F5344CB8AC3E}">
        <p14:creationId xmlns:p14="http://schemas.microsoft.com/office/powerpoint/2010/main" val="2674072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solidFill>
                  <a:srgbClr val="4A3682"/>
                </a:solidFill>
              </a:rPr>
              <a:t>Bobolice</a:t>
            </a:r>
            <a:r>
              <a:rPr lang="en-GB" sz="3600" dirty="0">
                <a:solidFill>
                  <a:srgbClr val="4A3682"/>
                </a:solidFill>
              </a:rPr>
              <a:t> Castle, Poland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14" y="1473201"/>
            <a:ext cx="6983041" cy="4656137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</p:spTree>
    <p:extLst>
      <p:ext uri="{BB962C8B-B14F-4D97-AF65-F5344CB8AC3E}">
        <p14:creationId xmlns:p14="http://schemas.microsoft.com/office/powerpoint/2010/main" val="1638891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</a:rPr>
              <a:t>Swallow’s Nest, Crimea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32" y="1473730"/>
            <a:ext cx="6984205" cy="4655078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</p:spTree>
    <p:extLst>
      <p:ext uri="{BB962C8B-B14F-4D97-AF65-F5344CB8AC3E}">
        <p14:creationId xmlns:p14="http://schemas.microsoft.com/office/powerpoint/2010/main" val="421962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25" y="1473201"/>
            <a:ext cx="7066179" cy="4656137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</a:rPr>
              <a:t>Would You Like to Live Here?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83855" y="5303727"/>
            <a:ext cx="5210583" cy="674798"/>
            <a:chOff x="755651" y="5418027"/>
            <a:chExt cx="5210583" cy="674798"/>
          </a:xfrm>
        </p:grpSpPr>
        <p:sp>
          <p:nvSpPr>
            <p:cNvPr id="4" name="Oval 3"/>
            <p:cNvSpPr/>
            <p:nvPr/>
          </p:nvSpPr>
          <p:spPr>
            <a:xfrm>
              <a:off x="755651" y="5418027"/>
              <a:ext cx="674798" cy="674798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?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493822" y="5488318"/>
              <a:ext cx="4472412" cy="534217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en-GB" dirty="0"/>
                <a:t>Would you like to live in a castle? 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8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881" y="1817133"/>
            <a:ext cx="7122233" cy="4312205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</a:rPr>
              <a:t>Castles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651" y="1473201"/>
            <a:ext cx="3309356" cy="1061769"/>
          </a:xfrm>
          <a:prstGeom prst="roundRect">
            <a:avLst>
              <a:gd name="adj" fmla="val 13239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Castles were designed to keep the people inside safe and to stop enemies from getting in.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74884" y="5352814"/>
            <a:ext cx="4513466" cy="674798"/>
            <a:chOff x="3874884" y="5524830"/>
            <a:chExt cx="4513466" cy="674798"/>
          </a:xfrm>
        </p:grpSpPr>
        <p:sp>
          <p:nvSpPr>
            <p:cNvPr id="3" name="Oval 2"/>
            <p:cNvSpPr/>
            <p:nvPr/>
          </p:nvSpPr>
          <p:spPr>
            <a:xfrm>
              <a:off x="3874884" y="5524830"/>
              <a:ext cx="674798" cy="674798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?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613056" y="5595121"/>
              <a:ext cx="3775294" cy="534217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en-GB" dirty="0"/>
                <a:t>Can you spot any in this picture?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961300" y="1473201"/>
            <a:ext cx="3427048" cy="808272"/>
          </a:xfrm>
          <a:prstGeom prst="roundRect">
            <a:avLst>
              <a:gd name="adj" fmla="val 15646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Castles have many features to stop people from attacking.</a:t>
            </a:r>
          </a:p>
        </p:txBody>
      </p:sp>
    </p:spTree>
    <p:extLst>
      <p:ext uri="{BB962C8B-B14F-4D97-AF65-F5344CB8AC3E}">
        <p14:creationId xmlns:p14="http://schemas.microsoft.com/office/powerpoint/2010/main" val="23719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8167-D2DB-4BAB-9FF9-0124D17D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07774-54B4-480B-988A-505570D5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7" y="663653"/>
            <a:ext cx="8300205" cy="55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69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473201"/>
            <a:ext cx="6660321" cy="4440214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</a:rPr>
              <a:t>Location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23950" y="1717644"/>
            <a:ext cx="4364400" cy="545722"/>
          </a:xfrm>
          <a:prstGeom prst="roundRect">
            <a:avLst>
              <a:gd name="adj" fmla="val 25344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Lots of castles were built on top of hills.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68795" y="2549094"/>
            <a:ext cx="2814719" cy="690859"/>
            <a:chOff x="755651" y="5453173"/>
            <a:chExt cx="2814719" cy="690859"/>
          </a:xfrm>
          <a:solidFill>
            <a:srgbClr val="EA516C"/>
          </a:solidFill>
        </p:grpSpPr>
        <p:sp>
          <p:nvSpPr>
            <p:cNvPr id="3" name="Oval 2"/>
            <p:cNvSpPr/>
            <p:nvPr/>
          </p:nvSpPr>
          <p:spPr>
            <a:xfrm>
              <a:off x="755651" y="5461203"/>
              <a:ext cx="674798" cy="674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?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493823" y="5453173"/>
              <a:ext cx="2076547" cy="6908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en-GB" dirty="0"/>
                <a:t>Why do you think this was?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04111" y="4907196"/>
            <a:ext cx="7184238" cy="432054"/>
          </a:xfrm>
          <a:prstGeom prst="roundRect">
            <a:avLst>
              <a:gd name="adj" fmla="val 31004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It was hard for enemies to run up steep hills to get to the castle.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99276" y="5388658"/>
            <a:ext cx="7184238" cy="759124"/>
          </a:xfrm>
          <a:prstGeom prst="roundRect">
            <a:avLst>
              <a:gd name="adj" fmla="val 21686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GB" dirty="0"/>
              <a:t>It gave the people in the castle an excellent view and meant that they could spot enemies a long way off.</a:t>
            </a:r>
          </a:p>
        </p:txBody>
      </p:sp>
    </p:spTree>
    <p:extLst>
      <p:ext uri="{BB962C8B-B14F-4D97-AF65-F5344CB8AC3E}">
        <p14:creationId xmlns:p14="http://schemas.microsoft.com/office/powerpoint/2010/main" val="31001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891" y="1473201"/>
            <a:ext cx="7332217" cy="4149001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Moat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30440" y="4781550"/>
            <a:ext cx="4757910" cy="1347788"/>
          </a:xfrm>
          <a:prstGeom prst="roundRect">
            <a:avLst>
              <a:gd name="adj" fmla="val 9987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Some castles had </a:t>
            </a:r>
            <a:r>
              <a:rPr lang="en-GB" b="1" dirty="0"/>
              <a:t>moats</a:t>
            </a:r>
            <a:r>
              <a:rPr lang="en-GB" dirty="0"/>
              <a:t>. Water completely surrounded the castle.</a:t>
            </a:r>
          </a:p>
          <a:p>
            <a:endParaRPr lang="en-GB" dirty="0"/>
          </a:p>
          <a:p>
            <a:r>
              <a:rPr lang="en-GB" dirty="0"/>
              <a:t>This made it hard for people to attack it.</a:t>
            </a:r>
          </a:p>
        </p:txBody>
      </p:sp>
    </p:spTree>
    <p:extLst>
      <p:ext uri="{BB962C8B-B14F-4D97-AF65-F5344CB8AC3E}">
        <p14:creationId xmlns:p14="http://schemas.microsoft.com/office/powerpoint/2010/main" val="34143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6" y="2000817"/>
            <a:ext cx="2203984" cy="3305977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871" y="2000816"/>
            <a:ext cx="2203984" cy="3305977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</a:rPr>
              <a:t>Design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02409" y="3429000"/>
            <a:ext cx="2539182" cy="1441858"/>
            <a:chOff x="3302409" y="3115871"/>
            <a:chExt cx="2539182" cy="1441858"/>
          </a:xfrm>
          <a:solidFill>
            <a:srgbClr val="EA516C"/>
          </a:solidFill>
        </p:grpSpPr>
        <p:sp>
          <p:nvSpPr>
            <p:cNvPr id="3" name="Oval 2"/>
            <p:cNvSpPr/>
            <p:nvPr/>
          </p:nvSpPr>
          <p:spPr>
            <a:xfrm>
              <a:off x="4234601" y="3115871"/>
              <a:ext cx="674798" cy="674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?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302409" y="3890920"/>
              <a:ext cx="2539182" cy="6668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en-GB" dirty="0"/>
                <a:t>Which design do you think was strongest?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50885" y="4991385"/>
            <a:ext cx="7632700" cy="1101440"/>
          </a:xfrm>
          <a:prstGeom prst="roundRect">
            <a:avLst>
              <a:gd name="adj" fmla="val 12145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Rounded towers without corners were less likely to collapse. </a:t>
            </a:r>
          </a:p>
          <a:p>
            <a:endParaRPr lang="en-GB" dirty="0"/>
          </a:p>
          <a:p>
            <a:r>
              <a:rPr lang="en-GB" spc="-10" dirty="0"/>
              <a:t>Square towers were more likely to fall if attackers dug away at the base.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63467" y="1473201"/>
            <a:ext cx="2883843" cy="767060"/>
          </a:xfrm>
          <a:prstGeom prst="roundRect">
            <a:avLst>
              <a:gd name="adj" fmla="val 25344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Some castles had flat walls and corners.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82871" y="1473201"/>
            <a:ext cx="2883843" cy="767060"/>
          </a:xfrm>
          <a:prstGeom prst="roundRect">
            <a:avLst>
              <a:gd name="adj" fmla="val 25344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Some had rounded walls.</a:t>
            </a:r>
          </a:p>
        </p:txBody>
      </p:sp>
    </p:spTree>
    <p:extLst>
      <p:ext uri="{BB962C8B-B14F-4D97-AF65-F5344CB8AC3E}">
        <p14:creationId xmlns:p14="http://schemas.microsoft.com/office/powerpoint/2010/main" val="25915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1220" y="1494630"/>
            <a:ext cx="4287131" cy="4602169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</a:rPr>
              <a:t>High Walls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650" y="2499763"/>
            <a:ext cx="3816350" cy="1858474"/>
          </a:xfrm>
          <a:prstGeom prst="roundRect">
            <a:avLst>
              <a:gd name="adj" fmla="val 11589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It was important that the castle walls were very high.</a:t>
            </a:r>
          </a:p>
          <a:p>
            <a:endParaRPr lang="en-GB" dirty="0"/>
          </a:p>
          <a:p>
            <a:r>
              <a:rPr lang="en-GB" dirty="0"/>
              <a:t>This made it harder for attackers to climb over the walls.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5650" y="5235652"/>
            <a:ext cx="5445974" cy="748529"/>
            <a:chOff x="755650" y="5235652"/>
            <a:chExt cx="5445974" cy="748529"/>
          </a:xfrm>
        </p:grpSpPr>
        <p:sp>
          <p:nvSpPr>
            <p:cNvPr id="3" name="Oval 2"/>
            <p:cNvSpPr/>
            <p:nvPr/>
          </p:nvSpPr>
          <p:spPr>
            <a:xfrm>
              <a:off x="755650" y="5272518"/>
              <a:ext cx="674798" cy="674798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?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493821" y="5235652"/>
              <a:ext cx="4707803" cy="748529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en-GB" dirty="0"/>
                <a:t>Can you see the tiny people in this photo? This shows us how tall the building 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3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369" y="1729211"/>
            <a:ext cx="6188981" cy="4125049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</a:rPr>
              <a:t>Turrets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651" y="1473201"/>
            <a:ext cx="3816349" cy="1722671"/>
          </a:xfrm>
          <a:prstGeom prst="roundRect">
            <a:avLst>
              <a:gd name="adj" fmla="val 9256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b="1" dirty="0"/>
              <a:t>Turrets</a:t>
            </a:r>
            <a:r>
              <a:rPr lang="en-GB" dirty="0"/>
              <a:t> are small towers built on top of a tower or wall in a castle.</a:t>
            </a:r>
          </a:p>
          <a:p>
            <a:endParaRPr lang="en-GB" dirty="0"/>
          </a:p>
          <a:p>
            <a:r>
              <a:rPr lang="en-GB" dirty="0"/>
              <a:t>The turrets gave great views from different angles.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651" y="5454540"/>
            <a:ext cx="5862432" cy="674798"/>
            <a:chOff x="755651" y="3381591"/>
            <a:chExt cx="5862432" cy="674798"/>
          </a:xfrm>
        </p:grpSpPr>
        <p:sp>
          <p:nvSpPr>
            <p:cNvPr id="7" name="Oval 6"/>
            <p:cNvSpPr/>
            <p:nvPr/>
          </p:nvSpPr>
          <p:spPr>
            <a:xfrm>
              <a:off x="755651" y="3381591"/>
              <a:ext cx="674798" cy="674798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93823" y="3451882"/>
              <a:ext cx="5124260" cy="534217"/>
            </a:xfrm>
            <a:prstGeom prst="roundRect">
              <a:avLst>
                <a:gd name="adj" fmla="val 50000"/>
              </a:avLst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en-GB" dirty="0"/>
                <a:t>How many turrets can you spot on this castle?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5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331" y="2206531"/>
            <a:ext cx="5386817" cy="3591212"/>
          </a:xfrm>
          <a:prstGeom prst="roundRect">
            <a:avLst>
              <a:gd name="adj" fmla="val 4869"/>
            </a:avLst>
          </a:prstGeom>
          <a:ln w="28575">
            <a:solidFill>
              <a:srgbClr val="EA516C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A3682"/>
                </a:solidFill>
                <a:latin typeface="+mn-lt"/>
              </a:rPr>
              <a:t>Battlements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1" y="1473202"/>
            <a:ext cx="7632699" cy="1052716"/>
          </a:xfrm>
          <a:prstGeom prst="roundRect">
            <a:avLst>
              <a:gd name="adj" fmla="val 9256"/>
            </a:avLst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At the top of the castle walls were the </a:t>
            </a:r>
            <a:r>
              <a:rPr lang="en-GB" b="1" dirty="0"/>
              <a:t>battlements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battlements look a bit like teeth.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651" y="5418027"/>
            <a:ext cx="4223754" cy="674798"/>
            <a:chOff x="755651" y="5418027"/>
            <a:chExt cx="4223754" cy="674798"/>
          </a:xfrm>
          <a:solidFill>
            <a:srgbClr val="EA516C"/>
          </a:solidFill>
        </p:grpSpPr>
        <p:sp>
          <p:nvSpPr>
            <p:cNvPr id="7" name="Oval 6"/>
            <p:cNvSpPr/>
            <p:nvPr/>
          </p:nvSpPr>
          <p:spPr>
            <a:xfrm>
              <a:off x="755651" y="5418027"/>
              <a:ext cx="674798" cy="674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93822" y="5488318"/>
              <a:ext cx="3485583" cy="53421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en-GB" dirty="0"/>
                <a:t>Can you spot the battlements?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8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363</TotalTime>
  <Words>723</Words>
  <Application>Microsoft Office PowerPoint</Application>
  <PresentationFormat>On-screen Show (4:3)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Roboto</vt:lpstr>
      <vt:lpstr>Twinkl</vt:lpstr>
      <vt:lpstr>Office Theme</vt:lpstr>
      <vt:lpstr>PowerPoint Presentation</vt:lpstr>
      <vt:lpstr>What Is a Castle?</vt:lpstr>
      <vt:lpstr>Castles</vt:lpstr>
      <vt:lpstr>Location</vt:lpstr>
      <vt:lpstr>Moat</vt:lpstr>
      <vt:lpstr>Design</vt:lpstr>
      <vt:lpstr>High Walls</vt:lpstr>
      <vt:lpstr>Turrets</vt:lpstr>
      <vt:lpstr>Battlements</vt:lpstr>
      <vt:lpstr>Battlements</vt:lpstr>
      <vt:lpstr>Arrow Slits</vt:lpstr>
      <vt:lpstr>Drawbridge</vt:lpstr>
      <vt:lpstr>Portcullis</vt:lpstr>
      <vt:lpstr>Door</vt:lpstr>
      <vt:lpstr>Bailey</vt:lpstr>
      <vt:lpstr>Keep</vt:lpstr>
      <vt:lpstr>Castles Around the World</vt:lpstr>
      <vt:lpstr>Pendennis Castle</vt:lpstr>
      <vt:lpstr>St Mawe’s Castle</vt:lpstr>
      <vt:lpstr>Tintagel Castle</vt:lpstr>
      <vt:lpstr>Restormel Castle</vt:lpstr>
      <vt:lpstr>Neuschwanstein, Germany</vt:lpstr>
      <vt:lpstr>Eilean Donan Castle, Scotland</vt:lpstr>
      <vt:lpstr>Scaligero Castle, Italy</vt:lpstr>
      <vt:lpstr>Alnwick Castle, England</vt:lpstr>
      <vt:lpstr>Švihov Castle, Czechia</vt:lpstr>
      <vt:lpstr>Bobolice Castle, Poland</vt:lpstr>
      <vt:lpstr>Swallow’s Nest, Crimea</vt:lpstr>
      <vt:lpstr>Would You Like to Live Here?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Catherine Harvey</cp:lastModifiedBy>
  <cp:revision>31</cp:revision>
  <dcterms:created xsi:type="dcterms:W3CDTF">2020-03-10T17:04:32Z</dcterms:created>
  <dcterms:modified xsi:type="dcterms:W3CDTF">2021-02-02T11:02:20Z</dcterms:modified>
</cp:coreProperties>
</file>