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314" r:id="rId6"/>
    <p:sldId id="304" r:id="rId7"/>
    <p:sldId id="315" r:id="rId8"/>
    <p:sldId id="340" r:id="rId9"/>
    <p:sldId id="310" r:id="rId10"/>
    <p:sldId id="311" r:id="rId11"/>
    <p:sldId id="336" r:id="rId12"/>
    <p:sldId id="312" r:id="rId13"/>
    <p:sldId id="342" r:id="rId14"/>
    <p:sldId id="313" r:id="rId15"/>
    <p:sldId id="335" r:id="rId16"/>
    <p:sldId id="337" r:id="rId17"/>
    <p:sldId id="33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AE92"/>
    <a:srgbClr val="FF80BD"/>
    <a:srgbClr val="990000"/>
    <a:srgbClr val="2A0064"/>
    <a:srgbClr val="1E5645"/>
    <a:srgbClr val="F9BB1E"/>
    <a:srgbClr val="0D6798"/>
    <a:srgbClr val="CFF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06604-B9C1-40A2-824E-3BDF6307272D}" v="1252" dt="2024-09-04T13:48:14.962"/>
    <p1510:client id="{05E6B2C2-6355-15C4-3A34-18171B8CE5E5}" v="5" dt="2024-09-04T13:11:08.242"/>
    <p1510:client id="{8D01AE02-2F18-38C1-9635-088D6C7EB3FA}" v="172" dt="2024-09-04T12:12:41.674"/>
    <p1510:client id="{92C20880-5CD8-D1A2-D1BF-157AA5DB4BD2}" v="115" dt="2024-09-04T12:14:58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4CFB1-D568-4643-B3AE-EE09326C2159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EE7F2-7276-4746-B46B-CF0E7AD57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59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EE7F2-7276-4746-B46B-CF0E7AD5796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49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8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4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0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1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1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8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2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aschool.org.uk/web/re/331387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aschool.org.uk/web/modern_foreign_languages/331389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keaschool.org.uk/web/pe/3313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aschool.org.uk/web/music/331504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hyperlink" Target="http://www.poldarkmine.org.uk/cornish-overseas.php#:~:text=The%20rich%20tin%20deposits%20of,Camborne%20had%20offices%20in%20Nigeria.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keaschool.org.uk/web/english_reading/5664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keaschool.org.uk/web/maths_1/59099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keaschool.org.uk/web/science/33137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keaschool.org.uk/web/computing_curriculum/3314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keaschool.org.uk/web/personal_social_health_and_economic_pshe/3315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4" name="Rectangle 2073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75" name="Rectangle 2074">
            <a:extLst>
              <a:ext uri="{FF2B5EF4-FFF2-40B4-BE49-F238E27FC236}">
                <a16:creationId xmlns:a16="http://schemas.microsoft.com/office/drawing/2014/main" id="{7C10BC51-CA68-4DED-AB6D-130047878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6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69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082" name="Freeform: Shape 2081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3" name="Freeform: Shape 2082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78" name="Group 2077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736" y="533549"/>
            <a:ext cx="5356040" cy="5343028"/>
            <a:chOff x="739960" y="1925092"/>
            <a:chExt cx="4376696" cy="4366063"/>
          </a:xfrm>
        </p:grpSpPr>
        <p:sp>
          <p:nvSpPr>
            <p:cNvPr id="2086" name="Oval 2085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7" name="Oval 2086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088" name="Oval 2087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A1ED8C79-A418-1B8B-EFC2-F2AB4FC56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9991" y="706727"/>
            <a:ext cx="6421921" cy="3962550"/>
          </a:xfrm>
        </p:spPr>
        <p:txBody>
          <a:bodyPr>
            <a:normAutofit/>
          </a:bodyPr>
          <a:lstStyle/>
          <a:p>
            <a:r>
              <a:rPr lang="en-GB" sz="2000" dirty="0"/>
              <a:t>WHERE IN</a:t>
            </a:r>
            <a:br>
              <a:rPr lang="en-GB" sz="2000" dirty="0"/>
            </a:br>
            <a:r>
              <a:rPr lang="en-GB" sz="2000" dirty="0"/>
              <a:t> </a:t>
            </a:r>
            <a:br>
              <a:rPr lang="en-GB" sz="2000" dirty="0"/>
            </a:br>
            <a:r>
              <a:rPr lang="en-GB" sz="2000" dirty="0"/>
              <a:t>THE WORLD</a:t>
            </a:r>
            <a:br>
              <a:rPr lang="en-GB" sz="2000" dirty="0"/>
            </a:br>
            <a:r>
              <a:rPr lang="en-GB" sz="2000" dirty="0"/>
              <a:t> </a:t>
            </a:r>
            <a:br>
              <a:rPr lang="en-GB" sz="2000" dirty="0"/>
            </a:br>
            <a:r>
              <a:rPr lang="en-GB" sz="2000" dirty="0"/>
              <a:t>IS NIGERIA?</a:t>
            </a:r>
          </a:p>
        </p:txBody>
      </p:sp>
      <p:sp>
        <p:nvSpPr>
          <p:cNvPr id="2080" name="Graphic 212">
            <a:extLst>
              <a:ext uri="{FF2B5EF4-FFF2-40B4-BE49-F238E27FC236}">
                <a16:creationId xmlns:a16="http://schemas.microsoft.com/office/drawing/2014/main" id="{19A55484-B97B-45ED-A47D-EBECAC290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84" name="Graphic 212">
            <a:extLst>
              <a:ext uri="{FF2B5EF4-FFF2-40B4-BE49-F238E27FC236}">
                <a16:creationId xmlns:a16="http://schemas.microsoft.com/office/drawing/2014/main" id="{B31CB7B9-2B8F-4AD6-9FFE-5DAE8E132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38DE9-DCC5-092A-061D-B87398797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5496"/>
          <a:stretch/>
        </p:blipFill>
        <p:spPr>
          <a:xfrm>
            <a:off x="2007184" y="1022930"/>
            <a:ext cx="1881843" cy="1881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94D1C3-ABF5-DF21-0FFF-B894F4A10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164" y="533549"/>
            <a:ext cx="4438650" cy="2466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4D3D91-6CFB-EE99-77F5-ADD5F3CDE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661" y="3429000"/>
            <a:ext cx="4459576" cy="249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4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3F5597B-882D-60B7-8E0D-22F806D03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29" descr="A Buddha figurine with a person sitting on the background holding a beaded necklace">
            <a:extLst>
              <a:ext uri="{FF2B5EF4-FFF2-40B4-BE49-F238E27FC236}">
                <a16:creationId xmlns:a16="http://schemas.microsoft.com/office/drawing/2014/main" id="{056EF05A-15E8-E0F4-FC90-4F459780A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0" r="7479" b="-2"/>
          <a:stretch/>
        </p:blipFill>
        <p:spPr>
          <a:xfrm>
            <a:off x="1291634" y="1148747"/>
            <a:ext cx="4793260" cy="4227387"/>
          </a:xfrm>
          <a:prstGeom prst="rect">
            <a:avLst/>
          </a:prstGeom>
          <a:ln w="28575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B757038-4B56-9A81-A479-66C4F62BFDE1}"/>
              </a:ext>
            </a:extLst>
          </p:cNvPr>
          <p:cNvSpPr txBox="1">
            <a:spLocks/>
          </p:cNvSpPr>
          <p:nvPr/>
        </p:nvSpPr>
        <p:spPr>
          <a:xfrm>
            <a:off x="5635225" y="-52364"/>
            <a:ext cx="4203323" cy="1085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 cap="all" spc="1500" dirty="0" err="1">
                <a:ea typeface="Source Sans Pro SemiBold" panose="020B0603030403020204" pitchFamily="34" charset="0"/>
                <a:hlinkClick r:id="rId3"/>
              </a:rPr>
              <a:t>R.e</a:t>
            </a:r>
            <a:r>
              <a:rPr lang="en-US" sz="3200" b="1" cap="all" spc="1500" dirty="0">
                <a:ea typeface="Source Sans Pro SemiBold" panose="020B0603030403020204" pitchFamily="34" charset="0"/>
                <a:hlinkClick r:id="rId3"/>
              </a:rPr>
              <a:t>.</a:t>
            </a:r>
            <a:endParaRPr lang="en-US" sz="3200" b="1" cap="all" spc="1500" dirty="0">
              <a:ea typeface="Source Sans Pro SemiBold" panose="020B0603030403020204" pitchFamily="34" charset="0"/>
            </a:endParaRPr>
          </a:p>
        </p:txBody>
      </p:sp>
      <p:pic>
        <p:nvPicPr>
          <p:cNvPr id="5" name="Picture 4" descr="A white speech bubble with black border&#10;&#10;Description automatically generated">
            <a:extLst>
              <a:ext uri="{FF2B5EF4-FFF2-40B4-BE49-F238E27FC236}">
                <a16:creationId xmlns:a16="http://schemas.microsoft.com/office/drawing/2014/main" id="{864F4DE4-1933-1335-012E-9487EA785CE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741" y="4431588"/>
            <a:ext cx="4860256" cy="21101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B511DC-85B8-22B7-D022-CBABC8481FFA}"/>
              </a:ext>
            </a:extLst>
          </p:cNvPr>
          <p:cNvSpPr txBox="1"/>
          <p:nvPr/>
        </p:nvSpPr>
        <p:spPr>
          <a:xfrm>
            <a:off x="6812565" y="4603230"/>
            <a:ext cx="137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Vocabulary: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9E3D35-B2A1-CE32-EE70-8DB54C53BDC8}"/>
              </a:ext>
            </a:extLst>
          </p:cNvPr>
          <p:cNvSpPr txBox="1"/>
          <p:nvPr/>
        </p:nvSpPr>
        <p:spPr>
          <a:xfrm>
            <a:off x="6313176" y="917626"/>
            <a:ext cx="5878824" cy="3893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en-GB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/>
              <a:t>We will be learning about making sense of belief:</a:t>
            </a:r>
            <a:endParaRPr lang="en-GB" sz="2000" dirty="0"/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/>
              <a:t>Recognise what a ‘Gospel’ is and give an example of the kinds of stories it contains</a:t>
            </a:r>
            <a:endParaRPr lang="en-GB" sz="2000" dirty="0"/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/>
              <a:t>Offer suggestions about what texts about baptism and Trinity mean </a:t>
            </a:r>
            <a:endParaRPr lang="en-GB" sz="2000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/>
              <a:t>Give examples of what these texts mean to some Christians today</a:t>
            </a:r>
            <a:endParaRPr lang="en-GB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/>
              <a:t>We will be learning how to understand the impact of religion</a:t>
            </a:r>
            <a:endParaRPr lang="en-GB" sz="2000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/>
              <a:t>Describe how Christians show their beliefs about God the Trinity in worship in different ways (in baptism and prayer, for example) and in the way they live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E8F3B-8C19-1A66-5B93-789B9AB65F7B}"/>
              </a:ext>
            </a:extLst>
          </p:cNvPr>
          <p:cNvSpPr txBox="1"/>
          <p:nvPr/>
        </p:nvSpPr>
        <p:spPr>
          <a:xfrm>
            <a:off x="7186295" y="5079598"/>
            <a:ext cx="41325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Gospel, story, truth, moral, belief, Holy Trinity</a:t>
            </a:r>
          </a:p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Baptist, baptise, pray, prayer</a:t>
            </a:r>
          </a:p>
        </p:txBody>
      </p:sp>
    </p:spTree>
    <p:extLst>
      <p:ext uri="{BB962C8B-B14F-4D97-AF65-F5344CB8AC3E}">
        <p14:creationId xmlns:p14="http://schemas.microsoft.com/office/powerpoint/2010/main" val="172557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6D78D2D-46DC-7305-FC79-1911A7B0C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5" name="Oval 12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Building in a corner">
            <a:extLst>
              <a:ext uri="{FF2B5EF4-FFF2-40B4-BE49-F238E27FC236}">
                <a16:creationId xmlns:a16="http://schemas.microsoft.com/office/drawing/2014/main" id="{3E7B70F1-2D47-22E1-02E2-FD1E67A58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45" r="10570" b="1"/>
          <a:stretch/>
        </p:blipFill>
        <p:spPr>
          <a:xfrm>
            <a:off x="1291634" y="1148747"/>
            <a:ext cx="4793260" cy="4227387"/>
          </a:xfrm>
          <a:prstGeom prst="rect">
            <a:avLst/>
          </a:prstGeom>
          <a:ln w="28575">
            <a:noFill/>
          </a:ln>
        </p:spPr>
      </p:pic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C1BD014-5623-4064-BAFE-A5AAAFB3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A27BC42E-B225-42FA-9AB5-F860C44BB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EECF5D0B-A89A-4902-8D22-AFB1D55AC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7871DA93-90AF-40F3-A1A1-04E16697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9B0983-32A0-C991-A173-F9100B2A4C26}"/>
              </a:ext>
            </a:extLst>
          </p:cNvPr>
          <p:cNvSpPr txBox="1">
            <a:spLocks/>
          </p:cNvSpPr>
          <p:nvPr/>
        </p:nvSpPr>
        <p:spPr>
          <a:xfrm>
            <a:off x="6175258" y="375469"/>
            <a:ext cx="4203323" cy="621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 cap="all" spc="1500" dirty="0" err="1">
                <a:ea typeface="Source Sans Pro SemiBold" panose="020B0603030403020204" pitchFamily="34" charset="0"/>
                <a:hlinkClick r:id="rId3"/>
              </a:rPr>
              <a:t>french</a:t>
            </a:r>
            <a:endParaRPr lang="en-US" sz="3200" b="1" cap="all" spc="1500" dirty="0">
              <a:ea typeface="Source Sans Pro SemiBold" panose="020B0603030403020204" pitchFamily="34" charset="0"/>
            </a:endParaRPr>
          </a:p>
        </p:txBody>
      </p:sp>
      <p:sp>
        <p:nvSpPr>
          <p:cNvPr id="135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7" name="Graphic 212">
            <a:extLst>
              <a:ext uri="{FF2B5EF4-FFF2-40B4-BE49-F238E27FC236}">
                <a16:creationId xmlns:a16="http://schemas.microsoft.com/office/drawing/2014/main" id="{70616F44-B954-409D-87BC-C69465EDE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5D981608-D865-4AD7-AC34-A2398EA1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47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59160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 descr="A white speech bubble with black border&#10;&#10;Description automatically generated">
            <a:extLst>
              <a:ext uri="{FF2B5EF4-FFF2-40B4-BE49-F238E27FC236}">
                <a16:creationId xmlns:a16="http://schemas.microsoft.com/office/drawing/2014/main" id="{37240457-6DA8-83E8-EFD1-8BCF35E28A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66" y="4217225"/>
            <a:ext cx="4860256" cy="21101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79F930-8935-37B1-CD09-77ECC9BB294F}"/>
              </a:ext>
            </a:extLst>
          </p:cNvPr>
          <p:cNvSpPr txBox="1"/>
          <p:nvPr/>
        </p:nvSpPr>
        <p:spPr>
          <a:xfrm>
            <a:off x="6970750" y="4376538"/>
            <a:ext cx="137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Vocabulary: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731115-4A2B-B5F8-E73B-62306C758467}"/>
              </a:ext>
            </a:extLst>
          </p:cNvPr>
          <p:cNvSpPr txBox="1"/>
          <p:nvPr/>
        </p:nvSpPr>
        <p:spPr>
          <a:xfrm>
            <a:off x="7100072" y="1152744"/>
            <a:ext cx="4294939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We will be learning sounds and phonics to enable us to read and spell.</a:t>
            </a:r>
          </a:p>
          <a:p>
            <a:endParaRPr lang="en-US" sz="1400" b="1" dirty="0"/>
          </a:p>
          <a:p>
            <a:r>
              <a:rPr lang="en-US" sz="1200" dirty="0"/>
              <a:t>Unit 1- La Phonetique</a:t>
            </a:r>
          </a:p>
          <a:p>
            <a:r>
              <a:rPr lang="en-GB" sz="1200" dirty="0"/>
              <a:t>Introduce the first set of phonics sounds / phonemes in French. </a:t>
            </a:r>
          </a:p>
          <a:p>
            <a:pPr marL="228600" indent="-228600">
              <a:buAutoNum type="arabicPeriod"/>
            </a:pPr>
            <a:r>
              <a:rPr lang="en-GB" sz="1200" dirty="0"/>
              <a:t>CH OU ON OI </a:t>
            </a:r>
          </a:p>
          <a:p>
            <a:pPr marL="228600" indent="-228600">
              <a:buAutoNum type="arabicPeriod"/>
            </a:pPr>
            <a:r>
              <a:rPr lang="en-GB" sz="1200" dirty="0"/>
              <a:t>I IN IQUE ILLE </a:t>
            </a:r>
          </a:p>
          <a:p>
            <a:pPr marL="228600" indent="-228600">
              <a:buAutoNum type="arabicPeriod"/>
            </a:pPr>
            <a:r>
              <a:rPr lang="en-GB" sz="1200" dirty="0"/>
              <a:t>EAU EUX É È E </a:t>
            </a:r>
          </a:p>
          <a:p>
            <a:pPr marL="228600" indent="-228600">
              <a:buAutoNum type="arabicPeriod"/>
            </a:pPr>
            <a:r>
              <a:rPr lang="en-GB" sz="1200" dirty="0"/>
              <a:t>QU GNE Ç EN AN</a:t>
            </a:r>
          </a:p>
          <a:p>
            <a:r>
              <a:rPr lang="en-GB" sz="1200" dirty="0"/>
              <a:t>Unit 2- Les Fruits</a:t>
            </a:r>
          </a:p>
          <a:p>
            <a:pPr marL="228600" indent="-228600">
              <a:buAutoNum type="arabicPeriod"/>
            </a:pPr>
            <a:r>
              <a:rPr lang="en-GB" sz="1200" dirty="0"/>
              <a:t>Name and recognise up to 10 fruits in French.</a:t>
            </a:r>
          </a:p>
          <a:p>
            <a:pPr marL="228600" indent="-228600">
              <a:buAutoNum type="arabicPeriod"/>
            </a:pPr>
            <a:r>
              <a:rPr lang="en-GB" sz="1200" dirty="0"/>
              <a:t>Attempt to spell some of these nouns.</a:t>
            </a:r>
          </a:p>
          <a:p>
            <a:pPr marL="228600" indent="-228600">
              <a:buAutoNum type="arabicPeriod"/>
            </a:pPr>
            <a:r>
              <a:rPr lang="en-GB" sz="1200" dirty="0"/>
              <a:t>Ask somebody in French if they like a particular fruit.</a:t>
            </a:r>
          </a:p>
          <a:p>
            <a:pPr marL="228600" indent="-228600">
              <a:buAutoNum type="arabicPeriod"/>
            </a:pPr>
            <a:r>
              <a:rPr lang="en-GB" sz="1200" dirty="0"/>
              <a:t>Say what fruits they like and dislike.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D71BD4-2419-8D7D-5635-A3D9D8662142}"/>
              </a:ext>
            </a:extLst>
          </p:cNvPr>
          <p:cNvSpPr txBox="1"/>
          <p:nvPr/>
        </p:nvSpPr>
        <p:spPr>
          <a:xfrm>
            <a:off x="7001266" y="4784376"/>
            <a:ext cx="4234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pomme,  </a:t>
            </a:r>
          </a:p>
        </p:txBody>
      </p:sp>
    </p:spTree>
    <p:extLst>
      <p:ext uri="{BB962C8B-B14F-4D97-AF65-F5344CB8AC3E}">
        <p14:creationId xmlns:p14="http://schemas.microsoft.com/office/powerpoint/2010/main" val="343127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9BA82D4-E898-6FCA-20A2-867B98E23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5" name="Oval 16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7" name="Rectangle 166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08C40F4-6A24-4867-B726-B552DB080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550" y="555675"/>
            <a:ext cx="4860256" cy="5696169"/>
            <a:chOff x="1481312" y="743744"/>
            <a:chExt cx="4860256" cy="4589316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954BF10E-4559-4F28-91B0-3D0C2C486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DB0B5A20-FCFE-4AED-B5A3-91D3DE935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73" name="Rectangle 172">
            <a:extLst>
              <a:ext uri="{FF2B5EF4-FFF2-40B4-BE49-F238E27FC236}">
                <a16:creationId xmlns:a16="http://schemas.microsoft.com/office/drawing/2014/main" id="{D6CA2F4C-8E9E-4BCD-B6E8-A68A311CA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967" y="460296"/>
            <a:ext cx="4860256" cy="56961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83B7DC-AC1C-36C7-96CF-CEF507FF1555}"/>
              </a:ext>
            </a:extLst>
          </p:cNvPr>
          <p:cNvSpPr txBox="1">
            <a:spLocks/>
          </p:cNvSpPr>
          <p:nvPr/>
        </p:nvSpPr>
        <p:spPr>
          <a:xfrm>
            <a:off x="230116" y="70773"/>
            <a:ext cx="2509426" cy="9975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 cap="all" spc="1500" dirty="0">
                <a:ea typeface="Source Sans Pro SemiBold" panose="020B0603030403020204" pitchFamily="34" charset="0"/>
                <a:hlinkClick r:id="rId2"/>
              </a:rPr>
              <a:t>P.e.</a:t>
            </a:r>
            <a:endParaRPr lang="en-US" sz="3200" b="1" cap="all" spc="1500" dirty="0">
              <a:ea typeface="Source Sans Pro SemiBold" panose="020B0603030403020204" pitchFamily="34" charset="0"/>
            </a:endParaRPr>
          </a:p>
        </p:txBody>
      </p:sp>
      <p:pic>
        <p:nvPicPr>
          <p:cNvPr id="154" name="Picture 153" descr="Outdoor basketball court">
            <a:extLst>
              <a:ext uri="{FF2B5EF4-FFF2-40B4-BE49-F238E27FC236}">
                <a16:creationId xmlns:a16="http://schemas.microsoft.com/office/drawing/2014/main" id="{8A4B7FE4-5D1A-98B1-9231-5782CA57D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12" r="23940"/>
          <a:stretch/>
        </p:blipFill>
        <p:spPr>
          <a:xfrm>
            <a:off x="6359308" y="470930"/>
            <a:ext cx="4833901" cy="5696169"/>
          </a:xfrm>
          <a:prstGeom prst="rect">
            <a:avLst/>
          </a:prstGeom>
          <a:ln w="28575">
            <a:noFill/>
          </a:ln>
        </p:spPr>
      </p:pic>
      <p:sp>
        <p:nvSpPr>
          <p:cNvPr id="175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7" name="Graphic 212">
            <a:extLst>
              <a:ext uri="{FF2B5EF4-FFF2-40B4-BE49-F238E27FC236}">
                <a16:creationId xmlns:a16="http://schemas.microsoft.com/office/drawing/2014/main" id="{96FD6442-EB7D-4992-8D41-0B7FFDCB4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79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58306" y="2360859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6" name="Oval 185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6004781B-698F-46D5-AADD-8AE921171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A white speech bubble with black border&#10;&#10;Description automatically generated">
            <a:extLst>
              <a:ext uri="{FF2B5EF4-FFF2-40B4-BE49-F238E27FC236}">
                <a16:creationId xmlns:a16="http://schemas.microsoft.com/office/drawing/2014/main" id="{823A04E1-2408-44E0-2ADC-1AC7F86129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8" y="4395486"/>
            <a:ext cx="4860256" cy="21101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64F6AC-7646-CD71-CE48-986D14E4896D}"/>
              </a:ext>
            </a:extLst>
          </p:cNvPr>
          <p:cNvSpPr txBox="1"/>
          <p:nvPr/>
        </p:nvSpPr>
        <p:spPr>
          <a:xfrm>
            <a:off x="3932360" y="4886720"/>
            <a:ext cx="1261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opposition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E9313D-3A2C-CF43-4F32-D77FF7DAB4DD}"/>
              </a:ext>
            </a:extLst>
          </p:cNvPr>
          <p:cNvSpPr txBox="1"/>
          <p:nvPr/>
        </p:nvSpPr>
        <p:spPr>
          <a:xfrm>
            <a:off x="2049215" y="4476946"/>
            <a:ext cx="1540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speed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43FA21-1F3D-85D9-19E7-9178E32D51AE}"/>
              </a:ext>
            </a:extLst>
          </p:cNvPr>
          <p:cNvSpPr txBox="1"/>
          <p:nvPr/>
        </p:nvSpPr>
        <p:spPr>
          <a:xfrm>
            <a:off x="900741" y="5127360"/>
            <a:ext cx="1036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control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06D2F1-E186-064F-E38E-5B5EEAFB26D2}"/>
              </a:ext>
            </a:extLst>
          </p:cNvPr>
          <p:cNvSpPr txBox="1"/>
          <p:nvPr/>
        </p:nvSpPr>
        <p:spPr>
          <a:xfrm>
            <a:off x="579062" y="4630618"/>
            <a:ext cx="137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Vocabulary: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4645AD-58D1-3209-9D81-CD943288A8A7}"/>
              </a:ext>
            </a:extLst>
          </p:cNvPr>
          <p:cNvSpPr txBox="1"/>
          <p:nvPr/>
        </p:nvSpPr>
        <p:spPr>
          <a:xfrm>
            <a:off x="724455" y="1176948"/>
            <a:ext cx="429493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CAMP at BF Adventure 16/17 September</a:t>
            </a:r>
          </a:p>
          <a:p>
            <a:endParaRPr lang="en-GB" sz="1600" dirty="0"/>
          </a:p>
          <a:p>
            <a:r>
              <a:rPr lang="en-GB" sz="1600" dirty="0"/>
              <a:t>We will be learning about: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Hockey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Leave vs. collect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Opposition, retrieve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Attack, defence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Tag Rugby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en-GB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72956D-C4B2-2534-D44B-204EE8B47408}"/>
              </a:ext>
            </a:extLst>
          </p:cNvPr>
          <p:cNvSpPr txBox="1"/>
          <p:nvPr/>
        </p:nvSpPr>
        <p:spPr>
          <a:xfrm>
            <a:off x="3340856" y="4429256"/>
            <a:ext cx="1540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dribbling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C57563-901C-6855-2A0B-B15460FDCA83}"/>
              </a:ext>
            </a:extLst>
          </p:cNvPr>
          <p:cNvSpPr txBox="1"/>
          <p:nvPr/>
        </p:nvSpPr>
        <p:spPr>
          <a:xfrm>
            <a:off x="2280088" y="5454384"/>
            <a:ext cx="861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position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4BF31-385F-EB89-5E5C-998FBAC16770}"/>
              </a:ext>
            </a:extLst>
          </p:cNvPr>
          <p:cNvSpPr txBox="1"/>
          <p:nvPr/>
        </p:nvSpPr>
        <p:spPr>
          <a:xfrm>
            <a:off x="2924781" y="5055095"/>
            <a:ext cx="861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collision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EBBD2C-0C26-FB99-DD8C-6354D25D4FF0}"/>
              </a:ext>
            </a:extLst>
          </p:cNvPr>
          <p:cNvSpPr txBox="1"/>
          <p:nvPr/>
        </p:nvSpPr>
        <p:spPr>
          <a:xfrm>
            <a:off x="3590433" y="5508151"/>
            <a:ext cx="861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collect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BCD28F-8E36-E91F-E60D-B89CBE5BF271}"/>
              </a:ext>
            </a:extLst>
          </p:cNvPr>
          <p:cNvSpPr txBox="1"/>
          <p:nvPr/>
        </p:nvSpPr>
        <p:spPr>
          <a:xfrm>
            <a:off x="1739127" y="4973688"/>
            <a:ext cx="11483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direction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F34006-918C-563A-D82F-DDAEA01DCBDE}"/>
              </a:ext>
            </a:extLst>
          </p:cNvPr>
          <p:cNvSpPr txBox="1"/>
          <p:nvPr/>
        </p:nvSpPr>
        <p:spPr>
          <a:xfrm>
            <a:off x="1227203" y="5531260"/>
            <a:ext cx="861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leave</a:t>
            </a:r>
          </a:p>
        </p:txBody>
      </p:sp>
    </p:spTree>
    <p:extLst>
      <p:ext uri="{BB962C8B-B14F-4D97-AF65-F5344CB8AC3E}">
        <p14:creationId xmlns:p14="http://schemas.microsoft.com/office/powerpoint/2010/main" val="24605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5AE2FC-BC35-27FE-613C-5D780567C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1" name="Oval 200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3" name="Rectangle 202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0" name="Picture 189" descr="Close-up of a metal flute">
            <a:extLst>
              <a:ext uri="{FF2B5EF4-FFF2-40B4-BE49-F238E27FC236}">
                <a16:creationId xmlns:a16="http://schemas.microsoft.com/office/drawing/2014/main" id="{6B1C0ED5-D042-CB41-49D5-7F515772B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98" r="6682" b="-3"/>
          <a:stretch/>
        </p:blipFill>
        <p:spPr>
          <a:xfrm>
            <a:off x="1291634" y="1148747"/>
            <a:ext cx="4793260" cy="4227387"/>
          </a:xfrm>
          <a:prstGeom prst="rect">
            <a:avLst/>
          </a:prstGeom>
          <a:ln w="28575">
            <a:noFill/>
          </a:ln>
        </p:spPr>
      </p:pic>
      <p:grpSp>
        <p:nvGrpSpPr>
          <p:cNvPr id="205" name="Group 204">
            <a:extLst>
              <a:ext uri="{FF2B5EF4-FFF2-40B4-BE49-F238E27FC236}">
                <a16:creationId xmlns:a16="http://schemas.microsoft.com/office/drawing/2014/main" id="{FC1BD014-5623-4064-BAFE-A5AAAFB3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27BC42E-B225-42FA-9AB5-F860C44BB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EECF5D0B-A89A-4902-8D22-AFB1D55AC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09" name="Rectangle 208">
            <a:extLst>
              <a:ext uri="{FF2B5EF4-FFF2-40B4-BE49-F238E27FC236}">
                <a16:creationId xmlns:a16="http://schemas.microsoft.com/office/drawing/2014/main" id="{7871DA93-90AF-40F3-A1A1-04E16697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7BA6D8-D0DA-89F7-4111-339718CD14A2}"/>
              </a:ext>
            </a:extLst>
          </p:cNvPr>
          <p:cNvSpPr txBox="1">
            <a:spLocks/>
          </p:cNvSpPr>
          <p:nvPr/>
        </p:nvSpPr>
        <p:spPr>
          <a:xfrm>
            <a:off x="5899825" y="-20908"/>
            <a:ext cx="4203323" cy="1071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 cap="all" spc="1500" dirty="0">
                <a:ea typeface="Source Sans Pro SemiBold" panose="020B0603030403020204" pitchFamily="34" charset="0"/>
                <a:hlinkClick r:id="rId3"/>
              </a:rPr>
              <a:t>music</a:t>
            </a:r>
            <a:endParaRPr lang="en-US" sz="3200" b="1" cap="all" spc="1500" dirty="0">
              <a:ea typeface="Source Sans Pro SemiBold" panose="020B0603030403020204" pitchFamily="34" charset="0"/>
            </a:endParaRPr>
          </a:p>
        </p:txBody>
      </p:sp>
      <p:sp>
        <p:nvSpPr>
          <p:cNvPr id="211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3" name="Graphic 212">
            <a:extLst>
              <a:ext uri="{FF2B5EF4-FFF2-40B4-BE49-F238E27FC236}">
                <a16:creationId xmlns:a16="http://schemas.microsoft.com/office/drawing/2014/main" id="{70616F44-B954-409D-87BC-C69465EDE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5D981608-D865-4AD7-AC34-A2398EA1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59160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 descr="A white speech bubble with black border&#10;&#10;Description automatically generated">
            <a:extLst>
              <a:ext uri="{FF2B5EF4-FFF2-40B4-BE49-F238E27FC236}">
                <a16:creationId xmlns:a16="http://schemas.microsoft.com/office/drawing/2014/main" id="{F3132612-0DF4-2F48-1663-DB4B3DCE3F7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35" y="5337997"/>
            <a:ext cx="4860256" cy="1487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65E42A-40D6-54A7-AD28-898C70C9D942}"/>
              </a:ext>
            </a:extLst>
          </p:cNvPr>
          <p:cNvSpPr txBox="1"/>
          <p:nvPr/>
        </p:nvSpPr>
        <p:spPr>
          <a:xfrm>
            <a:off x="6758938" y="972835"/>
            <a:ext cx="467763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In our singing lessons on a Wednesday afternoon, we will be learning: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5DC6C6"/>
                </a:solidFill>
              </a:rPr>
              <a:t>Improvise with voices on the notes of the pentatonic scale </a:t>
            </a:r>
            <a:br>
              <a:rPr lang="en-GB" sz="1600" b="1" dirty="0">
                <a:solidFill>
                  <a:srgbClr val="5DC6C6"/>
                </a:solidFill>
              </a:rPr>
            </a:br>
            <a:r>
              <a:rPr lang="en-GB" sz="1600" b="1" dirty="0">
                <a:solidFill>
                  <a:srgbClr val="5DC6C6"/>
                </a:solidFill>
              </a:rPr>
              <a:t>D-E-G-A-B (and B flat if you have one).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3A8B8E"/>
                </a:solidFill>
              </a:rPr>
              <a:t>Sing in a Gospel style with expression and dynamics.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5F85"/>
                </a:solidFill>
              </a:rPr>
              <a:t>Sing Part 1 of a partner song rhythmically.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AA82C"/>
                </a:solidFill>
              </a:rPr>
              <a:t>Play a bass part and rhythm ostinato along with </a:t>
            </a:r>
            <a:r>
              <a:rPr lang="en-GB" sz="1600" b="1" i="1" dirty="0">
                <a:solidFill>
                  <a:srgbClr val="FAA82C"/>
                </a:solidFill>
              </a:rPr>
              <a:t>This little light </a:t>
            </a:r>
            <a:br>
              <a:rPr lang="en-GB" sz="1600" b="1" i="1" dirty="0">
                <a:solidFill>
                  <a:srgbClr val="FAA82C"/>
                </a:solidFill>
              </a:rPr>
            </a:br>
            <a:r>
              <a:rPr lang="en-GB" sz="1600" b="1" i="1" dirty="0">
                <a:solidFill>
                  <a:srgbClr val="FAA82C"/>
                </a:solidFill>
              </a:rPr>
              <a:t>of mine.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3001B"/>
                </a:solidFill>
              </a:rPr>
              <a:t>Listen and move in time to songs in a Gospel style.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Also, about improvising and the texture of music we will learn: melody and accompaniment, unison, solo and ensemble.</a:t>
            </a:r>
          </a:p>
          <a:p>
            <a:endParaRPr lang="en-GB" sz="1600" dirty="0"/>
          </a:p>
          <a:p>
            <a:endParaRPr lang="en-GB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DCE3B-4BE4-817D-DA72-E5C80893BA36}"/>
              </a:ext>
            </a:extLst>
          </p:cNvPr>
          <p:cNvSpPr txBox="1"/>
          <p:nvPr/>
        </p:nvSpPr>
        <p:spPr>
          <a:xfrm>
            <a:off x="6835096" y="5463844"/>
            <a:ext cx="137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Vocabulary: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EAC2A-E119-B954-07D7-D8864556C21D}"/>
              </a:ext>
            </a:extLst>
          </p:cNvPr>
          <p:cNvSpPr txBox="1"/>
          <p:nvPr/>
        </p:nvSpPr>
        <p:spPr>
          <a:xfrm>
            <a:off x="8322492" y="5337997"/>
            <a:ext cx="137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pentatonic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6C623D-DD6C-1A72-A803-691C75833986}"/>
              </a:ext>
            </a:extLst>
          </p:cNvPr>
          <p:cNvSpPr txBox="1"/>
          <p:nvPr/>
        </p:nvSpPr>
        <p:spPr>
          <a:xfrm>
            <a:off x="7022677" y="5863049"/>
            <a:ext cx="137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off-beat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41737A-1C17-6321-1DC3-A6E0363585F5}"/>
              </a:ext>
            </a:extLst>
          </p:cNvPr>
          <p:cNvSpPr txBox="1"/>
          <p:nvPr/>
        </p:nvSpPr>
        <p:spPr>
          <a:xfrm>
            <a:off x="7967899" y="5760047"/>
            <a:ext cx="137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phase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62A9B-A1FC-A12B-54B3-4F504FB93EBB}"/>
              </a:ext>
            </a:extLst>
          </p:cNvPr>
          <p:cNvSpPr txBox="1"/>
          <p:nvPr/>
        </p:nvSpPr>
        <p:spPr>
          <a:xfrm>
            <a:off x="10032282" y="5226215"/>
            <a:ext cx="137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staccato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224174-2827-2FEB-0ACC-9287FD6B6637}"/>
              </a:ext>
            </a:extLst>
          </p:cNvPr>
          <p:cNvSpPr txBox="1"/>
          <p:nvPr/>
        </p:nvSpPr>
        <p:spPr>
          <a:xfrm>
            <a:off x="8636205" y="5981579"/>
            <a:ext cx="137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articulation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557C16-BE66-FC5F-BDF7-380AF6D21CEF}"/>
              </a:ext>
            </a:extLst>
          </p:cNvPr>
          <p:cNvSpPr txBox="1"/>
          <p:nvPr/>
        </p:nvSpPr>
        <p:spPr>
          <a:xfrm>
            <a:off x="9667855" y="5596469"/>
            <a:ext cx="22746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call-and-respond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CD152D-5F22-F9C9-0CD1-3E2C78F75DBF}"/>
              </a:ext>
            </a:extLst>
          </p:cNvPr>
          <p:cNvSpPr txBox="1"/>
          <p:nvPr/>
        </p:nvSpPr>
        <p:spPr>
          <a:xfrm>
            <a:off x="9000973" y="5655080"/>
            <a:ext cx="137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echo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E5ADC4-0ECA-EA5E-C59E-A2F08F06ECBB}"/>
              </a:ext>
            </a:extLst>
          </p:cNvPr>
          <p:cNvSpPr txBox="1"/>
          <p:nvPr/>
        </p:nvSpPr>
        <p:spPr>
          <a:xfrm>
            <a:off x="10105017" y="5981579"/>
            <a:ext cx="137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legato</a:t>
            </a:r>
          </a:p>
        </p:txBody>
      </p:sp>
    </p:spTree>
    <p:extLst>
      <p:ext uri="{BB962C8B-B14F-4D97-AF65-F5344CB8AC3E}">
        <p14:creationId xmlns:p14="http://schemas.microsoft.com/office/powerpoint/2010/main" val="225363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6" grpId="0"/>
      <p:bldP spid="7" grpId="0"/>
      <p:bldP spid="8" grpId="0"/>
      <p:bldP spid="11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07F599-E8E8-6161-3598-97B7EE2F35A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6997" y="1086508"/>
            <a:ext cx="858151" cy="858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CDC83F-2B63-8DFB-9098-2D2E9AA92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78062"/>
            <a:ext cx="1705601" cy="488259"/>
          </a:xfrm>
          <a:prstGeom prst="rect">
            <a:avLst/>
          </a:prstGeom>
        </p:spPr>
      </p:pic>
      <p:pic>
        <p:nvPicPr>
          <p:cNvPr id="1026" name="Picture 2" descr="Baking - Free food and restaurant icons">
            <a:extLst>
              <a:ext uri="{FF2B5EF4-FFF2-40B4-BE49-F238E27FC236}">
                <a16:creationId xmlns:a16="http://schemas.microsoft.com/office/drawing/2014/main" id="{A6696983-E3AE-4098-D4BB-90FD527E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7" y="5088745"/>
            <a:ext cx="698831" cy="69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vestigation PNG icon isolated on transparent background 14391881 PNG">
            <a:extLst>
              <a:ext uri="{FF2B5EF4-FFF2-40B4-BE49-F238E27FC236}">
                <a16:creationId xmlns:a16="http://schemas.microsoft.com/office/drawing/2014/main" id="{B5BC1DBB-AEAF-AC9D-F884-4D015803E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285" y="4885947"/>
            <a:ext cx="1570992" cy="90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A6046B-B9F9-E703-6EA0-C21632754513}"/>
              </a:ext>
            </a:extLst>
          </p:cNvPr>
          <p:cNvSpPr txBox="1"/>
          <p:nvPr/>
        </p:nvSpPr>
        <p:spPr>
          <a:xfrm>
            <a:off x="2111921" y="908066"/>
            <a:ext cx="3218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Tw Cen MT" panose="020B0602020104020603" pitchFamily="34" charset="0"/>
              </a:rPr>
              <a:t>The Butterfly Lion, by Michael Morpurgo.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F51366-9F3B-B206-6D35-9F3CB3A6BCEE}"/>
              </a:ext>
            </a:extLst>
          </p:cNvPr>
          <p:cNvSpPr txBox="1"/>
          <p:nvPr/>
        </p:nvSpPr>
        <p:spPr>
          <a:xfrm>
            <a:off x="2111922" y="3009512"/>
            <a:ext cx="3218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Tw Cen MT" panose="020B0602020104020603" pitchFamily="34" charset="0"/>
              </a:rPr>
              <a:t>We will assess children’s learning using KIRFs and quizzes.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132C31-EB0C-7003-C5CE-F3B5388F4AC9}"/>
              </a:ext>
            </a:extLst>
          </p:cNvPr>
          <p:cNvSpPr txBox="1"/>
          <p:nvPr/>
        </p:nvSpPr>
        <p:spPr>
          <a:xfrm>
            <a:off x="1832214" y="4716445"/>
            <a:ext cx="3218367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Tw Cen MT"/>
              </a:rPr>
              <a:t>DT project .</a:t>
            </a:r>
          </a:p>
          <a:p>
            <a:r>
              <a:rPr lang="en-GB" dirty="0">
                <a:latin typeface="Tw Cen MT"/>
              </a:rPr>
              <a:t>We are going to design and build a vehicle for using on our imaginary “journey to Nigeria.” The vehicle will have axes and wheels and moving parts</a:t>
            </a:r>
            <a:endParaRPr lang="en-US" dirty="0">
              <a:latin typeface="Tw Cen MT"/>
            </a:endParaRPr>
          </a:p>
          <a:p>
            <a:endParaRPr lang="en-GB" dirty="0">
              <a:highlight>
                <a:srgbClr val="FF00FF"/>
              </a:highlight>
              <a:latin typeface="Tw Cen MT" panose="020B06020201040206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FF2EE2-6EDB-012A-2776-E82AE461E076}"/>
              </a:ext>
            </a:extLst>
          </p:cNvPr>
          <p:cNvSpPr txBox="1"/>
          <p:nvPr/>
        </p:nvSpPr>
        <p:spPr>
          <a:xfrm>
            <a:off x="8068380" y="2910624"/>
            <a:ext cx="32911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Learn about the rich tin deposits in Plateau States (the Holman Brothers of Camborne) </a:t>
            </a:r>
            <a:r>
              <a:rPr lang="en-GB" b="0" i="0" dirty="0">
                <a:solidFill>
                  <a:srgbClr val="000000"/>
                </a:solidFill>
                <a:effectLst/>
                <a:latin typeface="Tw Cen MT" panose="020B0602020104020603" pitchFamily="34" charset="0"/>
                <a:hlinkClick r:id="rId7"/>
              </a:rPr>
              <a:t>Nigeria</a:t>
            </a:r>
            <a:r>
              <a:rPr lang="en-GB" b="0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.</a:t>
            </a:r>
            <a:endParaRPr lang="en-GB" dirty="0">
              <a:highlight>
                <a:srgbClr val="FFFF00"/>
              </a:highlight>
              <a:latin typeface="Tw Cen MT" panose="020B06020201040206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0C37BE-E9AB-5433-B958-F6B41C82155C}"/>
              </a:ext>
            </a:extLst>
          </p:cNvPr>
          <p:cNvSpPr txBox="1"/>
          <p:nvPr/>
        </p:nvSpPr>
        <p:spPr>
          <a:xfrm>
            <a:off x="7774717" y="4811746"/>
            <a:ext cx="321836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Tw Cen MT"/>
              </a:rPr>
              <a:t>Children </a:t>
            </a:r>
            <a:r>
              <a:rPr lang="en-GB">
                <a:latin typeface="Tw Cen MT"/>
              </a:rPr>
              <a:t>will be</a:t>
            </a:r>
            <a:endParaRPr lang="en-GB" dirty="0">
              <a:latin typeface="Tw Cen MT" panose="020B0602020104020603" pitchFamily="34" charset="0"/>
            </a:endParaRPr>
          </a:p>
        </p:txBody>
      </p:sp>
      <p:pic>
        <p:nvPicPr>
          <p:cNvPr id="18" name="Picture 17" descr="A black and white headphones&#10;&#10;Description automatically generated">
            <a:extLst>
              <a:ext uri="{FF2B5EF4-FFF2-40B4-BE49-F238E27FC236}">
                <a16:creationId xmlns:a16="http://schemas.microsoft.com/office/drawing/2014/main" id="{B3CEDAFE-8E85-127B-75C2-6219F9AB74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81" y="981025"/>
            <a:ext cx="777411" cy="7774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5251C1-D6EA-CF76-8F08-274F6F1F7BDE}"/>
              </a:ext>
            </a:extLst>
          </p:cNvPr>
          <p:cNvSpPr txBox="1"/>
          <p:nvPr/>
        </p:nvSpPr>
        <p:spPr>
          <a:xfrm>
            <a:off x="7900638" y="929830"/>
            <a:ext cx="32183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Tw Cen MT" panose="020B0602020104020603" pitchFamily="34" charset="0"/>
              </a:rPr>
              <a:t>How does Gospel music make you feel? What instruments will you use to improvise ‘This Little Light of Mine’.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B6CE6B-DDF6-F4D9-5613-E43250CD6F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834386">
            <a:off x="952159" y="3004826"/>
            <a:ext cx="760382" cy="65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0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013C4AD-B585-382A-183A-52A081221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08C40F4-6A24-4867-B726-B552DB080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550" y="555675"/>
            <a:ext cx="4860256" cy="5696169"/>
            <a:chOff x="1481312" y="743744"/>
            <a:chExt cx="4860256" cy="458931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54BF10E-4559-4F28-91B0-3D0C2C486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B0B5A20-FCFE-4AED-B5A3-91D3DE935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D6CA2F4C-8E9E-4BCD-B6E8-A68A311CA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967" y="460296"/>
            <a:ext cx="4860256" cy="56961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F9AC48-12D2-F061-9EE5-9B986C69FA15}"/>
              </a:ext>
            </a:extLst>
          </p:cNvPr>
          <p:cNvSpPr txBox="1">
            <a:spLocks/>
          </p:cNvSpPr>
          <p:nvPr/>
        </p:nvSpPr>
        <p:spPr>
          <a:xfrm>
            <a:off x="-40597" y="233098"/>
            <a:ext cx="4429556" cy="824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 cap="all" spc="1500" dirty="0">
                <a:ea typeface="Source Sans Pro SemiBold" panose="020B0603030403020204" pitchFamily="34" charset="0"/>
                <a:hlinkClick r:id="rId2"/>
              </a:rPr>
              <a:t>reading</a:t>
            </a:r>
            <a:endParaRPr lang="en-US" b="1" cap="all" spc="1500" dirty="0">
              <a:ea typeface="Source Sans Pro SemiBold" panose="020B0603030403020204" pitchFamily="34" charset="0"/>
            </a:endParaRPr>
          </a:p>
        </p:txBody>
      </p:sp>
      <p:pic>
        <p:nvPicPr>
          <p:cNvPr id="46" name="Picture 45" descr="Stack of open books">
            <a:extLst>
              <a:ext uri="{FF2B5EF4-FFF2-40B4-BE49-F238E27FC236}">
                <a16:creationId xmlns:a16="http://schemas.microsoft.com/office/drawing/2014/main" id="{7D18634D-9176-3355-42BA-137F2FAD2E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0" r="25644"/>
          <a:stretch/>
        </p:blipFill>
        <p:spPr>
          <a:xfrm>
            <a:off x="6359308" y="470930"/>
            <a:ext cx="4833901" cy="5696169"/>
          </a:xfrm>
          <a:prstGeom prst="rect">
            <a:avLst/>
          </a:prstGeom>
          <a:ln w="28575">
            <a:noFill/>
          </a:ln>
        </p:spPr>
      </p:pic>
      <p:sp>
        <p:nvSpPr>
          <p:cNvPr id="67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9" name="Graphic 212">
            <a:extLst>
              <a:ext uri="{FF2B5EF4-FFF2-40B4-BE49-F238E27FC236}">
                <a16:creationId xmlns:a16="http://schemas.microsoft.com/office/drawing/2014/main" id="{96FD6442-EB7D-4992-8D41-0B7FFDCB4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71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58306" y="2360859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004781B-698F-46D5-AADD-8AE921171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4973FA-7003-00C1-1DB4-E5D82FC70FBD}"/>
              </a:ext>
            </a:extLst>
          </p:cNvPr>
          <p:cNvSpPr txBox="1"/>
          <p:nvPr/>
        </p:nvSpPr>
        <p:spPr>
          <a:xfrm>
            <a:off x="640677" y="967361"/>
            <a:ext cx="469362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We will continue to cover the discrete reading skills through a class book and topic specific texts:</a:t>
            </a: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600" dirty="0"/>
              <a:t>Vocabulary and infer</a:t>
            </a: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600" dirty="0"/>
              <a:t>Predict and explain</a:t>
            </a: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600" dirty="0"/>
              <a:t>Retrieve and summarise</a:t>
            </a:r>
          </a:p>
          <a:p>
            <a:pPr>
              <a:lnSpc>
                <a:spcPct val="150000"/>
              </a:lnSpc>
            </a:pPr>
            <a:endParaRPr lang="en-GB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1600" dirty="0"/>
              <a:t>Class read: The Butterfly Lion by Michael Morpurgo.</a:t>
            </a:r>
          </a:p>
        </p:txBody>
      </p:sp>
      <p:pic>
        <p:nvPicPr>
          <p:cNvPr id="34" name="Picture 33" descr="A white speech bubble with black border&#10;&#10;Description automatically generated">
            <a:extLst>
              <a:ext uri="{FF2B5EF4-FFF2-40B4-BE49-F238E27FC236}">
                <a16:creationId xmlns:a16="http://schemas.microsoft.com/office/drawing/2014/main" id="{6D8D00C1-8B2C-4E2F-682C-0304384FCF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5" y="4487023"/>
            <a:ext cx="4860256" cy="211019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C667DB0-77BF-98E5-2A31-2F76FC665191}"/>
              </a:ext>
            </a:extLst>
          </p:cNvPr>
          <p:cNvSpPr txBox="1"/>
          <p:nvPr/>
        </p:nvSpPr>
        <p:spPr>
          <a:xfrm>
            <a:off x="3129093" y="5315240"/>
            <a:ext cx="1016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compete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010928-44F7-BE2C-A468-844CDA760712}"/>
              </a:ext>
            </a:extLst>
          </p:cNvPr>
          <p:cNvSpPr txBox="1"/>
          <p:nvPr/>
        </p:nvSpPr>
        <p:spPr>
          <a:xfrm>
            <a:off x="1970265" y="4737537"/>
            <a:ext cx="1036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extract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33788F-197F-81D7-FF7B-559A9BA06781}"/>
              </a:ext>
            </a:extLst>
          </p:cNvPr>
          <p:cNvSpPr txBox="1"/>
          <p:nvPr/>
        </p:nvSpPr>
        <p:spPr>
          <a:xfrm>
            <a:off x="903441" y="5297938"/>
            <a:ext cx="1036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sport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27D926-8089-DC0E-9BB6-79A18E205197}"/>
              </a:ext>
            </a:extLst>
          </p:cNvPr>
          <p:cNvSpPr txBox="1"/>
          <p:nvPr/>
        </p:nvSpPr>
        <p:spPr>
          <a:xfrm>
            <a:off x="556299" y="4722155"/>
            <a:ext cx="137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Vocabulary: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AB2A3D-ED17-E1E7-EC6C-0A1B174E2445}"/>
              </a:ext>
            </a:extLst>
          </p:cNvPr>
          <p:cNvSpPr txBox="1"/>
          <p:nvPr/>
        </p:nvSpPr>
        <p:spPr>
          <a:xfrm>
            <a:off x="2814797" y="4523617"/>
            <a:ext cx="13716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summarise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209459-5E49-D7EF-D212-77BABA6FDE55}"/>
              </a:ext>
            </a:extLst>
          </p:cNvPr>
          <p:cNvSpPr txBox="1"/>
          <p:nvPr/>
        </p:nvSpPr>
        <p:spPr>
          <a:xfrm>
            <a:off x="3967906" y="4678421"/>
            <a:ext cx="1036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evidence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307542-11C0-94B0-1491-ADA4308F57EC}"/>
              </a:ext>
            </a:extLst>
          </p:cNvPr>
          <p:cNvSpPr txBox="1"/>
          <p:nvPr/>
        </p:nvSpPr>
        <p:spPr>
          <a:xfrm>
            <a:off x="1812318" y="5394558"/>
            <a:ext cx="1036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discipline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B1C48-A927-7646-E414-D93C28483E7C}"/>
              </a:ext>
            </a:extLst>
          </p:cNvPr>
          <p:cNvSpPr txBox="1"/>
          <p:nvPr/>
        </p:nvSpPr>
        <p:spPr>
          <a:xfrm>
            <a:off x="2842443" y="4986730"/>
            <a:ext cx="1036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infer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909E4B-46E7-7534-4326-BC14E7BB0A3E}"/>
              </a:ext>
            </a:extLst>
          </p:cNvPr>
          <p:cNvSpPr txBox="1"/>
          <p:nvPr/>
        </p:nvSpPr>
        <p:spPr>
          <a:xfrm>
            <a:off x="4248025" y="5109641"/>
            <a:ext cx="1036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justify</a:t>
            </a:r>
          </a:p>
        </p:txBody>
      </p:sp>
    </p:spTree>
    <p:extLst>
      <p:ext uri="{BB962C8B-B14F-4D97-AF65-F5344CB8AC3E}">
        <p14:creationId xmlns:p14="http://schemas.microsoft.com/office/powerpoint/2010/main" val="133415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38" grpId="0"/>
      <p:bldP spid="45" grpId="0"/>
      <p:bldP spid="47" grpId="0"/>
      <p:bldP spid="2" grpId="0"/>
      <p:bldP spid="3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08C40F4-6A24-4867-B726-B552DB080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550" y="555675"/>
            <a:ext cx="4860256" cy="5696169"/>
            <a:chOff x="1481312" y="743744"/>
            <a:chExt cx="4860256" cy="458931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54BF10E-4559-4F28-91B0-3D0C2C486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B0B5A20-FCFE-4AED-B5A3-91D3DE935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D6CA2F4C-8E9E-4BCD-B6E8-A68A311CA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967" y="460296"/>
            <a:ext cx="4860256" cy="56961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 descr="Coloured pencils in box">
            <a:extLst>
              <a:ext uri="{FF2B5EF4-FFF2-40B4-BE49-F238E27FC236}">
                <a16:creationId xmlns:a16="http://schemas.microsoft.com/office/drawing/2014/main" id="{29E15ADF-CF4A-DF24-AC7D-01AA2B79C0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72" r="5889" b="-2"/>
          <a:stretch/>
        </p:blipFill>
        <p:spPr>
          <a:xfrm>
            <a:off x="6359308" y="470930"/>
            <a:ext cx="4833901" cy="5696169"/>
          </a:xfrm>
          <a:prstGeom prst="rect">
            <a:avLst/>
          </a:prstGeom>
          <a:ln w="28575">
            <a:noFill/>
          </a:ln>
        </p:spPr>
      </p:pic>
      <p:sp>
        <p:nvSpPr>
          <p:cNvPr id="64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6" name="Graphic 212">
            <a:extLst>
              <a:ext uri="{FF2B5EF4-FFF2-40B4-BE49-F238E27FC236}">
                <a16:creationId xmlns:a16="http://schemas.microsoft.com/office/drawing/2014/main" id="{96FD6442-EB7D-4992-8D41-0B7FFDCB4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58306" y="2360859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004781B-698F-46D5-AADD-8AE921171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A40BEC-38F7-A756-077D-159E5B2DF261}"/>
              </a:ext>
            </a:extLst>
          </p:cNvPr>
          <p:cNvSpPr txBox="1"/>
          <p:nvPr/>
        </p:nvSpPr>
        <p:spPr>
          <a:xfrm>
            <a:off x="538017" y="1221960"/>
            <a:ext cx="429493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The text types we are learning about this half term are -  </a:t>
            </a:r>
          </a:p>
          <a:p>
            <a:r>
              <a:rPr lang="en-GB" sz="1600" dirty="0"/>
              <a:t>Fiction - Narrative adventure based on The BFG</a:t>
            </a:r>
          </a:p>
          <a:p>
            <a:r>
              <a:rPr lang="en-GB" sz="1600" dirty="0"/>
              <a:t>Non-Fiction – Newspaper reports based on The Wizards of Once.</a:t>
            </a:r>
          </a:p>
          <a:p>
            <a:endParaRPr lang="en-GB" sz="1600" dirty="0"/>
          </a:p>
          <a:p>
            <a:r>
              <a:rPr lang="en-GB" sz="1600" dirty="0"/>
              <a:t>We will use sentence stacking lessons to learn to collect ideas, use tools to help us expand and improve our writing and learn the techniques for editing and improving our work.</a:t>
            </a:r>
          </a:p>
          <a:p>
            <a:endParaRPr lang="en-GB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GB" sz="1600" dirty="0"/>
          </a:p>
        </p:txBody>
      </p:sp>
      <p:pic>
        <p:nvPicPr>
          <p:cNvPr id="34" name="Picture 33" descr="A white speech bubble with black border&#10;&#10;Description automatically generated">
            <a:extLst>
              <a:ext uri="{FF2B5EF4-FFF2-40B4-BE49-F238E27FC236}">
                <a16:creationId xmlns:a16="http://schemas.microsoft.com/office/drawing/2014/main" id="{B2A477B3-A840-E756-493F-9C10716290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5" y="4487023"/>
            <a:ext cx="4860256" cy="2110192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EF78A9CC-8846-42FD-F13D-3D7ED95E52AE}"/>
              </a:ext>
            </a:extLst>
          </p:cNvPr>
          <p:cNvSpPr txBox="1"/>
          <p:nvPr/>
        </p:nvSpPr>
        <p:spPr>
          <a:xfrm>
            <a:off x="556299" y="4722155"/>
            <a:ext cx="137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Vocabulary: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5FE0B2-D2FC-8834-E44E-EF3F338ED585}"/>
              </a:ext>
            </a:extLst>
          </p:cNvPr>
          <p:cNvSpPr txBox="1">
            <a:spLocks/>
          </p:cNvSpPr>
          <p:nvPr/>
        </p:nvSpPr>
        <p:spPr>
          <a:xfrm>
            <a:off x="179097" y="130263"/>
            <a:ext cx="4429556" cy="951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 u="sng" cap="all" spc="1500" dirty="0">
                <a:solidFill>
                  <a:schemeClr val="accent6"/>
                </a:solidFill>
                <a:ea typeface="Source Sans Pro SemiBold" panose="020B0603030403020204" pitchFamily="34" charset="0"/>
              </a:rPr>
              <a:t>WRITING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DD4CAA-0F08-FFE7-1EDB-4656A989BCE1}"/>
              </a:ext>
            </a:extLst>
          </p:cNvPr>
          <p:cNvSpPr txBox="1"/>
          <p:nvPr/>
        </p:nvSpPr>
        <p:spPr>
          <a:xfrm>
            <a:off x="1779906" y="4694162"/>
            <a:ext cx="40462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sentence, effect, adjectives,  </a:t>
            </a:r>
          </a:p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complex sentence, simile, conjunction, dialogue, time adverbials</a:t>
            </a:r>
          </a:p>
        </p:txBody>
      </p:sp>
    </p:spTree>
    <p:extLst>
      <p:ext uri="{BB962C8B-B14F-4D97-AF65-F5344CB8AC3E}">
        <p14:creationId xmlns:p14="http://schemas.microsoft.com/office/powerpoint/2010/main" val="24019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F7C0F2A-349E-7313-A211-1A7D9A261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Oval 15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8" name="Rectangle 157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308C40F4-6A24-4867-B726-B552DB080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550" y="555675"/>
            <a:ext cx="4860256" cy="5696169"/>
            <a:chOff x="1481312" y="743744"/>
            <a:chExt cx="4860256" cy="4589316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954BF10E-4559-4F28-91B0-3D0C2C486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DB0B5A20-FCFE-4AED-B5A3-91D3DE935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D6CA2F4C-8E9E-4BCD-B6E8-A68A311CA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967" y="460296"/>
            <a:ext cx="4860256" cy="56961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ABB55A-813C-2EE8-0E61-5EA3B1D2A798}"/>
              </a:ext>
            </a:extLst>
          </p:cNvPr>
          <p:cNvSpPr txBox="1">
            <a:spLocks/>
          </p:cNvSpPr>
          <p:nvPr/>
        </p:nvSpPr>
        <p:spPr>
          <a:xfrm>
            <a:off x="-432241" y="372547"/>
            <a:ext cx="4429556" cy="6862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 cap="all" spc="1500" dirty="0" err="1">
                <a:ea typeface="Source Sans Pro SemiBold" panose="020B0603030403020204" pitchFamily="34" charset="0"/>
                <a:hlinkClick r:id="rId2"/>
              </a:rPr>
              <a:t>maths</a:t>
            </a:r>
            <a:endParaRPr lang="en-US" sz="3200" b="1" cap="all" spc="1500" dirty="0">
              <a:ea typeface="Source Sans Pro SemiBold" panose="020B0603030403020204" pitchFamily="34" charset="0"/>
            </a:endParaRPr>
          </a:p>
        </p:txBody>
      </p:sp>
      <p:pic>
        <p:nvPicPr>
          <p:cNvPr id="2" name="Picture 1" descr="Rubberized numbers on the wall">
            <a:extLst>
              <a:ext uri="{FF2B5EF4-FFF2-40B4-BE49-F238E27FC236}">
                <a16:creationId xmlns:a16="http://schemas.microsoft.com/office/drawing/2014/main" id="{4A92D14C-DB5B-69D0-B13F-425E9E665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70" r="20685"/>
          <a:stretch/>
        </p:blipFill>
        <p:spPr>
          <a:xfrm>
            <a:off x="6359308" y="470930"/>
            <a:ext cx="4833901" cy="5696169"/>
          </a:xfrm>
          <a:prstGeom prst="rect">
            <a:avLst/>
          </a:prstGeom>
          <a:ln w="28575">
            <a:noFill/>
          </a:ln>
        </p:spPr>
      </p:pic>
      <p:sp>
        <p:nvSpPr>
          <p:cNvPr id="166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8" name="Graphic 212">
            <a:extLst>
              <a:ext uri="{FF2B5EF4-FFF2-40B4-BE49-F238E27FC236}">
                <a16:creationId xmlns:a16="http://schemas.microsoft.com/office/drawing/2014/main" id="{96FD6442-EB7D-4992-8D41-0B7FFDCB4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70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58306" y="2360859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7" name="Oval 176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6004781B-698F-46D5-AADD-8AE921171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C7BA4-2BA2-95C0-A14B-E57843AE79F2}"/>
              </a:ext>
            </a:extLst>
          </p:cNvPr>
          <p:cNvSpPr txBox="1"/>
          <p:nvPr/>
        </p:nvSpPr>
        <p:spPr>
          <a:xfrm>
            <a:off x="538017" y="1251384"/>
            <a:ext cx="42949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We will be continuing working through our maths units, focusing on fluency skills and then developing our reasoning and problem solving. </a:t>
            </a:r>
          </a:p>
          <a:p>
            <a:endParaRPr lang="en-GB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1600" dirty="0"/>
              <a:t>Place Value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1600" dirty="0"/>
              <a:t>Addition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1600" dirty="0"/>
              <a:t>Subtraction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GB" sz="1600" dirty="0"/>
          </a:p>
        </p:txBody>
      </p:sp>
      <p:pic>
        <p:nvPicPr>
          <p:cNvPr id="7" name="Picture 6" descr="A white speech bubble with black border&#10;&#10;Description automatically generated">
            <a:extLst>
              <a:ext uri="{FF2B5EF4-FFF2-40B4-BE49-F238E27FC236}">
                <a16:creationId xmlns:a16="http://schemas.microsoft.com/office/drawing/2014/main" id="{DA107B1D-9D41-5763-285E-202D003C2D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5" y="4487023"/>
            <a:ext cx="4860256" cy="21101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14BB53-96DA-34AE-09E0-CD0E780C6680}"/>
              </a:ext>
            </a:extLst>
          </p:cNvPr>
          <p:cNvSpPr txBox="1"/>
          <p:nvPr/>
        </p:nvSpPr>
        <p:spPr>
          <a:xfrm>
            <a:off x="791707" y="5124413"/>
            <a:ext cx="1036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ones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15E558-D40F-EA12-92B5-7DBEB85283AC}"/>
              </a:ext>
            </a:extLst>
          </p:cNvPr>
          <p:cNvSpPr txBox="1"/>
          <p:nvPr/>
        </p:nvSpPr>
        <p:spPr>
          <a:xfrm>
            <a:off x="556299" y="4722155"/>
            <a:ext cx="137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Vocabulary: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4EDDEC-69E2-79B3-8648-D1AD2CA0F2E0}"/>
              </a:ext>
            </a:extLst>
          </p:cNvPr>
          <p:cNvSpPr txBox="1"/>
          <p:nvPr/>
        </p:nvSpPr>
        <p:spPr>
          <a:xfrm>
            <a:off x="3258654" y="4949684"/>
            <a:ext cx="1036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tens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E0F70B-2E9D-5EBB-F4ED-96CE248633D2}"/>
              </a:ext>
            </a:extLst>
          </p:cNvPr>
          <p:cNvSpPr txBox="1"/>
          <p:nvPr/>
        </p:nvSpPr>
        <p:spPr>
          <a:xfrm>
            <a:off x="3989014" y="5025972"/>
            <a:ext cx="1259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take-away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FAB6B6-B94A-6952-6660-86CF68C76CBA}"/>
              </a:ext>
            </a:extLst>
          </p:cNvPr>
          <p:cNvSpPr txBox="1"/>
          <p:nvPr/>
        </p:nvSpPr>
        <p:spPr>
          <a:xfrm>
            <a:off x="756693" y="5639700"/>
            <a:ext cx="1036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value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464976-0E4F-1BCA-63EA-0E6CBA6CF197}"/>
              </a:ext>
            </a:extLst>
          </p:cNvPr>
          <p:cNvSpPr txBox="1"/>
          <p:nvPr/>
        </p:nvSpPr>
        <p:spPr>
          <a:xfrm>
            <a:off x="1932288" y="4567420"/>
            <a:ext cx="1786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hundreds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0198E0-87F9-7C83-C5BB-D5CAB39CA988}"/>
              </a:ext>
            </a:extLst>
          </p:cNvPr>
          <p:cNvSpPr txBox="1"/>
          <p:nvPr/>
        </p:nvSpPr>
        <p:spPr>
          <a:xfrm>
            <a:off x="2021624" y="5077458"/>
            <a:ext cx="1036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thousands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10025C-9093-439D-BA41-CB8DE4BD8121}"/>
              </a:ext>
            </a:extLst>
          </p:cNvPr>
          <p:cNvSpPr txBox="1"/>
          <p:nvPr/>
        </p:nvSpPr>
        <p:spPr>
          <a:xfrm>
            <a:off x="3430311" y="5548367"/>
            <a:ext cx="1591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add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FFCEF-EE8F-4261-9548-A7931C774335}"/>
              </a:ext>
            </a:extLst>
          </p:cNvPr>
          <p:cNvSpPr txBox="1"/>
          <p:nvPr/>
        </p:nvSpPr>
        <p:spPr>
          <a:xfrm>
            <a:off x="1560850" y="5531390"/>
            <a:ext cx="1209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minus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D9421C-399E-7062-0E11-9B157D3909F9}"/>
              </a:ext>
            </a:extLst>
          </p:cNvPr>
          <p:cNvSpPr txBox="1"/>
          <p:nvPr/>
        </p:nvSpPr>
        <p:spPr>
          <a:xfrm>
            <a:off x="3644403" y="4528732"/>
            <a:ext cx="1775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subtract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6F3908-5F3B-6695-73D0-98657C72D21A}"/>
              </a:ext>
            </a:extLst>
          </p:cNvPr>
          <p:cNvSpPr txBox="1"/>
          <p:nvPr/>
        </p:nvSpPr>
        <p:spPr>
          <a:xfrm>
            <a:off x="2453321" y="5559038"/>
            <a:ext cx="1209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plus</a:t>
            </a:r>
          </a:p>
        </p:txBody>
      </p:sp>
    </p:spTree>
    <p:extLst>
      <p:ext uri="{BB962C8B-B14F-4D97-AF65-F5344CB8AC3E}">
        <p14:creationId xmlns:p14="http://schemas.microsoft.com/office/powerpoint/2010/main" val="107423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6" grpId="0"/>
      <p:bldP spid="12" grpId="0"/>
      <p:bldP spid="13" grpId="0"/>
      <p:bldP spid="14" grpId="0"/>
      <p:bldP spid="15" grpId="0"/>
      <p:bldP spid="17" grpId="0"/>
      <p:bldP spid="5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1C46AF8-C1DD-8A91-CB4F-72928D34C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08C40F4-6A24-4867-B726-B552DB080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550" y="555675"/>
            <a:ext cx="4860256" cy="5696169"/>
            <a:chOff x="1481312" y="743744"/>
            <a:chExt cx="4860256" cy="458931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54BF10E-4559-4F28-91B0-3D0C2C486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B0B5A20-FCFE-4AED-B5A3-91D3DE935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D6CA2F4C-8E9E-4BCD-B6E8-A68A311CA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967" y="460296"/>
            <a:ext cx="4860256" cy="56961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FDDBE8-10D8-0BAC-CCBE-300B29BD9675}"/>
              </a:ext>
            </a:extLst>
          </p:cNvPr>
          <p:cNvSpPr txBox="1">
            <a:spLocks/>
          </p:cNvSpPr>
          <p:nvPr/>
        </p:nvSpPr>
        <p:spPr>
          <a:xfrm>
            <a:off x="-40597" y="364917"/>
            <a:ext cx="4429556" cy="787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 cap="all" spc="1500" dirty="0">
                <a:ea typeface="Source Sans Pro SemiBold" panose="020B0603030403020204" pitchFamily="34" charset="0"/>
                <a:hlinkClick r:id="rId2"/>
              </a:rPr>
              <a:t>SCIENCE</a:t>
            </a:r>
            <a:endParaRPr lang="en-US" b="1" cap="all" spc="1500" dirty="0">
              <a:ea typeface="Source Sans Pro SemiBold" panose="020B0603030403020204" pitchFamily="34" charset="0"/>
            </a:endParaRPr>
          </a:p>
        </p:txBody>
      </p:sp>
      <p:pic>
        <p:nvPicPr>
          <p:cNvPr id="42" name="Picture 41" descr="Rainbow abstract fibre optics">
            <a:extLst>
              <a:ext uri="{FF2B5EF4-FFF2-40B4-BE49-F238E27FC236}">
                <a16:creationId xmlns:a16="http://schemas.microsoft.com/office/drawing/2014/main" id="{5922F2FB-8C01-1141-4789-C3900C9FED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36" r="25419"/>
          <a:stretch/>
        </p:blipFill>
        <p:spPr>
          <a:xfrm>
            <a:off x="6359308" y="470930"/>
            <a:ext cx="4833901" cy="5696169"/>
          </a:xfrm>
          <a:prstGeom prst="rect">
            <a:avLst/>
          </a:prstGeom>
          <a:ln w="28575">
            <a:noFill/>
          </a:ln>
        </p:spPr>
      </p:pic>
      <p:sp>
        <p:nvSpPr>
          <p:cNvPr id="63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5" name="Graphic 212">
            <a:extLst>
              <a:ext uri="{FF2B5EF4-FFF2-40B4-BE49-F238E27FC236}">
                <a16:creationId xmlns:a16="http://schemas.microsoft.com/office/drawing/2014/main" id="{96FD6442-EB7D-4992-8D41-0B7FFDCB4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7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58306" y="2360859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004781B-698F-46D5-AADD-8AE921171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F27B9B-7132-BD73-0FD1-DFB50880A97C}"/>
              </a:ext>
            </a:extLst>
          </p:cNvPr>
          <p:cNvSpPr txBox="1"/>
          <p:nvPr/>
        </p:nvSpPr>
        <p:spPr>
          <a:xfrm>
            <a:off x="538017" y="1068214"/>
            <a:ext cx="429493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We will be learning about how we classify living things. We will look at characteristics of living things, ways to classify them and explore what food chains are.</a:t>
            </a: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GB" sz="1600" dirty="0"/>
          </a:p>
        </p:txBody>
      </p:sp>
      <p:pic>
        <p:nvPicPr>
          <p:cNvPr id="20" name="Picture 19" descr="A white speech bubble with black border&#10;&#10;Description automatically generated">
            <a:extLst>
              <a:ext uri="{FF2B5EF4-FFF2-40B4-BE49-F238E27FC236}">
                <a16:creationId xmlns:a16="http://schemas.microsoft.com/office/drawing/2014/main" id="{65B46605-2862-44BA-3658-CE7517FA97A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5" y="4487023"/>
            <a:ext cx="4860256" cy="211019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8B981A0-FCF1-BDF4-881D-B27FC719A80A}"/>
              </a:ext>
            </a:extLst>
          </p:cNvPr>
          <p:cNvSpPr txBox="1"/>
          <p:nvPr/>
        </p:nvSpPr>
        <p:spPr>
          <a:xfrm>
            <a:off x="1805790" y="4590122"/>
            <a:ext cx="1955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prey and predator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04000F-730F-B81D-2FBB-9E0211D2684C}"/>
              </a:ext>
            </a:extLst>
          </p:cNvPr>
          <p:cNvSpPr txBox="1"/>
          <p:nvPr/>
        </p:nvSpPr>
        <p:spPr>
          <a:xfrm>
            <a:off x="556299" y="4722155"/>
            <a:ext cx="137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Vocabulary: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2CB1C1-896C-B98E-FDBA-709CF3277FF6}"/>
              </a:ext>
            </a:extLst>
          </p:cNvPr>
          <p:cNvSpPr txBox="1"/>
          <p:nvPr/>
        </p:nvSpPr>
        <p:spPr>
          <a:xfrm>
            <a:off x="832565" y="5132811"/>
            <a:ext cx="12524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investigate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DACB7-D8B7-B65C-ECC2-4250D3F9223C}"/>
              </a:ext>
            </a:extLst>
          </p:cNvPr>
          <p:cNvSpPr txBox="1"/>
          <p:nvPr/>
        </p:nvSpPr>
        <p:spPr>
          <a:xfrm>
            <a:off x="3766055" y="4479563"/>
            <a:ext cx="1151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vertebrate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974D9-9A39-5B17-8A2E-13CD03DBBDF9}"/>
              </a:ext>
            </a:extLst>
          </p:cNvPr>
          <p:cNvSpPr txBox="1"/>
          <p:nvPr/>
        </p:nvSpPr>
        <p:spPr>
          <a:xfrm>
            <a:off x="1218818" y="5573638"/>
            <a:ext cx="1365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adaptations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DE665D-ED92-100B-BE9D-6EFFD773F969}"/>
              </a:ext>
            </a:extLst>
          </p:cNvPr>
          <p:cNvSpPr txBox="1"/>
          <p:nvPr/>
        </p:nvSpPr>
        <p:spPr>
          <a:xfrm>
            <a:off x="2125547" y="5072107"/>
            <a:ext cx="1036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mammal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7204F8-D42A-A1B9-1BF8-4A89244F1B51}"/>
              </a:ext>
            </a:extLst>
          </p:cNvPr>
          <p:cNvSpPr txBox="1"/>
          <p:nvPr/>
        </p:nvSpPr>
        <p:spPr>
          <a:xfrm>
            <a:off x="3383087" y="5008170"/>
            <a:ext cx="1310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classification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EC879D-1805-79FE-C45D-ABBE1D3D304E}"/>
              </a:ext>
            </a:extLst>
          </p:cNvPr>
          <p:cNvSpPr txBox="1"/>
          <p:nvPr/>
        </p:nvSpPr>
        <p:spPr>
          <a:xfrm>
            <a:off x="2685485" y="5524646"/>
            <a:ext cx="1177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food chain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84F2E8-D87C-F095-D783-20DEBA2FB87E}"/>
              </a:ext>
            </a:extLst>
          </p:cNvPr>
          <p:cNvSpPr txBox="1"/>
          <p:nvPr/>
        </p:nvSpPr>
        <p:spPr>
          <a:xfrm>
            <a:off x="3877503" y="5518201"/>
            <a:ext cx="12863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amphibians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BA0C443-459C-3D4D-3DF9-21364749E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775907"/>
              </p:ext>
            </p:extLst>
          </p:nvPr>
        </p:nvGraphicFramePr>
        <p:xfrm>
          <a:off x="613109" y="2308734"/>
          <a:ext cx="4388977" cy="2014158"/>
        </p:xfrm>
        <a:graphic>
          <a:graphicData uri="http://schemas.openxmlformats.org/drawingml/2006/table">
            <a:tbl>
              <a:tblPr firstRow="1" firstCol="1" bandRow="1"/>
              <a:tblGrid>
                <a:gridCol w="4388977">
                  <a:extLst>
                    <a:ext uri="{9D8B030D-6E8A-4147-A177-3AD203B41FA5}">
                      <a16:colId xmlns:a16="http://schemas.microsoft.com/office/drawing/2014/main" val="19802051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vertebrate has a backbone inside its body and an invertebrate does not have a backbone.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776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Rainforests are the ‘lungs of the earth’, absorbing Carbon Dioxide and producing 20% of the oxygen in the Earth’s atmosphere.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003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Rainforests are cleared by humans and used for wood, medicines, farming and food.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157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drought is a natural change to an environment and is dangerous because living things need water to survive.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9572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F5F828B-2DD6-A5EB-D16A-F171D492AF7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40" y="1852576"/>
            <a:ext cx="909021" cy="6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8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41" grpId="0"/>
      <p:bldP spid="2" grpId="0"/>
      <p:bldP spid="5" grpId="0"/>
      <p:bldP spid="7" grpId="0"/>
      <p:bldP spid="8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8C40F4-6A24-4867-B726-B552DB080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550" y="555675"/>
            <a:ext cx="4860256" cy="5696169"/>
            <a:chOff x="1481312" y="743744"/>
            <a:chExt cx="4860256" cy="458931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4BF10E-4559-4F28-91B0-3D0C2C486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B0B5A20-FCFE-4AED-B5A3-91D3DE935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6CA2F4C-8E9E-4BCD-B6E8-A68A311CA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967" y="460296"/>
            <a:ext cx="4860256" cy="56961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EC93E2-6256-308E-AD41-63521ADA498D}"/>
              </a:ext>
            </a:extLst>
          </p:cNvPr>
          <p:cNvSpPr txBox="1">
            <a:spLocks/>
          </p:cNvSpPr>
          <p:nvPr/>
        </p:nvSpPr>
        <p:spPr>
          <a:xfrm>
            <a:off x="-40598" y="79782"/>
            <a:ext cx="5634001" cy="951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 u="sng" cap="all" spc="1500" dirty="0">
                <a:solidFill>
                  <a:schemeClr val="accent6">
                    <a:lumMod val="60000"/>
                    <a:lumOff val="40000"/>
                  </a:schemeClr>
                </a:solidFill>
                <a:ea typeface="Source Sans Pro SemiBold"/>
              </a:rPr>
              <a:t>GEOGRAPHY</a:t>
            </a:r>
          </a:p>
        </p:txBody>
      </p:sp>
      <p:pic>
        <p:nvPicPr>
          <p:cNvPr id="6" name="Picture 5" descr="Basilicata Italy at sunrise">
            <a:extLst>
              <a:ext uri="{FF2B5EF4-FFF2-40B4-BE49-F238E27FC236}">
                <a16:creationId xmlns:a16="http://schemas.microsoft.com/office/drawing/2014/main" id="{DE8DD634-CD89-A752-5F30-9D4FABF4B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7" r="8917" b="-1"/>
          <a:stretch/>
        </p:blipFill>
        <p:spPr>
          <a:xfrm>
            <a:off x="6359308" y="470930"/>
            <a:ext cx="4833901" cy="5696169"/>
          </a:xfrm>
          <a:prstGeom prst="rect">
            <a:avLst/>
          </a:prstGeom>
          <a:ln w="28575">
            <a:noFill/>
          </a:ln>
        </p:spPr>
      </p:pic>
      <p:sp>
        <p:nvSpPr>
          <p:cNvPr id="27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96FD6442-EB7D-4992-8D41-0B7FFDCB4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58306" y="2360859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004781B-698F-46D5-AADD-8AE921171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8949BC-A260-5125-DBB1-229DC96ED627}"/>
              </a:ext>
            </a:extLst>
          </p:cNvPr>
          <p:cNvSpPr txBox="1"/>
          <p:nvPr/>
        </p:nvSpPr>
        <p:spPr>
          <a:xfrm>
            <a:off x="538017" y="967803"/>
            <a:ext cx="47728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We will be learning about where in the world Nigeria is.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GB" sz="1600" dirty="0"/>
          </a:p>
        </p:txBody>
      </p:sp>
      <p:pic>
        <p:nvPicPr>
          <p:cNvPr id="28" name="Picture 27" descr="A white speech bubble with black border&#10;&#10;Description automatically generated">
            <a:extLst>
              <a:ext uri="{FF2B5EF4-FFF2-40B4-BE49-F238E27FC236}">
                <a16:creationId xmlns:a16="http://schemas.microsoft.com/office/drawing/2014/main" id="{188531E9-D76A-A8CB-56E6-41A18A9ACD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5" y="4487023"/>
            <a:ext cx="4860256" cy="211019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26DE04D-9233-DB2F-55DF-3B2215EEF5F1}"/>
              </a:ext>
            </a:extLst>
          </p:cNvPr>
          <p:cNvSpPr txBox="1"/>
          <p:nvPr/>
        </p:nvSpPr>
        <p:spPr>
          <a:xfrm>
            <a:off x="646536" y="4782313"/>
            <a:ext cx="137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Vocabulary: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FC2B288-A1A3-CBD0-E9AE-403A8B4D8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900" y="470930"/>
            <a:ext cx="4838700" cy="571500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2589C4E-DB1D-E289-D457-07826B64D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51195"/>
              </p:ext>
            </p:extLst>
          </p:nvPr>
        </p:nvGraphicFramePr>
        <p:xfrm>
          <a:off x="672755" y="1560794"/>
          <a:ext cx="4645307" cy="1920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45307">
                  <a:extLst>
                    <a:ext uri="{9D8B030D-6E8A-4147-A177-3AD203B41FA5}">
                      <a16:colId xmlns:a16="http://schemas.microsoft.com/office/drawing/2014/main" val="3510252036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marL="342900" lvl="0" indent="-342900" algn="l"/>
                      <a:r>
                        <a:rPr lang="en-US" sz="1400" dirty="0">
                          <a:effectLst/>
                          <a:ea typeface="Twinkl Cursive Looped"/>
                        </a:rPr>
                        <a:t>I can identify the Northern and South Hemisphere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l"/>
                      <a:r>
                        <a:rPr lang="en-US" sz="1400" dirty="0">
                          <a:effectLst/>
                          <a:ea typeface="Twinkl Cursive Looped"/>
                        </a:rPr>
                        <a:t>I can locate the continent of Africa on a World map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l"/>
                      <a:r>
                        <a:rPr lang="en-US" sz="1400" dirty="0">
                          <a:effectLst/>
                          <a:ea typeface="Twinkl Cursive Looped"/>
                        </a:rPr>
                        <a:t>I know that Africa is made up of a number of different countries 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l"/>
                      <a:r>
                        <a:rPr lang="en-US" sz="1400" dirty="0">
                          <a:effectLst/>
                          <a:ea typeface="Twinkl Cursive Looped"/>
                        </a:rPr>
                        <a:t>I can locate Madagascar on a map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l"/>
                      <a:r>
                        <a:rPr lang="en-US" sz="1400" dirty="0">
                          <a:effectLst/>
                          <a:ea typeface="Twinkl Cursive Looped"/>
                        </a:rPr>
                        <a:t>I can identify the physical and human features of Madagascar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l"/>
                      <a:r>
                        <a:rPr lang="en-US" sz="1400" dirty="0">
                          <a:effectLst/>
                          <a:ea typeface="Twinkl Cursive Looped"/>
                        </a:rPr>
                        <a:t>I can explore the different types of land use in Madagascar</a:t>
                      </a:r>
                      <a:r>
                        <a:rPr lang="en-US" sz="1000" dirty="0">
                          <a:effectLst/>
                          <a:ea typeface="Twinkl Cursive Looped"/>
                        </a:rPr>
                        <a:t>. </a:t>
                      </a:r>
                      <a:endParaRPr lang="en-US" dirty="0">
                        <a:effectLst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234772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67834C3D-381A-724D-F1AA-94CC7F1FB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098332"/>
              </p:ext>
            </p:extLst>
          </p:nvPr>
        </p:nvGraphicFramePr>
        <p:xfrm>
          <a:off x="2022450" y="4959159"/>
          <a:ext cx="2641281" cy="731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41281">
                  <a:extLst>
                    <a:ext uri="{9D8B030D-6E8A-4147-A177-3AD203B41FA5}">
                      <a16:colId xmlns:a16="http://schemas.microsoft.com/office/drawing/2014/main" val="89022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ea typeface="Twinkl Cursive Looped"/>
                        </a:rPr>
                        <a:t>Northern/Southern hemisphere </a:t>
                      </a:r>
                      <a:endParaRPr lang="en-US" sz="1200">
                        <a:effectLst/>
                      </a:endParaRPr>
                    </a:p>
                    <a:p>
                      <a:pPr algn="l"/>
                      <a:r>
                        <a:rPr lang="en-US" sz="1200" dirty="0">
                          <a:effectLst/>
                          <a:ea typeface="Twinkl Cursive Looped"/>
                        </a:rPr>
                        <a:t>equator, population, climate, </a:t>
                      </a:r>
                      <a:endParaRPr lang="en-US" sz="1200">
                        <a:effectLst/>
                      </a:endParaRPr>
                    </a:p>
                    <a:p>
                      <a:pPr algn="l"/>
                      <a:r>
                        <a:rPr lang="en-US" sz="1200" dirty="0">
                          <a:effectLst/>
                          <a:ea typeface="Twinkl Cursive Looped"/>
                        </a:rPr>
                        <a:t>land use, agriculture, North, </a:t>
                      </a:r>
                      <a:endParaRPr lang="en-US" sz="1200">
                        <a:effectLst/>
                      </a:endParaRPr>
                    </a:p>
                    <a:p>
                      <a:pPr algn="l"/>
                      <a:r>
                        <a:rPr lang="en-US" sz="1200" dirty="0">
                          <a:effectLst/>
                          <a:ea typeface="Twinkl Cursive Looped"/>
                        </a:rPr>
                        <a:t>South, East, West, island </a:t>
                      </a:r>
                      <a:endParaRPr lang="en-US" sz="1200" dirty="0">
                        <a:effectLst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696323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2842C412-14B5-34E2-66C6-07ECC130492D}"/>
              </a:ext>
            </a:extLst>
          </p:cNvPr>
          <p:cNvSpPr txBox="1"/>
          <p:nvPr/>
        </p:nvSpPr>
        <p:spPr>
          <a:xfrm>
            <a:off x="6238373" y="506529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r>
              <a:rPr lang="en-US" sz="1000">
                <a:latin typeface="Calibri"/>
                <a:ea typeface="Calibri"/>
                <a:cs typeface="Calibri"/>
              </a:rPr>
              <a:t>Locate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ED8EA5-F4C6-D49C-78AE-C8FAE12322EC}"/>
              </a:ext>
            </a:extLst>
          </p:cNvPr>
          <p:cNvSpPr txBox="1"/>
          <p:nvPr/>
        </p:nvSpPr>
        <p:spPr>
          <a:xfrm>
            <a:off x="1659442" y="3528586"/>
            <a:ext cx="3746599" cy="989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6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1-Geography is about Earth's land, water, air, and living things </a:t>
            </a:r>
            <a:endParaRPr lang="en-GB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6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 An Environment is everything that is around us, which includes both living and non-living things such as soil, water, animals and plants </a:t>
            </a:r>
            <a:endParaRPr lang="en-GB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6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3-Physical processes are the natural forces that change Earth's physical features </a:t>
            </a:r>
            <a:endParaRPr lang="en-GB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6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4-Climate is the average measurements of wind, rain, snow and humidity in an area over a long period of time</a:t>
            </a:r>
            <a:endParaRPr lang="en-GB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2AC77EC-1D03-B224-ADE6-915A7220B9D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5" y="3585052"/>
            <a:ext cx="909021" cy="6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6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8D47FE1-970E-0956-264E-63090FE66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08C40F4-6A24-4867-B726-B552DB080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550" y="555675"/>
            <a:ext cx="4860256" cy="5696169"/>
            <a:chOff x="1481312" y="743744"/>
            <a:chExt cx="4860256" cy="458931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54BF10E-4559-4F28-91B0-3D0C2C486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B0B5A20-FCFE-4AED-B5A3-91D3DE935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D6CA2F4C-8E9E-4BCD-B6E8-A68A311CA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967" y="460296"/>
            <a:ext cx="4860256" cy="56961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E4AE1E-50D6-16AB-B97D-BD2B61E1EB28}"/>
              </a:ext>
            </a:extLst>
          </p:cNvPr>
          <p:cNvSpPr txBox="1">
            <a:spLocks/>
          </p:cNvSpPr>
          <p:nvPr/>
        </p:nvSpPr>
        <p:spPr>
          <a:xfrm>
            <a:off x="197152" y="-7555"/>
            <a:ext cx="5368603" cy="10867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 cap="all" spc="1500" dirty="0">
                <a:ea typeface="Source Sans Pro SemiBold" panose="020B0603030403020204" pitchFamily="34" charset="0"/>
                <a:hlinkClick r:id="rId2"/>
              </a:rPr>
              <a:t>COMPUTING</a:t>
            </a:r>
            <a:endParaRPr lang="en-US" sz="3200" b="1" cap="all" spc="1500" dirty="0">
              <a:ea typeface="Source Sans Pro SemiBold" panose="020B0603030403020204" pitchFamily="34" charset="0"/>
            </a:endParaRPr>
          </a:p>
        </p:txBody>
      </p:sp>
      <p:pic>
        <p:nvPicPr>
          <p:cNvPr id="42" name="Picture 41" descr="Abstract background of data">
            <a:extLst>
              <a:ext uri="{FF2B5EF4-FFF2-40B4-BE49-F238E27FC236}">
                <a16:creationId xmlns:a16="http://schemas.microsoft.com/office/drawing/2014/main" id="{68A971E7-E795-6076-2D5B-CAE1338830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23" r="30341" b="-1"/>
          <a:stretch/>
        </p:blipFill>
        <p:spPr>
          <a:xfrm>
            <a:off x="6359308" y="470930"/>
            <a:ext cx="4833901" cy="5696169"/>
          </a:xfrm>
          <a:prstGeom prst="rect">
            <a:avLst/>
          </a:prstGeom>
          <a:ln w="28575">
            <a:noFill/>
          </a:ln>
        </p:spPr>
      </p:pic>
      <p:sp>
        <p:nvSpPr>
          <p:cNvPr id="63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5" name="Graphic 212">
            <a:extLst>
              <a:ext uri="{FF2B5EF4-FFF2-40B4-BE49-F238E27FC236}">
                <a16:creationId xmlns:a16="http://schemas.microsoft.com/office/drawing/2014/main" id="{96FD6442-EB7D-4992-8D41-0B7FFDCB4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7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58306" y="2360859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004781B-698F-46D5-AADD-8AE921171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white speech bubble with black border&#10;&#10;Description automatically generated">
            <a:extLst>
              <a:ext uri="{FF2B5EF4-FFF2-40B4-BE49-F238E27FC236}">
                <a16:creationId xmlns:a16="http://schemas.microsoft.com/office/drawing/2014/main" id="{DF697FE4-81C0-E0CD-806D-450C7A052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6" y="4334824"/>
            <a:ext cx="4860256" cy="21101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B52A2C-F9EC-8D0B-4000-DF7E2BBE13AD}"/>
              </a:ext>
            </a:extLst>
          </p:cNvPr>
          <p:cNvSpPr txBox="1"/>
          <p:nvPr/>
        </p:nvSpPr>
        <p:spPr>
          <a:xfrm>
            <a:off x="1764822" y="4905620"/>
            <a:ext cx="1411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effects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21A6C6-8B00-C378-853B-836454FC1064}"/>
              </a:ext>
            </a:extLst>
          </p:cNvPr>
          <p:cNvSpPr txBox="1"/>
          <p:nvPr/>
        </p:nvSpPr>
        <p:spPr>
          <a:xfrm>
            <a:off x="747609" y="5084834"/>
            <a:ext cx="13772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crop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F08FBC-E485-33E1-F61F-B879D97FCB98}"/>
              </a:ext>
            </a:extLst>
          </p:cNvPr>
          <p:cNvSpPr txBox="1"/>
          <p:nvPr/>
        </p:nvSpPr>
        <p:spPr>
          <a:xfrm>
            <a:off x="556980" y="4569956"/>
            <a:ext cx="137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Vocabulary: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C5F087-89A5-7DE4-BC0E-F6882FBFF284}"/>
              </a:ext>
            </a:extLst>
          </p:cNvPr>
          <p:cNvSpPr txBox="1"/>
          <p:nvPr/>
        </p:nvSpPr>
        <p:spPr>
          <a:xfrm>
            <a:off x="698997" y="994316"/>
            <a:ext cx="42949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We will learn about repetition in shapes and creating shapes and patterns.</a:t>
            </a:r>
          </a:p>
          <a:p>
            <a:endParaRPr lang="en-GB" sz="1600" dirty="0">
              <a:solidFill>
                <a:srgbClr val="000000"/>
              </a:solidFill>
              <a:latin typeface="+mj-lt"/>
            </a:endParaRPr>
          </a:p>
          <a:p>
            <a:pPr marL="285750" indent="-285750" fontAlgn="b">
              <a:buFont typeface="Courier New" panose="02070309020205020404" pitchFamily="49" charset="0"/>
              <a:buChar char="o"/>
            </a:pP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740FF9-211E-FFC9-45F4-CBD7D3E1EAC3}"/>
              </a:ext>
            </a:extLst>
          </p:cNvPr>
          <p:cNvSpPr txBox="1"/>
          <p:nvPr/>
        </p:nvSpPr>
        <p:spPr>
          <a:xfrm>
            <a:off x="4326551" y="4501643"/>
            <a:ext cx="1049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rotate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B4890-0A72-1482-CCBF-667E94C6FC79}"/>
              </a:ext>
            </a:extLst>
          </p:cNvPr>
          <p:cNvSpPr txBox="1"/>
          <p:nvPr/>
        </p:nvSpPr>
        <p:spPr>
          <a:xfrm>
            <a:off x="3020229" y="5362179"/>
            <a:ext cx="1230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composition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27FADA-3B84-DCB4-19BD-E68157475743}"/>
              </a:ext>
            </a:extLst>
          </p:cNvPr>
          <p:cNvSpPr txBox="1"/>
          <p:nvPr/>
        </p:nvSpPr>
        <p:spPr>
          <a:xfrm>
            <a:off x="3206389" y="4529660"/>
            <a:ext cx="1036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cloning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621438-7AFA-AF06-570B-3E69E8E75E09}"/>
              </a:ext>
            </a:extLst>
          </p:cNvPr>
          <p:cNvSpPr txBox="1"/>
          <p:nvPr/>
        </p:nvSpPr>
        <p:spPr>
          <a:xfrm>
            <a:off x="3856292" y="4948976"/>
            <a:ext cx="1036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software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20EAD-48BC-0F4D-D53F-89DF9BB6F99C}"/>
              </a:ext>
            </a:extLst>
          </p:cNvPr>
          <p:cNvSpPr txBox="1"/>
          <p:nvPr/>
        </p:nvSpPr>
        <p:spPr>
          <a:xfrm>
            <a:off x="1809812" y="5340464"/>
            <a:ext cx="1036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editing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33D18D-3F74-771D-D142-25F8BF665CBE}"/>
              </a:ext>
            </a:extLst>
          </p:cNvPr>
          <p:cNvSpPr txBox="1"/>
          <p:nvPr/>
        </p:nvSpPr>
        <p:spPr>
          <a:xfrm>
            <a:off x="615725" y="1690770"/>
            <a:ext cx="4531455" cy="2386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</a:rPr>
              <a:t>Repetition in shapes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</a:rPr>
              <a:t>That accuracy in programming is important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</a:rPr>
              <a:t>How to create a program in a text-based language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</a:rPr>
              <a:t>What ‘repeat’ means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</a:rPr>
              <a:t>How to modify a count-controlled loop to produce a given outcome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</a:rPr>
              <a:t>How to decompose a task into small steps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</a:rPr>
              <a:t>How to create a program that uses count-controlled loops to produce a given outcome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E0992B-90C6-8469-F53E-A9F1BB7BD42E}"/>
              </a:ext>
            </a:extLst>
          </p:cNvPr>
          <p:cNvSpPr txBox="1"/>
          <p:nvPr/>
        </p:nvSpPr>
        <p:spPr>
          <a:xfrm>
            <a:off x="1909053" y="4399293"/>
            <a:ext cx="1411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modify</a:t>
            </a:r>
          </a:p>
        </p:txBody>
      </p:sp>
    </p:spTree>
    <p:extLst>
      <p:ext uri="{BB962C8B-B14F-4D97-AF65-F5344CB8AC3E}">
        <p14:creationId xmlns:p14="http://schemas.microsoft.com/office/powerpoint/2010/main" val="220446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8" grpId="0"/>
      <p:bldP spid="20" grpId="0"/>
      <p:bldP spid="2" grpId="0"/>
      <p:bldP spid="6" grpId="0"/>
      <p:bldP spid="10" grpId="0"/>
      <p:bldP spid="12" grpId="0"/>
      <p:bldP spid="1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09F7690-B4AD-96DF-9103-44C1635EB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08C40F4-6A24-4867-B726-B552DB080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550" y="555675"/>
            <a:ext cx="4860256" cy="5696169"/>
            <a:chOff x="1481312" y="743744"/>
            <a:chExt cx="4860256" cy="458931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54BF10E-4559-4F28-91B0-3D0C2C486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B0B5A20-FCFE-4AED-B5A3-91D3DE935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D6CA2F4C-8E9E-4BCD-B6E8-A68A311CA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967" y="460296"/>
            <a:ext cx="4860256" cy="56961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03CE8B-DF7A-5CA1-C90A-84B3DDD1F7BA}"/>
              </a:ext>
            </a:extLst>
          </p:cNvPr>
          <p:cNvSpPr txBox="1">
            <a:spLocks/>
          </p:cNvSpPr>
          <p:nvPr/>
        </p:nvSpPr>
        <p:spPr>
          <a:xfrm>
            <a:off x="-197713" y="279493"/>
            <a:ext cx="4429556" cy="770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 cap="all" spc="1500" dirty="0">
                <a:ea typeface="Source Sans Pro SemiBold" panose="020B0603030403020204" pitchFamily="34" charset="0"/>
                <a:hlinkClick r:id="rId2"/>
              </a:rPr>
              <a:t>P.s.h.e</a:t>
            </a:r>
            <a:endParaRPr lang="en-US" sz="3200" b="1" cap="all" spc="1500" dirty="0">
              <a:ea typeface="Source Sans Pro SemiBold" panose="020B0603030403020204" pitchFamily="34" charset="0"/>
            </a:endParaRPr>
          </a:p>
        </p:txBody>
      </p:sp>
      <p:pic>
        <p:nvPicPr>
          <p:cNvPr id="92" name="Picture 91" descr="Summer accessories on a blue weathered table">
            <a:extLst>
              <a:ext uri="{FF2B5EF4-FFF2-40B4-BE49-F238E27FC236}">
                <a16:creationId xmlns:a16="http://schemas.microsoft.com/office/drawing/2014/main" id="{87169863-C996-67C0-69EE-3C61946092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4" r="31260" b="1"/>
          <a:stretch/>
        </p:blipFill>
        <p:spPr>
          <a:xfrm>
            <a:off x="6359308" y="470930"/>
            <a:ext cx="4833901" cy="5696169"/>
          </a:xfrm>
          <a:prstGeom prst="rect">
            <a:avLst/>
          </a:prstGeom>
          <a:ln w="28575">
            <a:noFill/>
          </a:ln>
        </p:spPr>
      </p:pic>
      <p:sp>
        <p:nvSpPr>
          <p:cNvPr id="96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8" name="Graphic 212">
            <a:extLst>
              <a:ext uri="{FF2B5EF4-FFF2-40B4-BE49-F238E27FC236}">
                <a16:creationId xmlns:a16="http://schemas.microsoft.com/office/drawing/2014/main" id="{96FD6442-EB7D-4992-8D41-0B7FFDCB4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0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58306" y="2360859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004781B-698F-46D5-AADD-8AE921171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50E8EC-B266-3E1D-B426-350B2F190839}"/>
              </a:ext>
            </a:extLst>
          </p:cNvPr>
          <p:cNvSpPr txBox="1"/>
          <p:nvPr/>
        </p:nvSpPr>
        <p:spPr>
          <a:xfrm>
            <a:off x="1667537" y="2914073"/>
            <a:ext cx="36967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1200" dirty="0"/>
              <a:t>I dial 999 for emergency help.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/>
              <a:t>Childline telephone is 0800 1111.</a:t>
            </a:r>
            <a:endParaRPr lang="en-GB" sz="12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/>
              <a:t>Two ways to keep safe online are to never share personal information and always tell a trusted adult when something scares me.</a:t>
            </a:r>
            <a:endParaRPr lang="en-GB" sz="12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/>
              <a:t>The difference between banter/joking and bullying is that the victim enjoys banter, bullying is upsetting and repeated.</a:t>
            </a:r>
            <a:endParaRPr lang="en-GB" sz="12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275E111-E2BC-4292-B4C7-8C1CB3F884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72" y="3233191"/>
            <a:ext cx="909021" cy="661313"/>
          </a:xfrm>
          <a:prstGeom prst="rect">
            <a:avLst/>
          </a:prstGeom>
        </p:spPr>
      </p:pic>
      <p:pic>
        <p:nvPicPr>
          <p:cNvPr id="10" name="Picture 9" descr="A white speech bubble with black border&#10;&#10;Description automatically generated">
            <a:extLst>
              <a:ext uri="{FF2B5EF4-FFF2-40B4-BE49-F238E27FC236}">
                <a16:creationId xmlns:a16="http://schemas.microsoft.com/office/drawing/2014/main" id="{A774D7A5-FAEE-071C-9A8C-122FEFC2702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8" y="4395486"/>
            <a:ext cx="4860256" cy="21101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1928F6-B49C-EE10-1237-467C7A4BFBCF}"/>
              </a:ext>
            </a:extLst>
          </p:cNvPr>
          <p:cNvSpPr txBox="1"/>
          <p:nvPr/>
        </p:nvSpPr>
        <p:spPr>
          <a:xfrm>
            <a:off x="3230112" y="4999572"/>
            <a:ext cx="1101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behaviour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0FFC39-2B64-C4F6-60D0-6ED5763D4A8A}"/>
              </a:ext>
            </a:extLst>
          </p:cNvPr>
          <p:cNvSpPr txBox="1"/>
          <p:nvPr/>
        </p:nvSpPr>
        <p:spPr>
          <a:xfrm>
            <a:off x="1993028" y="4646000"/>
            <a:ext cx="1036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respect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DC91FB-DDC2-6629-ECF0-3E98F03A520C}"/>
              </a:ext>
            </a:extLst>
          </p:cNvPr>
          <p:cNvSpPr txBox="1"/>
          <p:nvPr/>
        </p:nvSpPr>
        <p:spPr>
          <a:xfrm>
            <a:off x="548928" y="5082575"/>
            <a:ext cx="1207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resolve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B5BA08-6F5C-547C-A4F0-338DDED5336E}"/>
              </a:ext>
            </a:extLst>
          </p:cNvPr>
          <p:cNvSpPr txBox="1"/>
          <p:nvPr/>
        </p:nvSpPr>
        <p:spPr>
          <a:xfrm>
            <a:off x="579062" y="4630618"/>
            <a:ext cx="137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Vocabulary: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A251CD-FC19-4571-6154-41C7A44D37D1}"/>
              </a:ext>
            </a:extLst>
          </p:cNvPr>
          <p:cNvSpPr txBox="1"/>
          <p:nvPr/>
        </p:nvSpPr>
        <p:spPr>
          <a:xfrm>
            <a:off x="756066" y="961910"/>
            <a:ext cx="42949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We will be learning about: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/>
              <a:t>Importance of respecting ourselves and others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/>
              <a:t>How to make and keep friends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/>
              <a:t>Identify support networks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/>
              <a:t>Strategies for resolving conflicts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/>
              <a:t>Identify what bullying is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/>
              <a:t>Knowing what to do if someone is getting bullied  </a:t>
            </a:r>
            <a:endParaRPr lang="en-GB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4959F0-D9CF-66D7-0CFF-8EA07D54D99D}"/>
              </a:ext>
            </a:extLst>
          </p:cNvPr>
          <p:cNvSpPr txBox="1"/>
          <p:nvPr/>
        </p:nvSpPr>
        <p:spPr>
          <a:xfrm>
            <a:off x="4040157" y="4490814"/>
            <a:ext cx="1101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affect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EA589-8D7C-90B4-4F17-9C2D38E5B2FB}"/>
              </a:ext>
            </a:extLst>
          </p:cNvPr>
          <p:cNvSpPr txBox="1"/>
          <p:nvPr/>
        </p:nvSpPr>
        <p:spPr>
          <a:xfrm>
            <a:off x="2294513" y="5216517"/>
            <a:ext cx="1036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support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13F950-7A34-D469-F16D-36E51FC6D6EE}"/>
              </a:ext>
            </a:extLst>
          </p:cNvPr>
          <p:cNvSpPr txBox="1"/>
          <p:nvPr/>
        </p:nvSpPr>
        <p:spPr>
          <a:xfrm>
            <a:off x="3563652" y="5515016"/>
            <a:ext cx="1400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relationships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16A7A-CC11-7530-BB4D-9C29DC0E4F8D}"/>
              </a:ext>
            </a:extLst>
          </p:cNvPr>
          <p:cNvSpPr txBox="1"/>
          <p:nvPr/>
        </p:nvSpPr>
        <p:spPr>
          <a:xfrm>
            <a:off x="3038125" y="4459065"/>
            <a:ext cx="1036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positive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9452EC-EC9F-7C5B-B380-84464012C245}"/>
              </a:ext>
            </a:extLst>
          </p:cNvPr>
          <p:cNvSpPr txBox="1"/>
          <p:nvPr/>
        </p:nvSpPr>
        <p:spPr>
          <a:xfrm>
            <a:off x="1152626" y="5367906"/>
            <a:ext cx="1207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14061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3" grpId="0"/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90A8C90-90CC-9231-04A3-16BC9230E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08C40F4-6A24-4867-B726-B552DB080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550" y="555675"/>
            <a:ext cx="4860256" cy="5696169"/>
            <a:chOff x="1481312" y="743744"/>
            <a:chExt cx="4860256" cy="458931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54BF10E-4559-4F28-91B0-3D0C2C486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B0B5A20-FCFE-4AED-B5A3-91D3DE935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D6CA2F4C-8E9E-4BCD-B6E8-A68A311CA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967" y="460296"/>
            <a:ext cx="4860256" cy="56961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 descr="Watercolor painting white textured background">
            <a:extLst>
              <a:ext uri="{FF2B5EF4-FFF2-40B4-BE49-F238E27FC236}">
                <a16:creationId xmlns:a16="http://schemas.microsoft.com/office/drawing/2014/main" id="{9AABA7CC-6DFF-46D2-61D8-64A1474C7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54"/>
          <a:stretch/>
        </p:blipFill>
        <p:spPr>
          <a:xfrm>
            <a:off x="6359308" y="470930"/>
            <a:ext cx="4833901" cy="5696169"/>
          </a:xfrm>
          <a:prstGeom prst="rect">
            <a:avLst/>
          </a:prstGeom>
          <a:ln w="28575">
            <a:noFill/>
          </a:ln>
        </p:spPr>
      </p:pic>
      <p:sp>
        <p:nvSpPr>
          <p:cNvPr id="99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1" name="Graphic 212">
            <a:extLst>
              <a:ext uri="{FF2B5EF4-FFF2-40B4-BE49-F238E27FC236}">
                <a16:creationId xmlns:a16="http://schemas.microsoft.com/office/drawing/2014/main" id="{96FD6442-EB7D-4992-8D41-0B7FFDCB4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58306" y="2360859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0" name="Oval 109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004781B-698F-46D5-AADD-8AE921171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white speech bubble with black border&#10;&#10;Description automatically generated">
            <a:extLst>
              <a:ext uri="{FF2B5EF4-FFF2-40B4-BE49-F238E27FC236}">
                <a16:creationId xmlns:a16="http://schemas.microsoft.com/office/drawing/2014/main" id="{088427D3-B94E-D117-128C-82EDBB2D5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7" y="4346561"/>
            <a:ext cx="4860256" cy="21101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B14606-A835-028A-2CBB-6EB8FA9FB2B5}"/>
              </a:ext>
            </a:extLst>
          </p:cNvPr>
          <p:cNvSpPr txBox="1"/>
          <p:nvPr/>
        </p:nvSpPr>
        <p:spPr>
          <a:xfrm>
            <a:off x="556980" y="4569956"/>
            <a:ext cx="137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Vocabulary: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4BFBA8-8A76-02E5-33AD-D902ED3B374C}"/>
              </a:ext>
            </a:extLst>
          </p:cNvPr>
          <p:cNvSpPr txBox="1"/>
          <p:nvPr/>
        </p:nvSpPr>
        <p:spPr>
          <a:xfrm>
            <a:off x="640677" y="1415069"/>
            <a:ext cx="4294939" cy="3107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/>
              <a:t>We will be investigating mechanisms like   wheels and axles.</a:t>
            </a:r>
            <a:r>
              <a:rPr lang="en-GB" sz="2000" dirty="0"/>
              <a:t>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/>
              <a:t>We will also investigate mechanisms: sliders and levers</a:t>
            </a:r>
            <a:endParaRPr lang="en-GB" sz="2000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/>
              <a:t>We will develop skills built up across previous years for ‘Design’, ‘Make’ and ‘Evaluate’. (planning, building and assessing)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600" dirty="0"/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GB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79FA81-CB41-460D-38C0-362F3D804D63}"/>
              </a:ext>
            </a:extLst>
          </p:cNvPr>
          <p:cNvSpPr txBox="1">
            <a:spLocks/>
          </p:cNvSpPr>
          <p:nvPr/>
        </p:nvSpPr>
        <p:spPr>
          <a:xfrm>
            <a:off x="210793" y="32068"/>
            <a:ext cx="5368603" cy="10867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 cap="all" spc="1500" dirty="0">
                <a:solidFill>
                  <a:schemeClr val="accent6"/>
                </a:solidFill>
                <a:ea typeface="Source Sans Pro SemiBold" panose="020B0603030403020204" pitchFamily="34" charset="0"/>
              </a:rPr>
              <a:t>d.T.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E748C-D808-BA02-49F4-CBA17C7730E0}"/>
              </a:ext>
            </a:extLst>
          </p:cNvPr>
          <p:cNvSpPr txBox="1"/>
          <p:nvPr/>
        </p:nvSpPr>
        <p:spPr>
          <a:xfrm>
            <a:off x="907136" y="4934652"/>
            <a:ext cx="40757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purpose, research, labelled diagram, features, </a:t>
            </a:r>
          </a:p>
          <a:p>
            <a:r>
              <a:rPr lang="en-GB" sz="2800" dirty="0">
                <a:latin typeface="The Hand Black" panose="020F0502020204030204" pitchFamily="66" charset="0"/>
                <a:ea typeface="UD Digi Kyokasho N-B" panose="020B0400000000000000" pitchFamily="18" charset="-128"/>
                <a:cs typeface="Dreaming Outloud Script Pro" panose="020F0502020204030204" pitchFamily="66" charset="0"/>
              </a:rPr>
              <a:t>materials, components, function, aesthetic</a:t>
            </a:r>
          </a:p>
        </p:txBody>
      </p:sp>
    </p:spTree>
    <p:extLst>
      <p:ext uri="{BB962C8B-B14F-4D97-AF65-F5344CB8AC3E}">
        <p14:creationId xmlns:p14="http://schemas.microsoft.com/office/powerpoint/2010/main" val="15747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</p:bldLst>
  </p:timing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c663eb-1a1f-4149-8022-a7e8a84e6011" xsi:nil="true"/>
    <lcf76f155ced4ddcb4097134ff3c332f xmlns="b86d9d3b-eae5-4979-96a7-212553cd569c">
      <Terms xmlns="http://schemas.microsoft.com/office/infopath/2007/PartnerControls"/>
    </lcf76f155ced4ddcb4097134ff3c332f>
    <SharedWithUsers xmlns="6ac663eb-1a1f-4149-8022-a7e8a84e6011">
      <UserInfo>
        <DisplayName>Michael Barritt</DisplayName>
        <AccountId>48</AccountId>
        <AccountType/>
      </UserInfo>
      <UserInfo>
        <DisplayName>Simon Miles</DisplayName>
        <AccountId>55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66A25F5FBDD42BEA93880A5EE515F" ma:contentTypeVersion="15" ma:contentTypeDescription="Create a new document." ma:contentTypeScope="" ma:versionID="44152e141d8b58404353c0c8cf3289ae">
  <xsd:schema xmlns:xsd="http://www.w3.org/2001/XMLSchema" xmlns:xs="http://www.w3.org/2001/XMLSchema" xmlns:p="http://schemas.microsoft.com/office/2006/metadata/properties" xmlns:ns2="b86d9d3b-eae5-4979-96a7-212553cd569c" xmlns:ns3="6ac663eb-1a1f-4149-8022-a7e8a84e6011" targetNamespace="http://schemas.microsoft.com/office/2006/metadata/properties" ma:root="true" ma:fieldsID="188db9c1826497a7489fb666db29835b" ns2:_="" ns3:_="">
    <xsd:import namespace="b86d9d3b-eae5-4979-96a7-212553cd569c"/>
    <xsd:import namespace="6ac663eb-1a1f-4149-8022-a7e8a84e60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6d9d3b-eae5-4979-96a7-212553cd5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8412031-17cd-4842-a149-2f18cf39d7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663eb-1a1f-4149-8022-a7e8a84e601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6f721bc-cfc0-4992-b9ef-b76f40371825}" ma:internalName="TaxCatchAll" ma:showField="CatchAllData" ma:web="6ac663eb-1a1f-4149-8022-a7e8a84e60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A46C45-F30E-4294-9217-E3A4E1004DDF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6ac663eb-1a1f-4149-8022-a7e8a84e6011"/>
    <ds:schemaRef ds:uri="b86d9d3b-eae5-4979-96a7-212553cd569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592B7F5-F1DE-4E1B-A6BA-76F7F401CA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3FB06F-A1E7-4C88-9DD5-2446DBE4198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86d9d3b-eae5-4979-96a7-212553cd569c"/>
    <ds:schemaRef ds:uri="6ac663eb-1a1f-4149-8022-a7e8a84e601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1201</Words>
  <Application>Microsoft Office PowerPoint</Application>
  <PresentationFormat>Widescreen</PresentationFormat>
  <Paragraphs>202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Aptos</vt:lpstr>
      <vt:lpstr>Arial</vt:lpstr>
      <vt:lpstr>Avenir Next LT Pro</vt:lpstr>
      <vt:lpstr>Calibri</vt:lpstr>
      <vt:lpstr>Courier New</vt:lpstr>
      <vt:lpstr>Elephant</vt:lpstr>
      <vt:lpstr>Source Sans Pro SemiBold</vt:lpstr>
      <vt:lpstr>Symbol</vt:lpstr>
      <vt:lpstr>The Hand Black</vt:lpstr>
      <vt:lpstr>Tw Cen MT</vt:lpstr>
      <vt:lpstr>Twinkl Cursive Looped</vt:lpstr>
      <vt:lpstr>FunkyShapesVTI</vt:lpstr>
      <vt:lpstr>WHERE IN   THE WORLD   IS NIGERIA?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</dc:title>
  <dc:creator>Michael Barritt</dc:creator>
  <cp:lastModifiedBy>Simon Miles</cp:lastModifiedBy>
  <cp:revision>69</cp:revision>
  <dcterms:created xsi:type="dcterms:W3CDTF">2023-12-11T08:59:36Z</dcterms:created>
  <dcterms:modified xsi:type="dcterms:W3CDTF">2024-09-04T15:38:35Z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0x01010009A66A25F5FBDD42BEA93880A5EE515F</vt:lpwstr>
  </property>
  <property fmtid="{D5CDD505-2E9C-101B-9397-08002B2CF9AE}" pid="3" name="MediaServiceImageTags">
    <vt:lpwstr/>
  </property>
</Properties>
</file>