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Lst>
  <p:notesMasterIdLst>
    <p:notesMasterId r:id="rId9"/>
  </p:notesMasterIdLst>
  <p:sldIdLst>
    <p:sldId id="261" r:id="rId5"/>
    <p:sldId id="264" r:id="rId6"/>
    <p:sldId id="265" r:id="rId7"/>
    <p:sldId id="266" r:id="rId8"/>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195"/>
    <a:srgbClr val="FBD7BF"/>
    <a:srgbClr val="F9E0E6"/>
    <a:srgbClr val="029978"/>
    <a:srgbClr val="FEE8DA"/>
    <a:srgbClr val="F6E3D4"/>
    <a:srgbClr val="E1E7F5"/>
    <a:srgbClr val="E4EFE9"/>
    <a:srgbClr val="DD5E8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E1410-6E02-47B9-982D-19869C595F88}" v="1" dt="2024-02-22T12:17:53.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55" d="100"/>
          <a:sy n="55"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76219-5296-4365-8C39-B113ECCCC228}" type="datetimeFigureOut">
              <a:rPr lang="en-GB" smtClean="0"/>
              <a:t>13/03/2024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019FB-B22E-42CF-B00A-6FA92D9AA392}" type="slidenum">
              <a:rPr lang="en-GB" smtClean="0"/>
              <a:t>‹#›</a:t>
            </a:fld>
            <a:endParaRPr lang="en-GB"/>
          </a:p>
        </p:txBody>
      </p:sp>
    </p:spTree>
    <p:extLst>
      <p:ext uri="{BB962C8B-B14F-4D97-AF65-F5344CB8AC3E}">
        <p14:creationId xmlns:p14="http://schemas.microsoft.com/office/powerpoint/2010/main" val="2586616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9A08B8-4F60-4ECA-AAE7-824D0B32051B}"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94D16C-9ED4-4487-A019-3C409E527C48}" type="slidenum">
              <a:rPr lang="en-GB" smtClean="0"/>
              <a:t>‹#›</a:t>
            </a:fld>
            <a:endParaRPr lang="en-GB"/>
          </a:p>
        </p:txBody>
      </p:sp>
    </p:spTree>
    <p:extLst>
      <p:ext uri="{BB962C8B-B14F-4D97-AF65-F5344CB8AC3E}">
        <p14:creationId xmlns:p14="http://schemas.microsoft.com/office/powerpoint/2010/main" val="242814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DA6796-E8A6-8645-8930-EDCA28316E02}"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1A2BC-F92A-064F-976A-75438BCE4A1B}" type="slidenum">
              <a:rPr lang="en-US" smtClean="0"/>
              <a:t>‹#›</a:t>
            </a:fld>
            <a:endParaRPr lang="en-US"/>
          </a:p>
        </p:txBody>
      </p:sp>
    </p:spTree>
    <p:extLst>
      <p:ext uri="{BB962C8B-B14F-4D97-AF65-F5344CB8AC3E}">
        <p14:creationId xmlns:p14="http://schemas.microsoft.com/office/powerpoint/2010/main" val="117948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DA6796-E8A6-8645-8930-EDCA28316E02}"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1A2BC-F92A-064F-976A-75438BCE4A1B}" type="slidenum">
              <a:rPr lang="en-US" smtClean="0"/>
              <a:t>‹#›</a:t>
            </a:fld>
            <a:endParaRPr lang="en-US"/>
          </a:p>
        </p:txBody>
      </p:sp>
    </p:spTree>
    <p:extLst>
      <p:ext uri="{BB962C8B-B14F-4D97-AF65-F5344CB8AC3E}">
        <p14:creationId xmlns:p14="http://schemas.microsoft.com/office/powerpoint/2010/main" val="224380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8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9A08B8-4F60-4ECA-AAE7-824D0B32051B}"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94D16C-9ED4-4487-A019-3C409E527C48}" type="slidenum">
              <a:rPr lang="en-GB" smtClean="0"/>
              <a:t>‹#›</a:t>
            </a:fld>
            <a:endParaRPr lang="en-GB"/>
          </a:p>
        </p:txBody>
      </p:sp>
    </p:spTree>
    <p:extLst>
      <p:ext uri="{BB962C8B-B14F-4D97-AF65-F5344CB8AC3E}">
        <p14:creationId xmlns:p14="http://schemas.microsoft.com/office/powerpoint/2010/main" val="44442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9A08B8-4F60-4ECA-AAE7-824D0B32051B}"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94D16C-9ED4-4487-A019-3C409E527C48}" type="slidenum">
              <a:rPr lang="en-GB" smtClean="0"/>
              <a:t>‹#›</a:t>
            </a:fld>
            <a:endParaRPr lang="en-GB"/>
          </a:p>
        </p:txBody>
      </p:sp>
    </p:spTree>
    <p:extLst>
      <p:ext uri="{BB962C8B-B14F-4D97-AF65-F5344CB8AC3E}">
        <p14:creationId xmlns:p14="http://schemas.microsoft.com/office/powerpoint/2010/main" val="310260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9A08B8-4F60-4ECA-AAE7-824D0B32051B}" type="datetimeFigureOut">
              <a:rPr lang="en-GB" smtClean="0"/>
              <a:t>13/03/2024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94D16C-9ED4-4487-A019-3C409E527C48}" type="slidenum">
              <a:rPr lang="en-GB" smtClean="0"/>
              <a:t>‹#›</a:t>
            </a:fld>
            <a:endParaRPr lang="en-GB"/>
          </a:p>
        </p:txBody>
      </p:sp>
    </p:spTree>
    <p:extLst>
      <p:ext uri="{BB962C8B-B14F-4D97-AF65-F5344CB8AC3E}">
        <p14:creationId xmlns:p14="http://schemas.microsoft.com/office/powerpoint/2010/main" val="277898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9A08B8-4F60-4ECA-AAE7-824D0B32051B}" type="datetimeFigureOut">
              <a:rPr lang="en-GB" smtClean="0"/>
              <a:t>13/03/2024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94D16C-9ED4-4487-A019-3C409E527C48}" type="slidenum">
              <a:rPr lang="en-GB" smtClean="0"/>
              <a:t>‹#›</a:t>
            </a:fld>
            <a:endParaRPr lang="en-GB"/>
          </a:p>
        </p:txBody>
      </p:sp>
    </p:spTree>
    <p:extLst>
      <p:ext uri="{BB962C8B-B14F-4D97-AF65-F5344CB8AC3E}">
        <p14:creationId xmlns:p14="http://schemas.microsoft.com/office/powerpoint/2010/main" val="220508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DA6796-E8A6-8645-8930-EDCA28316E02}"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1A2BC-F92A-064F-976A-75438BCE4A1B}" type="slidenum">
              <a:rPr lang="en-US" smtClean="0"/>
              <a:t>‹#›</a:t>
            </a:fld>
            <a:endParaRPr lang="en-US"/>
          </a:p>
        </p:txBody>
      </p:sp>
    </p:spTree>
    <p:extLst>
      <p:ext uri="{BB962C8B-B14F-4D97-AF65-F5344CB8AC3E}">
        <p14:creationId xmlns:p14="http://schemas.microsoft.com/office/powerpoint/2010/main" val="228351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A6796-E8A6-8645-8930-EDCA28316E02}"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51A2BC-F92A-064F-976A-75438BCE4A1B}" type="slidenum">
              <a:rPr lang="en-US" smtClean="0"/>
              <a:t>‹#›</a:t>
            </a:fld>
            <a:endParaRPr lang="en-US"/>
          </a:p>
        </p:txBody>
      </p:sp>
    </p:spTree>
    <p:extLst>
      <p:ext uri="{BB962C8B-B14F-4D97-AF65-F5344CB8AC3E}">
        <p14:creationId xmlns:p14="http://schemas.microsoft.com/office/powerpoint/2010/main" val="212694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7BDA6796-E8A6-8645-8930-EDCA28316E02}"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1A2BC-F92A-064F-976A-75438BCE4A1B}" type="slidenum">
              <a:rPr lang="en-US" smtClean="0"/>
              <a:t>‹#›</a:t>
            </a:fld>
            <a:endParaRPr lang="en-US"/>
          </a:p>
        </p:txBody>
      </p:sp>
    </p:spTree>
    <p:extLst>
      <p:ext uri="{BB962C8B-B14F-4D97-AF65-F5344CB8AC3E}">
        <p14:creationId xmlns:p14="http://schemas.microsoft.com/office/powerpoint/2010/main" val="377865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7BDA6796-E8A6-8645-8930-EDCA28316E02}"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1A2BC-F92A-064F-976A-75438BCE4A1B}" type="slidenum">
              <a:rPr lang="en-US" smtClean="0"/>
              <a:t>‹#›</a:t>
            </a:fld>
            <a:endParaRPr lang="en-US"/>
          </a:p>
        </p:txBody>
      </p:sp>
    </p:spTree>
    <p:extLst>
      <p:ext uri="{BB962C8B-B14F-4D97-AF65-F5344CB8AC3E}">
        <p14:creationId xmlns:p14="http://schemas.microsoft.com/office/powerpoint/2010/main" val="194809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EB9A08B8-4F60-4ECA-AAE7-824D0B32051B}" type="datetimeFigureOut">
              <a:rPr lang="en-GB" smtClean="0"/>
              <a:t>13/03/2024</a:t>
            </a:fld>
            <a:endParaRPr lang="en-GB"/>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1A94D16C-9ED4-4487-A019-3C409E527C48}" type="slidenum">
              <a:rPr lang="en-GB" smtClean="0"/>
              <a:t>‹#›</a:t>
            </a:fld>
            <a:endParaRPr lang="en-GB"/>
          </a:p>
        </p:txBody>
      </p:sp>
    </p:spTree>
    <p:extLst>
      <p:ext uri="{BB962C8B-B14F-4D97-AF65-F5344CB8AC3E}">
        <p14:creationId xmlns:p14="http://schemas.microsoft.com/office/powerpoint/2010/main" val="424066134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B4AF55-B2EC-4C97-8CF9-867F75BD7E91}"/>
              </a:ext>
            </a:extLst>
          </p:cNvPr>
          <p:cNvSpPr txBox="1">
            <a:spLocks noGrp="1" noRot="1" noMove="1" noResize="1" noEditPoints="1" noAdjustHandles="1" noChangeArrowheads="1" noChangeShapeType="1"/>
          </p:cNvSpPr>
          <p:nvPr/>
        </p:nvSpPr>
        <p:spPr>
          <a:xfrm>
            <a:off x="-1" y="0"/>
            <a:ext cx="24382413" cy="13665279"/>
          </a:xfrm>
          <a:prstGeom prst="rect">
            <a:avLst/>
          </a:prstGeom>
          <a:solidFill>
            <a:srgbClr val="029978"/>
          </a:solidFill>
          <a:ln>
            <a:solidFill>
              <a:schemeClr val="accent1"/>
            </a:solidFill>
          </a:ln>
        </p:spPr>
        <p:txBody>
          <a:bodyPr wrap="square" rtlCol="0">
            <a:spAutoFit/>
          </a:bodyPr>
          <a:lstStyle/>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a:solidFill>
                <a:srgbClr val="FFFF00"/>
              </a:solidFill>
            </a:endParaRPr>
          </a:p>
          <a:p>
            <a:endParaRPr lang="en-GB" dirty="0">
              <a:solidFill>
                <a:srgbClr val="FFFF00"/>
              </a:solidFill>
            </a:endParaRPr>
          </a:p>
        </p:txBody>
      </p:sp>
      <p:pic>
        <p:nvPicPr>
          <p:cNvPr id="11" name="Picture 10" descr="A black background with white text&#10;&#10;Description automatically generated">
            <a:extLst>
              <a:ext uri="{FF2B5EF4-FFF2-40B4-BE49-F238E27FC236}">
                <a16:creationId xmlns:a16="http://schemas.microsoft.com/office/drawing/2014/main" id="{EC82C4F0-1047-D224-3BA6-BD060623758C}"/>
              </a:ext>
            </a:extLst>
          </p:cNvPr>
          <p:cNvPicPr>
            <a:picLocks noChangeAspect="1"/>
          </p:cNvPicPr>
          <p:nvPr/>
        </p:nvPicPr>
        <p:blipFill>
          <a:blip r:embed="rId2"/>
          <a:stretch>
            <a:fillRect/>
          </a:stretch>
        </p:blipFill>
        <p:spPr>
          <a:xfrm>
            <a:off x="19245005" y="11661198"/>
            <a:ext cx="4590578" cy="1793194"/>
          </a:xfrm>
          <a:prstGeom prst="rect">
            <a:avLst/>
          </a:prstGeom>
        </p:spPr>
      </p:pic>
      <p:sp>
        <p:nvSpPr>
          <p:cNvPr id="23" name="Freeform 10">
            <a:extLst>
              <a:ext uri="{FF2B5EF4-FFF2-40B4-BE49-F238E27FC236}">
                <a16:creationId xmlns:a16="http://schemas.microsoft.com/office/drawing/2014/main" id="{40400904-724D-838E-C327-6875623D4ADC}"/>
              </a:ext>
            </a:extLst>
          </p:cNvPr>
          <p:cNvSpPr>
            <a:spLocks/>
          </p:cNvSpPr>
          <p:nvPr/>
        </p:nvSpPr>
        <p:spPr>
          <a:xfrm rot="5400000">
            <a:off x="18278445" y="2051289"/>
            <a:ext cx="7330137" cy="4877799"/>
          </a:xfrm>
          <a:custGeom>
            <a:avLst/>
            <a:gdLst/>
            <a:ahLst/>
            <a:cxnLst/>
            <a:rect l="l" t="t" r="r" b="b"/>
            <a:pathLst>
              <a:path w="5119182" h="5412872">
                <a:moveTo>
                  <a:pt x="0" y="0"/>
                </a:moveTo>
                <a:lnTo>
                  <a:pt x="5119182" y="0"/>
                </a:lnTo>
                <a:lnTo>
                  <a:pt x="5119182" y="5412872"/>
                </a:lnTo>
                <a:lnTo>
                  <a:pt x="0" y="5412872"/>
                </a:lnTo>
                <a:lnTo>
                  <a:pt x="0" y="0"/>
                </a:lnTo>
                <a:close/>
              </a:path>
            </a:pathLst>
          </a:custGeom>
          <a:blipFill>
            <a:blip r:embed="rId3"/>
            <a:stretch>
              <a:fillRect l="-10181" t="-81019" r="-4472"/>
            </a:stretch>
          </a:blipFill>
        </p:spPr>
        <p:txBody>
          <a:bodyPr/>
          <a:lstStyle/>
          <a:p>
            <a:endParaRPr lang="en-GB" dirty="0"/>
          </a:p>
        </p:txBody>
      </p:sp>
      <p:sp>
        <p:nvSpPr>
          <p:cNvPr id="22" name="Freeform 11">
            <a:extLst>
              <a:ext uri="{FF2B5EF4-FFF2-40B4-BE49-F238E27FC236}">
                <a16:creationId xmlns:a16="http://schemas.microsoft.com/office/drawing/2014/main" id="{20DF053F-86B8-FACD-78D3-992F315D4A2A}"/>
              </a:ext>
            </a:extLst>
          </p:cNvPr>
          <p:cNvSpPr/>
          <p:nvPr/>
        </p:nvSpPr>
        <p:spPr>
          <a:xfrm rot="-6959782">
            <a:off x="15035713" y="3838882"/>
            <a:ext cx="8418585" cy="7326068"/>
          </a:xfrm>
          <a:custGeom>
            <a:avLst/>
            <a:gdLst/>
            <a:ahLst/>
            <a:cxnLst/>
            <a:rect l="l" t="t" r="r" b="b"/>
            <a:pathLst>
              <a:path w="5926375" h="5071959">
                <a:moveTo>
                  <a:pt x="0" y="0"/>
                </a:moveTo>
                <a:lnTo>
                  <a:pt x="5926375" y="0"/>
                </a:lnTo>
                <a:lnTo>
                  <a:pt x="5926375" y="5071959"/>
                </a:lnTo>
                <a:lnTo>
                  <a:pt x="0" y="5071959"/>
                </a:lnTo>
                <a:lnTo>
                  <a:pt x="0" y="0"/>
                </a:lnTo>
                <a:close/>
              </a:path>
            </a:pathLst>
          </a:custGeom>
          <a: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a:blipFill>
        </p:spPr>
        <p:txBody>
          <a:bodyPr/>
          <a:lstStyle/>
          <a:p>
            <a:endParaRPr lang="en-GB" dirty="0"/>
          </a:p>
        </p:txBody>
      </p:sp>
      <p:pic>
        <p:nvPicPr>
          <p:cNvPr id="5" name="Picture 4">
            <a:extLst>
              <a:ext uri="{FF2B5EF4-FFF2-40B4-BE49-F238E27FC236}">
                <a16:creationId xmlns:a16="http://schemas.microsoft.com/office/drawing/2014/main" id="{5DA2822A-F389-CC60-D841-B3E4A88C7C91}"/>
              </a:ext>
            </a:extLst>
          </p:cNvPr>
          <p:cNvPicPr>
            <a:picLocks noChangeAspect="1"/>
          </p:cNvPicPr>
          <p:nvPr/>
        </p:nvPicPr>
        <p:blipFill>
          <a:blip r:embed="rId6"/>
          <a:stretch>
            <a:fillRect/>
          </a:stretch>
        </p:blipFill>
        <p:spPr>
          <a:xfrm>
            <a:off x="9565315" y="50721"/>
            <a:ext cx="14898702" cy="13716000"/>
          </a:xfrm>
          <a:prstGeom prst="rect">
            <a:avLst/>
          </a:prstGeom>
        </p:spPr>
      </p:pic>
      <p:sp>
        <p:nvSpPr>
          <p:cNvPr id="6" name="TextBox 5">
            <a:extLst>
              <a:ext uri="{FF2B5EF4-FFF2-40B4-BE49-F238E27FC236}">
                <a16:creationId xmlns:a16="http://schemas.microsoft.com/office/drawing/2014/main" id="{59FF8893-C377-D13C-2E03-F4EDBA2EA165}"/>
              </a:ext>
            </a:extLst>
          </p:cNvPr>
          <p:cNvSpPr txBox="1"/>
          <p:nvPr/>
        </p:nvSpPr>
        <p:spPr>
          <a:xfrm>
            <a:off x="1029958" y="675318"/>
            <a:ext cx="18311446" cy="4370427"/>
          </a:xfrm>
          <a:prstGeom prst="rect">
            <a:avLst/>
          </a:prstGeom>
          <a:noFill/>
        </p:spPr>
        <p:txBody>
          <a:bodyPr wrap="square" rtlCol="0">
            <a:spAutoFit/>
          </a:bodyPr>
          <a:lstStyle/>
          <a:p>
            <a:r>
              <a:rPr lang="en-GB" sz="11500" dirty="0">
                <a:solidFill>
                  <a:srgbClr val="EEDE17"/>
                </a:solidFill>
                <a:latin typeface="Congenial Black" panose="020F0502020204030204" pitchFamily="2" charset="0"/>
              </a:rPr>
              <a:t>ALLERGY AWARE </a:t>
            </a:r>
          </a:p>
          <a:p>
            <a:r>
              <a:rPr lang="en-GB" sz="11500" dirty="0">
                <a:solidFill>
                  <a:srgbClr val="EEDE17"/>
                </a:solidFill>
                <a:latin typeface="Congenial Black" panose="020F0502020204030204" pitchFamily="2" charset="0"/>
              </a:rPr>
              <a:t>MEAT - KEA</a:t>
            </a:r>
          </a:p>
          <a:p>
            <a:r>
              <a:rPr lang="en-GB" sz="4800" dirty="0">
                <a:solidFill>
                  <a:schemeClr val="bg1"/>
                </a:solidFill>
                <a:latin typeface="Congenial Black" panose="020F0502020204030204" pitchFamily="2" charset="0"/>
              </a:rPr>
              <a:t>SPRING/SUMMER 2024</a:t>
            </a:r>
          </a:p>
        </p:txBody>
      </p:sp>
      <p:sp>
        <p:nvSpPr>
          <p:cNvPr id="4" name="TextBox 3">
            <a:extLst>
              <a:ext uri="{FF2B5EF4-FFF2-40B4-BE49-F238E27FC236}">
                <a16:creationId xmlns:a16="http://schemas.microsoft.com/office/drawing/2014/main" id="{E2357E8C-62C9-68C0-5CE3-477E7EA363BD}"/>
              </a:ext>
            </a:extLst>
          </p:cNvPr>
          <p:cNvSpPr txBox="1"/>
          <p:nvPr/>
        </p:nvSpPr>
        <p:spPr>
          <a:xfrm>
            <a:off x="440108" y="6179196"/>
            <a:ext cx="15596984" cy="7017306"/>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algn="l" defTabSz="1134405" rtl="0">
              <a:defRPr/>
            </a:pPr>
            <a:r>
              <a:rPr lang="en-US" sz="3000" dirty="0">
                <a:solidFill>
                  <a:schemeClr val="bg1"/>
                </a:solidFill>
                <a:latin typeface="Bierstadt" panose="020B0004020202020204" pitchFamily="34" charset="0"/>
              </a:rPr>
              <a:t>This menu contains </a:t>
            </a:r>
            <a:r>
              <a:rPr lang="en-GB" sz="3000" b="1" u="sng" kern="1200" dirty="0">
                <a:solidFill>
                  <a:srgbClr val="FF0000"/>
                </a:solidFill>
                <a:latin typeface="Bierstadt" panose="020B0004020202020204" pitchFamily="34" charset="0"/>
              </a:rPr>
              <a:t>MILK, FISH, SOYA &amp; SULPHITES</a:t>
            </a:r>
          </a:p>
          <a:p>
            <a:pPr algn="l" defTabSz="1134405" rtl="0">
              <a:defRPr/>
            </a:pPr>
            <a:br>
              <a:rPr lang="en-US" sz="3000" kern="1200" dirty="0">
                <a:latin typeface="Bierstadt" panose="020B0004020202020204" pitchFamily="34" charset="0"/>
              </a:rPr>
            </a:br>
            <a:r>
              <a:rPr lang="en-US" sz="3000" dirty="0">
                <a:solidFill>
                  <a:schemeClr val="bg1"/>
                </a:solidFill>
                <a:latin typeface="Bierstadt" panose="020B0004020202020204" pitchFamily="34" charset="0"/>
              </a:rPr>
              <a:t>If a pupil has a food allergy or intolerance to </a:t>
            </a:r>
            <a:r>
              <a:rPr lang="en-US" sz="3000" b="1" u="sng" kern="1200" dirty="0">
                <a:solidFill>
                  <a:srgbClr val="FF0000"/>
                </a:solidFill>
                <a:latin typeface="Bierstadt" panose="020B0004020202020204" pitchFamily="34" charset="0"/>
              </a:rPr>
              <a:t>MILK, FISH, SOYA OR SULPHITES </a:t>
            </a:r>
          </a:p>
          <a:p>
            <a:pPr algn="l" defTabSz="1134405" rtl="0">
              <a:defRPr/>
            </a:pPr>
            <a:r>
              <a:rPr lang="en-US" sz="3000" dirty="0">
                <a:solidFill>
                  <a:schemeClr val="bg1"/>
                </a:solidFill>
                <a:latin typeface="Bierstadt" panose="020B0004020202020204" pitchFamily="34" charset="0"/>
              </a:rPr>
              <a:t>they should be provided with the alternative meal or dessert choice for that day  </a:t>
            </a:r>
            <a:br>
              <a:rPr lang="en-US" sz="3000" dirty="0">
                <a:latin typeface="Bierstadt" panose="020B0004020202020204" pitchFamily="34" charset="0"/>
                <a:ea typeface="+mj-lt"/>
                <a:cs typeface="+mj-lt"/>
              </a:rPr>
            </a:br>
            <a:br>
              <a:rPr lang="en-US" sz="3000" dirty="0">
                <a:latin typeface="Bierstadt" panose="020B0004020202020204" pitchFamily="34" charset="0"/>
                <a:ea typeface="+mj-lt"/>
                <a:cs typeface="+mj-lt"/>
              </a:rPr>
            </a:br>
            <a:r>
              <a:rPr lang="en-US" sz="3000" dirty="0">
                <a:solidFill>
                  <a:schemeClr val="bg1"/>
                </a:solidFill>
                <a:latin typeface="Bierstadt" panose="020B0004020202020204" pitchFamily="34" charset="0"/>
              </a:rPr>
              <a:t>All allergens warning are shown in </a:t>
            </a:r>
            <a:r>
              <a:rPr lang="en-US" sz="3000" b="1" u="sng" dirty="0">
                <a:solidFill>
                  <a:srgbClr val="FF0000"/>
                </a:solidFill>
                <a:latin typeface="Bierstadt" panose="020B0004020202020204" pitchFamily="34" charset="0"/>
              </a:rPr>
              <a:t>RED </a:t>
            </a:r>
            <a:br>
              <a:rPr lang="en-US" sz="3000" dirty="0">
                <a:latin typeface="Bierstadt" panose="020B0004020202020204" pitchFamily="34" charset="0"/>
                <a:ea typeface="+mj-lt"/>
                <a:cs typeface="+mj-lt"/>
              </a:rPr>
            </a:br>
            <a:endParaRPr lang="en-US" sz="3000" dirty="0">
              <a:solidFill>
                <a:prstClr val="black"/>
              </a:solidFill>
              <a:latin typeface="Bierstadt" panose="020B0004020202020204" pitchFamily="34" charset="0"/>
            </a:endParaRPr>
          </a:p>
          <a:p>
            <a:pPr algn="l" defTabSz="1134405" rtl="0">
              <a:defRPr/>
            </a:pPr>
            <a:r>
              <a:rPr lang="en-US" sz="3000" u="sng" dirty="0">
                <a:solidFill>
                  <a:srgbClr val="FF0000"/>
                </a:solidFill>
                <a:latin typeface="Bierstadt" panose="020B0004020202020204" pitchFamily="34" charset="0"/>
              </a:rPr>
              <a:t>NOTE: </a:t>
            </a:r>
            <a:r>
              <a:rPr lang="en-US" sz="3000" dirty="0">
                <a:solidFill>
                  <a:schemeClr val="bg1"/>
                </a:solidFill>
                <a:latin typeface="Bierstadt" panose="020B0004020202020204" pitchFamily="34" charset="0"/>
              </a:rPr>
              <a:t>All special diet recipes will be noted with </a:t>
            </a:r>
            <a:r>
              <a:rPr lang="en-US" sz="3000" b="1" dirty="0">
                <a:solidFill>
                  <a:schemeClr val="bg1"/>
                </a:solidFill>
                <a:latin typeface="Bierstadt" panose="020B0004020202020204" pitchFamily="34" charset="0"/>
              </a:rPr>
              <a:t>‘SD’ </a:t>
            </a:r>
            <a:r>
              <a:rPr lang="en-US" sz="3000" dirty="0">
                <a:solidFill>
                  <a:schemeClr val="bg1"/>
                </a:solidFill>
                <a:latin typeface="Bierstadt" panose="020B0004020202020204" pitchFamily="34" charset="0"/>
              </a:rPr>
              <a:t>in front of the recipe. </a:t>
            </a:r>
            <a:br>
              <a:rPr lang="en-US" sz="3000" dirty="0">
                <a:solidFill>
                  <a:schemeClr val="bg1"/>
                </a:solidFill>
                <a:latin typeface="Bierstadt" panose="020B0004020202020204" pitchFamily="34" charset="0"/>
                <a:ea typeface="+mj-lt"/>
                <a:cs typeface="+mj-lt"/>
              </a:rPr>
            </a:br>
            <a:r>
              <a:rPr lang="en-US" sz="3000" dirty="0">
                <a:solidFill>
                  <a:schemeClr val="bg1"/>
                </a:solidFill>
                <a:latin typeface="Bierstadt" panose="020B0004020202020204" pitchFamily="34" charset="0"/>
              </a:rPr>
              <a:t>If ‘SD’ is stated, please ensure you are following the special diet recipe of the dish.</a:t>
            </a:r>
          </a:p>
          <a:p>
            <a:pPr algn="l" defTabSz="1134405" rtl="0">
              <a:defRPr/>
            </a:pPr>
            <a:endParaRPr lang="en-US" sz="3000" dirty="0">
              <a:solidFill>
                <a:schemeClr val="bg1"/>
              </a:solidFill>
              <a:latin typeface="Bierstadt" panose="020B0004020202020204" pitchFamily="34" charset="0"/>
              <a:ea typeface="Calibri" panose="020F0502020204030204" pitchFamily="34" charset="0"/>
              <a:cs typeface="Times New Roman" panose="02020603050405020304" pitchFamily="18" charset="0"/>
            </a:endParaRPr>
          </a:p>
          <a:p>
            <a:pPr defTabSz="1134405">
              <a:defRPr/>
            </a:pPr>
            <a:r>
              <a:rPr lang="en-GB" sz="3000" dirty="0">
                <a:solidFill>
                  <a:schemeClr val="bg1"/>
                </a:solidFill>
                <a:latin typeface="Bierstadt" panose="020B0004020202020204" pitchFamily="34" charset="0"/>
                <a:ea typeface="Calibri" panose="020F0502020204030204" pitchFamily="34" charset="0"/>
                <a:cs typeface="Times New Roman" panose="02020603050405020304" pitchFamily="18" charset="0"/>
              </a:rPr>
              <a:t>This menu contains standard and halal recipes (where applicable). If selector recipes have been used, please refer to the allergy aware selector menu to align to school’s menu. If using a different meat that has not been featured on the allergy aware menus (applicable to those following FFL or Halal) please cross check the allergens to ensure no additional allergens are present.</a:t>
            </a:r>
          </a:p>
        </p:txBody>
      </p:sp>
      <p:pic>
        <p:nvPicPr>
          <p:cNvPr id="8" name="Picture 7">
            <a:extLst>
              <a:ext uri="{FF2B5EF4-FFF2-40B4-BE49-F238E27FC236}">
                <a16:creationId xmlns:a16="http://schemas.microsoft.com/office/drawing/2014/main" id="{0215C3B6-5C6C-C779-CEEF-C81C886068DB}"/>
              </a:ext>
            </a:extLst>
          </p:cNvPr>
          <p:cNvPicPr>
            <a:picLocks noChangeAspect="1"/>
          </p:cNvPicPr>
          <p:nvPr/>
        </p:nvPicPr>
        <p:blipFill rotWithShape="1">
          <a:blip r:embed="rId7"/>
          <a:srcRect b="4167"/>
          <a:stretch/>
        </p:blipFill>
        <p:spPr>
          <a:xfrm>
            <a:off x="992845" y="5094128"/>
            <a:ext cx="3579156" cy="942601"/>
          </a:xfrm>
          <a:prstGeom prst="rect">
            <a:avLst/>
          </a:prstGeom>
        </p:spPr>
      </p:pic>
    </p:spTree>
    <p:extLst>
      <p:ext uri="{BB962C8B-B14F-4D97-AF65-F5344CB8AC3E}">
        <p14:creationId xmlns:p14="http://schemas.microsoft.com/office/powerpoint/2010/main" val="140425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78000"/>
          </a:schemeClr>
        </a:solidFill>
        <a:effectLst/>
      </p:bgPr>
    </p:bg>
    <p:spTree>
      <p:nvGrpSpPr>
        <p:cNvPr id="1" name=""/>
        <p:cNvGrpSpPr/>
        <p:nvPr/>
      </p:nvGrpSpPr>
      <p:grpSpPr>
        <a:xfrm>
          <a:off x="0" y="0"/>
          <a:ext cx="0" cy="0"/>
          <a:chOff x="0" y="0"/>
          <a:chExt cx="0" cy="0"/>
        </a:xfrm>
      </p:grpSpPr>
      <p:sp>
        <p:nvSpPr>
          <p:cNvPr id="2" name="Freeform 2"/>
          <p:cNvSpPr/>
          <p:nvPr/>
        </p:nvSpPr>
        <p:spPr>
          <a:xfrm>
            <a:off x="0" y="21831"/>
            <a:ext cx="24382413" cy="13716000"/>
          </a:xfrm>
          <a:custGeom>
            <a:avLst/>
            <a:gdLst/>
            <a:ahLst/>
            <a:cxnLst/>
            <a:rect l="l" t="t" r="r" b="b"/>
            <a:pathLst>
              <a:path w="18288000" h="11978640">
                <a:moveTo>
                  <a:pt x="0" y="0"/>
                </a:moveTo>
                <a:lnTo>
                  <a:pt x="18288000" y="0"/>
                </a:lnTo>
                <a:lnTo>
                  <a:pt x="18288000" y="11978640"/>
                </a:lnTo>
                <a:lnTo>
                  <a:pt x="0" y="11978640"/>
                </a:lnTo>
                <a:lnTo>
                  <a:pt x="0" y="0"/>
                </a:lnTo>
                <a:close/>
              </a:path>
            </a:pathLst>
          </a:custGeom>
          <a:blipFill dpi="0" rotWithShape="1">
            <a:blip r:embed="rId2">
              <a:alphaModFix amt="37000"/>
            </a:blip>
            <a:srcRect/>
            <a:stretch>
              <a:fillRect/>
            </a:stretch>
          </a:blipFill>
        </p:spPr>
        <p:txBody>
          <a:bodyPr/>
          <a:lstStyle/>
          <a:p>
            <a:endParaRPr lang="en-GB" dirty="0"/>
          </a:p>
        </p:txBody>
      </p:sp>
      <p:graphicFrame>
        <p:nvGraphicFramePr>
          <p:cNvPr id="5" name="Table 11">
            <a:extLst>
              <a:ext uri="{FF2B5EF4-FFF2-40B4-BE49-F238E27FC236}">
                <a16:creationId xmlns:a16="http://schemas.microsoft.com/office/drawing/2014/main" id="{143BC425-4698-3A03-B72E-6B31DA80352F}"/>
              </a:ext>
            </a:extLst>
          </p:cNvPr>
          <p:cNvGraphicFramePr>
            <a:graphicFrameLocks noGrp="1"/>
          </p:cNvGraphicFramePr>
          <p:nvPr>
            <p:extLst>
              <p:ext uri="{D42A27DB-BD31-4B8C-83A1-F6EECF244321}">
                <p14:modId xmlns:p14="http://schemas.microsoft.com/office/powerpoint/2010/main" val="2153179151"/>
              </p:ext>
            </p:extLst>
          </p:nvPr>
        </p:nvGraphicFramePr>
        <p:xfrm>
          <a:off x="1468738" y="3053415"/>
          <a:ext cx="21429308" cy="817559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95288">
                  <a:extLst>
                    <a:ext uri="{9D8B030D-6E8A-4147-A177-3AD203B41FA5}">
                      <a16:colId xmlns:a16="http://schemas.microsoft.com/office/drawing/2014/main" val="2702597187"/>
                    </a:ext>
                  </a:extLst>
                </a:gridCol>
                <a:gridCol w="4106804">
                  <a:extLst>
                    <a:ext uri="{9D8B030D-6E8A-4147-A177-3AD203B41FA5}">
                      <a16:colId xmlns:a16="http://schemas.microsoft.com/office/drawing/2014/main" val="3617453660"/>
                    </a:ext>
                  </a:extLst>
                </a:gridCol>
                <a:gridCol w="4106804">
                  <a:extLst>
                    <a:ext uri="{9D8B030D-6E8A-4147-A177-3AD203B41FA5}">
                      <a16:colId xmlns:a16="http://schemas.microsoft.com/office/drawing/2014/main" val="1277930636"/>
                    </a:ext>
                  </a:extLst>
                </a:gridCol>
                <a:gridCol w="4106804">
                  <a:extLst>
                    <a:ext uri="{9D8B030D-6E8A-4147-A177-3AD203B41FA5}">
                      <a16:colId xmlns:a16="http://schemas.microsoft.com/office/drawing/2014/main" val="3998035666"/>
                    </a:ext>
                  </a:extLst>
                </a:gridCol>
                <a:gridCol w="4106804">
                  <a:extLst>
                    <a:ext uri="{9D8B030D-6E8A-4147-A177-3AD203B41FA5}">
                      <a16:colId xmlns:a16="http://schemas.microsoft.com/office/drawing/2014/main" val="2155528442"/>
                    </a:ext>
                  </a:extLst>
                </a:gridCol>
                <a:gridCol w="4106804">
                  <a:extLst>
                    <a:ext uri="{9D8B030D-6E8A-4147-A177-3AD203B41FA5}">
                      <a16:colId xmlns:a16="http://schemas.microsoft.com/office/drawing/2014/main" val="3192907948"/>
                    </a:ext>
                  </a:extLst>
                </a:gridCol>
              </a:tblGrid>
              <a:tr h="1691202">
                <a:tc>
                  <a:txBody>
                    <a:bodyPr/>
                    <a:lstStyle/>
                    <a:p>
                      <a:pPr algn="ctr" fontAlgn="ctr"/>
                      <a:r>
                        <a:rPr lang="en-GB" sz="1800" b="1" i="0" u="none" strike="noStrike" dirty="0">
                          <a:ln>
                            <a:noFill/>
                          </a:ln>
                          <a:solidFill>
                            <a:schemeClr val="bg1"/>
                          </a:solidFill>
                          <a:effectLst/>
                          <a:latin typeface="Bierstadt" panose="020B0004020202020204" pitchFamily="34" charset="0"/>
                        </a:rPr>
                        <a:t>Main</a:t>
                      </a:r>
                    </a:p>
                    <a:p>
                      <a:pPr algn="ctr" fontAlgn="ctr"/>
                      <a:r>
                        <a:rPr lang="en-GB" sz="1800" b="1" i="0" u="none" strike="noStrike" dirty="0">
                          <a:ln>
                            <a:noFill/>
                          </a:ln>
                          <a:solidFill>
                            <a:schemeClr val="bg1"/>
                          </a:solidFill>
                          <a:effectLst/>
                          <a:latin typeface="Bierstadt" panose="020B0004020202020204" pitchFamily="34" charset="0"/>
                        </a:rPr>
                        <a:t> Dish </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rPr>
                        <a:t>SD Vegan Cheese and Tomato Pizza </a:t>
                      </a:r>
                    </a:p>
                    <a:p>
                      <a:pPr algn="ctr" fontAlgn="ctr"/>
                      <a:r>
                        <a:rPr lang="en-GB" sz="1700" b="0" i="0" u="none" strike="noStrike" dirty="0">
                          <a:ln>
                            <a:noFill/>
                          </a:ln>
                          <a:solidFill>
                            <a:schemeClr val="tx1"/>
                          </a:solidFill>
                          <a:effectLst/>
                          <a:latin typeface="Bierstadt" panose="020B0004020202020204" pitchFamily="34" charset="0"/>
                        </a:rPr>
                        <a:t>93174975</a:t>
                      </a:r>
                    </a:p>
                    <a:p>
                      <a:pPr algn="ctr" fontAlgn="ctr"/>
                      <a:r>
                        <a:rPr lang="en-GB" sz="1700" b="1" i="0" u="none" strike="noStrike" dirty="0">
                          <a:ln>
                            <a:noFill/>
                          </a:ln>
                          <a:solidFill>
                            <a:schemeClr val="tx1"/>
                          </a:solidFill>
                          <a:effectLst/>
                          <a:latin typeface="Bierstadt" panose="020B0004020202020204" pitchFamily="34" charset="0"/>
                        </a:rPr>
                        <a:t>with Potato Wedges</a:t>
                      </a:r>
                    </a:p>
                    <a:p>
                      <a:pPr algn="ctr" fontAlgn="ctr"/>
                      <a:r>
                        <a:rPr lang="en-GB" sz="1700" b="0" i="0" u="none" strike="noStrike" dirty="0">
                          <a:ln>
                            <a:noFill/>
                          </a:ln>
                          <a:solidFill>
                            <a:schemeClr val="tx1"/>
                          </a:solidFill>
                          <a:effectLst/>
                          <a:latin typeface="Bierstadt" panose="020B0004020202020204" pitchFamily="34" charset="0"/>
                        </a:rPr>
                        <a:t>93156646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8DA"/>
                    </a:solidFill>
                  </a:tcPr>
                </a:tc>
                <a:tc>
                  <a:txBody>
                    <a:bodyPr/>
                    <a:lstStyle/>
                    <a:p>
                      <a:pPr algn="ctr" fontAlgn="ctr"/>
                      <a:r>
                        <a:rPr lang="en-GB" sz="1700" b="1" dirty="0">
                          <a:solidFill>
                            <a:schemeClr val="tx1"/>
                          </a:solidFill>
                          <a:effectLst/>
                          <a:latin typeface="Bierstadt" panose="020B0004020202020204" pitchFamily="34" charset="0"/>
                          <a:ea typeface="+mn-ea"/>
                          <a:cs typeface="+mn-cs"/>
                        </a:rPr>
                        <a:t>SD Chicken Burger</a:t>
                      </a:r>
                    </a:p>
                    <a:p>
                      <a:pPr algn="ctr" fontAlgn="ctr"/>
                      <a:r>
                        <a:rPr lang="en-GB" sz="1700" b="0" dirty="0">
                          <a:solidFill>
                            <a:schemeClr val="tx1"/>
                          </a:solidFill>
                          <a:effectLst/>
                          <a:latin typeface="Bierstadt" panose="020B0004020202020204" pitchFamily="34" charset="0"/>
                          <a:ea typeface="+mn-ea"/>
                          <a:cs typeface="+mn-cs"/>
                        </a:rPr>
                        <a:t>93170396/ 93208018 (H)</a:t>
                      </a:r>
                    </a:p>
                    <a:p>
                      <a:pPr algn="ctr" fontAlgn="ctr"/>
                      <a:r>
                        <a:rPr lang="en-GB" sz="1700" b="1" i="0" u="none" strike="noStrike" dirty="0">
                          <a:ln>
                            <a:noFill/>
                          </a:ln>
                          <a:solidFill>
                            <a:schemeClr val="tx1"/>
                          </a:solidFill>
                          <a:effectLst/>
                          <a:latin typeface="Bierstadt" panose="020B0004020202020204" pitchFamily="34" charset="0"/>
                        </a:rPr>
                        <a:t>with Potato Wedges</a:t>
                      </a:r>
                    </a:p>
                    <a:p>
                      <a:pPr algn="ctr" fontAlgn="ctr"/>
                      <a:r>
                        <a:rPr lang="en-GB" sz="1700" b="0" i="0" u="none" strike="noStrike" dirty="0">
                          <a:ln>
                            <a:noFill/>
                          </a:ln>
                          <a:solidFill>
                            <a:schemeClr val="tx1"/>
                          </a:solidFill>
                          <a:effectLst/>
                          <a:latin typeface="Bierstadt" panose="020B0004020202020204" pitchFamily="34" charset="0"/>
                        </a:rPr>
                        <a:t>93156646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E0E6"/>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rPr>
                        <a:t>Roast Pork</a:t>
                      </a:r>
                    </a:p>
                    <a:p>
                      <a:pPr algn="ctr" fontAlgn="ctr"/>
                      <a:r>
                        <a:rPr lang="en-GB" sz="1700" b="0" i="0" u="none" strike="noStrike" dirty="0">
                          <a:ln>
                            <a:noFill/>
                          </a:ln>
                          <a:solidFill>
                            <a:schemeClr val="tx1"/>
                          </a:solidFill>
                          <a:effectLst/>
                          <a:latin typeface="Bierstadt" panose="020B0004020202020204" pitchFamily="34" charset="0"/>
                        </a:rPr>
                        <a:t>93173431</a:t>
                      </a:r>
                    </a:p>
                    <a:p>
                      <a:pPr algn="ctr" fontAlgn="ctr"/>
                      <a:r>
                        <a:rPr lang="en-GB" sz="1700" b="1" i="0" u="none" strike="noStrike" dirty="0">
                          <a:ln>
                            <a:noFill/>
                          </a:ln>
                          <a:solidFill>
                            <a:schemeClr val="tx1"/>
                          </a:solidFill>
                          <a:effectLst/>
                          <a:latin typeface="Bierstadt" panose="020B0004020202020204" pitchFamily="34" charset="0"/>
                        </a:rPr>
                        <a:t>with Roast Potatoes</a:t>
                      </a:r>
                    </a:p>
                    <a:p>
                      <a:pPr algn="ctr" fontAlgn="ctr"/>
                      <a:r>
                        <a:rPr lang="en-GB" sz="1700" b="0" i="0" u="none" strike="noStrike" dirty="0">
                          <a:ln>
                            <a:noFill/>
                          </a:ln>
                          <a:solidFill>
                            <a:schemeClr val="tx1"/>
                          </a:solidFill>
                          <a:effectLst/>
                          <a:latin typeface="Bierstadt" panose="020B0004020202020204" pitchFamily="34" charset="0"/>
                        </a:rPr>
                        <a:t>93035127</a:t>
                      </a:r>
                    </a:p>
                    <a:p>
                      <a:pPr algn="ctr" fontAlgn="ctr"/>
                      <a:r>
                        <a:rPr lang="en-GB" sz="1700" b="1" i="0" u="none" strike="noStrike" dirty="0">
                          <a:ln>
                            <a:noFill/>
                          </a:ln>
                          <a:solidFill>
                            <a:schemeClr val="tx1"/>
                          </a:solidFill>
                          <a:effectLst/>
                          <a:latin typeface="Bierstadt" panose="020B0004020202020204" pitchFamily="34" charset="0"/>
                        </a:rPr>
                        <a:t>and Gravy</a:t>
                      </a:r>
                    </a:p>
                    <a:p>
                      <a:pPr marL="0" marR="0" lvl="0" indent="0" algn="ctr" defTabSz="914400" eaLnBrk="1" fontAlgn="ctr" latinLnBrk="0" hangingPunct="1">
                        <a:lnSpc>
                          <a:spcPct val="100000"/>
                        </a:lnSpc>
                        <a:spcBef>
                          <a:spcPts val="0"/>
                        </a:spcBef>
                        <a:spcAft>
                          <a:spcPts val="0"/>
                        </a:spcAft>
                        <a:buClrTx/>
                        <a:buSzTx/>
                        <a:buFontTx/>
                        <a:buNone/>
                        <a:tabLst/>
                        <a:defRPr/>
                      </a:pPr>
                      <a:r>
                        <a:rPr lang="en-GB" sz="1700" b="0" dirty="0">
                          <a:solidFill>
                            <a:schemeClr val="tx1"/>
                          </a:solidFill>
                          <a:effectLst/>
                          <a:latin typeface="Bierstadt" panose="020B0004020202020204" pitchFamily="34" charset="0"/>
                          <a:ea typeface="+mn-ea"/>
                          <a:cs typeface="+mn-cs"/>
                        </a:rPr>
                        <a:t>93034775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FE9"/>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rPr>
                        <a:t>Turkey Con Chilli</a:t>
                      </a:r>
                    </a:p>
                    <a:p>
                      <a:pPr algn="ctr" fontAlgn="ctr"/>
                      <a:r>
                        <a:rPr lang="en-GB" sz="1700" b="0" i="0" u="none" strike="noStrike" dirty="0">
                          <a:ln>
                            <a:noFill/>
                          </a:ln>
                          <a:solidFill>
                            <a:schemeClr val="tx1"/>
                          </a:solidFill>
                          <a:effectLst/>
                          <a:latin typeface="Bierstadt" panose="020B0004020202020204" pitchFamily="34" charset="0"/>
                        </a:rPr>
                        <a:t>93261316/ 93267107 (H)</a:t>
                      </a:r>
                    </a:p>
                    <a:p>
                      <a:pPr algn="ctr" fontAlgn="ctr"/>
                      <a:r>
                        <a:rPr lang="en-GB" sz="1700" b="1" i="0" u="none" strike="noStrike" dirty="0">
                          <a:ln>
                            <a:noFill/>
                          </a:ln>
                          <a:solidFill>
                            <a:schemeClr val="tx1"/>
                          </a:solidFill>
                          <a:effectLst/>
                          <a:latin typeface="Bierstadt" panose="020B0004020202020204" pitchFamily="34" charset="0"/>
                        </a:rPr>
                        <a:t>with Wholegrain Rice</a:t>
                      </a:r>
                    </a:p>
                    <a:p>
                      <a:pPr algn="ctr" fontAlgn="ctr"/>
                      <a:r>
                        <a:rPr lang="en-GB" sz="1700" b="0" i="0" u="none" strike="noStrike" dirty="0">
                          <a:ln>
                            <a:noFill/>
                          </a:ln>
                          <a:solidFill>
                            <a:schemeClr val="tx1"/>
                          </a:solidFill>
                          <a:effectLst/>
                          <a:latin typeface="Bierstadt" panose="020B0004020202020204" pitchFamily="34" charset="0"/>
                        </a:rPr>
                        <a:t>93035026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7F5"/>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rPr>
                        <a:t>SD Gluten Free Fish Fingers</a:t>
                      </a:r>
                    </a:p>
                    <a:p>
                      <a:pPr lvl="0" algn="ctr">
                        <a:buNone/>
                      </a:pPr>
                      <a:r>
                        <a:rPr lang="en-GB" sz="1700" b="1" i="0" u="none" strike="noStrike" noProof="0" dirty="0">
                          <a:ln>
                            <a:noFill/>
                          </a:ln>
                          <a:solidFill>
                            <a:srgbClr val="FF0000"/>
                          </a:solidFill>
                          <a:effectLst/>
                          <a:latin typeface="Bierstadt" panose="020B0004020202020204" pitchFamily="34" charset="0"/>
                        </a:rPr>
                        <a:t>CONTAINS FISH</a:t>
                      </a:r>
                      <a:endParaRPr lang="en-GB" sz="1700" dirty="0">
                        <a:latin typeface="Bierstadt" panose="020B0004020202020204" pitchFamily="34" charset="0"/>
                      </a:endParaRPr>
                    </a:p>
                    <a:p>
                      <a:pPr lvl="0" algn="ctr">
                        <a:buNone/>
                      </a:pPr>
                      <a:r>
                        <a:rPr lang="en-GB" sz="1700" b="0" i="0" u="none" strike="noStrike" dirty="0">
                          <a:ln>
                            <a:noFill/>
                          </a:ln>
                          <a:solidFill>
                            <a:schemeClr val="tx1"/>
                          </a:solidFill>
                          <a:effectLst/>
                          <a:latin typeface="Bierstadt" panose="020B0004020202020204" pitchFamily="34" charset="0"/>
                        </a:rPr>
                        <a:t>93166795</a:t>
                      </a:r>
                      <a:endParaRPr lang="en-GB" sz="1700" dirty="0">
                        <a:latin typeface="Bierstadt" panose="020B0004020202020204" pitchFamily="34" charset="0"/>
                      </a:endParaRPr>
                    </a:p>
                    <a:p>
                      <a:pPr algn="ctr" fontAlgn="ctr"/>
                      <a:r>
                        <a:rPr lang="en-GB" sz="1700" b="1" i="0" u="none" strike="noStrike" dirty="0">
                          <a:ln>
                            <a:noFill/>
                          </a:ln>
                          <a:solidFill>
                            <a:schemeClr val="tx1"/>
                          </a:solidFill>
                          <a:effectLst/>
                          <a:latin typeface="Bierstadt" panose="020B0004020202020204" pitchFamily="34" charset="0"/>
                        </a:rPr>
                        <a:t>with Chips</a:t>
                      </a:r>
                    </a:p>
                    <a:p>
                      <a:pPr algn="ctr" fontAlgn="ctr"/>
                      <a:r>
                        <a:rPr lang="en-GB" sz="1700" b="0" i="0" u="none" strike="noStrike" dirty="0">
                          <a:ln>
                            <a:noFill/>
                          </a:ln>
                          <a:solidFill>
                            <a:schemeClr val="tx1"/>
                          </a:solidFill>
                          <a:effectLst/>
                          <a:latin typeface="Bierstadt" panose="020B0004020202020204" pitchFamily="34" charset="0"/>
                        </a:rPr>
                        <a:t>93040525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3D4"/>
                    </a:solidFill>
                  </a:tcPr>
                </a:tc>
                <a:extLst>
                  <a:ext uri="{0D108BD9-81ED-4DB2-BD59-A6C34878D82A}">
                    <a16:rowId xmlns:a16="http://schemas.microsoft.com/office/drawing/2014/main" val="1041026733"/>
                  </a:ext>
                </a:extLst>
              </a:tr>
              <a:tr h="1581800">
                <a:tc>
                  <a:txBody>
                    <a:bodyPr/>
                    <a:lstStyle/>
                    <a:p>
                      <a:pPr algn="ctr"/>
                      <a:r>
                        <a:rPr lang="en-GB" sz="1800" b="1" dirty="0">
                          <a:ln>
                            <a:noFill/>
                          </a:ln>
                          <a:solidFill>
                            <a:schemeClr val="bg1"/>
                          </a:solidFill>
                          <a:latin typeface="Bierstadt" panose="020B0004020202020204" pitchFamily="34" charset="0"/>
                        </a:rPr>
                        <a:t>Jacket </a:t>
                      </a:r>
                    </a:p>
                    <a:p>
                      <a:pPr algn="ctr"/>
                      <a:r>
                        <a:rPr lang="en-GB" sz="1800" b="1" dirty="0">
                          <a:ln>
                            <a:noFill/>
                          </a:ln>
                          <a:solidFill>
                            <a:schemeClr val="bg1"/>
                          </a:solidFill>
                          <a:latin typeface="Bierstadt" panose="020B0004020202020204" pitchFamily="34" charset="0"/>
                        </a:rPr>
                        <a:t>Potato</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gridSpan="5">
                  <a:txBody>
                    <a:bodyPr/>
                    <a:lstStyle/>
                    <a:p>
                      <a:pPr algn="ctr"/>
                      <a:r>
                        <a:rPr lang="en-GB" sz="1700" b="1" dirty="0">
                          <a:ln>
                            <a:noFill/>
                          </a:ln>
                          <a:solidFill>
                            <a:schemeClr val="tx1"/>
                          </a:solidFill>
                          <a:latin typeface="Bierstadt" panose="020B0004020202020204" pitchFamily="34" charset="0"/>
                        </a:rPr>
                        <a:t>Jacket Potato with Baked Beans </a:t>
                      </a:r>
                    </a:p>
                    <a:p>
                      <a:pPr algn="ctr"/>
                      <a:r>
                        <a:rPr lang="en-GB" sz="1700" b="0" dirty="0">
                          <a:ln>
                            <a:noFill/>
                          </a:ln>
                          <a:solidFill>
                            <a:schemeClr val="tx1"/>
                          </a:solidFill>
                          <a:latin typeface="Bierstadt" panose="020B0004020202020204" pitchFamily="34" charset="0"/>
                        </a:rPr>
                        <a:t>93034839</a:t>
                      </a:r>
                    </a:p>
                    <a:p>
                      <a:pPr algn="ctr"/>
                      <a:r>
                        <a:rPr lang="en-GB" sz="1700" b="1" dirty="0">
                          <a:ln>
                            <a:noFill/>
                          </a:ln>
                          <a:solidFill>
                            <a:schemeClr val="tx1"/>
                          </a:solidFill>
                          <a:latin typeface="Bierstadt" panose="020B0004020202020204" pitchFamily="34" charset="0"/>
                        </a:rPr>
                        <a:t>Jacket Potato with Cheese  </a:t>
                      </a:r>
                    </a:p>
                    <a:p>
                      <a:pPr algn="ctr"/>
                      <a:r>
                        <a:rPr lang="en-GB" sz="1700" b="1" dirty="0">
                          <a:ln>
                            <a:noFill/>
                          </a:ln>
                          <a:solidFill>
                            <a:srgbClr val="FF0000"/>
                          </a:solidFill>
                          <a:latin typeface="Bierstadt" panose="020B0004020202020204" pitchFamily="34" charset="0"/>
                        </a:rPr>
                        <a:t>CONTAINS MILK</a:t>
                      </a:r>
                    </a:p>
                    <a:p>
                      <a:pPr marL="0" marR="0" lvl="0" indent="0" algn="ctr" defTabSz="914400" eaLnBrk="1" fontAlgn="auto" latinLnBrk="0" hangingPunct="1">
                        <a:lnSpc>
                          <a:spcPct val="100000"/>
                        </a:lnSpc>
                        <a:spcBef>
                          <a:spcPts val="0"/>
                        </a:spcBef>
                        <a:spcAft>
                          <a:spcPts val="0"/>
                        </a:spcAft>
                        <a:buClrTx/>
                        <a:buSzTx/>
                        <a:buFontTx/>
                        <a:buNone/>
                        <a:tabLst/>
                        <a:defRPr/>
                      </a:pPr>
                      <a:r>
                        <a:rPr lang="en-GB" sz="1700" b="0" dirty="0">
                          <a:ln>
                            <a:noFill/>
                          </a:ln>
                          <a:solidFill>
                            <a:schemeClr val="tx1"/>
                          </a:solidFill>
                          <a:latin typeface="Bierstadt" panose="020B0004020202020204" pitchFamily="34" charset="0"/>
                        </a:rPr>
                        <a:t>93041021</a:t>
                      </a:r>
                      <a:endParaRPr lang="en-GB" sz="1700" b="1" dirty="0">
                        <a:ln>
                          <a:noFill/>
                        </a:ln>
                        <a:solidFill>
                          <a:schemeClr val="tx1"/>
                        </a:solidFill>
                        <a:latin typeface="Bierstadt"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7BF"/>
                    </a:solidFill>
                  </a:tcPr>
                </a:tc>
                <a:tc hMerge="1">
                  <a:txBody>
                    <a:bodyPr/>
                    <a:lstStyle/>
                    <a:p>
                      <a:endParaRPr lang="en-GB"/>
                    </a:p>
                  </a:txBody>
                  <a:tcPr>
                    <a:lnL w="12700" cmpd="sng">
                      <a:noFill/>
                    </a:lnL>
                    <a:lnT w="38100" cmpd="sng">
                      <a:noFill/>
                    </a:lnT>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4300073"/>
                  </a:ext>
                </a:extLst>
              </a:tr>
              <a:tr h="1006599">
                <a:tc>
                  <a:txBody>
                    <a:bodyPr/>
                    <a:lstStyle/>
                    <a:p>
                      <a:pPr algn="ctr"/>
                      <a:r>
                        <a:rPr lang="en-GB" sz="1800" b="1" dirty="0">
                          <a:ln>
                            <a:noFill/>
                          </a:ln>
                          <a:solidFill>
                            <a:schemeClr val="bg1"/>
                          </a:solidFill>
                          <a:latin typeface="Bierstadt" panose="020B0004020202020204" pitchFamily="34" charset="0"/>
                        </a:rPr>
                        <a:t>Pasta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gridSpan="5">
                  <a:txBody>
                    <a:bodyPr/>
                    <a:lstStyle/>
                    <a:p>
                      <a:pPr algn="ctr"/>
                      <a:r>
                        <a:rPr lang="en-GB" sz="1700" b="1" dirty="0">
                          <a:ln>
                            <a:noFill/>
                          </a:ln>
                          <a:solidFill>
                            <a:schemeClr val="tx1"/>
                          </a:solidFill>
                          <a:latin typeface="Bierstadt" panose="020B0004020202020204" pitchFamily="34" charset="0"/>
                        </a:rPr>
                        <a:t>SD Tomato Pasta   </a:t>
                      </a:r>
                    </a:p>
                    <a:p>
                      <a:pPr algn="ctr"/>
                      <a:r>
                        <a:rPr lang="en-GB" sz="1700" b="1" dirty="0">
                          <a:ln>
                            <a:noFill/>
                          </a:ln>
                          <a:solidFill>
                            <a:srgbClr val="FF0000"/>
                          </a:solidFill>
                          <a:latin typeface="Bierstadt" panose="020B0004020202020204" pitchFamily="34" charset="0"/>
                        </a:rPr>
                        <a:t>CONTAINS SOYA </a:t>
                      </a:r>
                    </a:p>
                    <a:p>
                      <a:pPr algn="ctr"/>
                      <a:r>
                        <a:rPr lang="en-GB" sz="1700" b="0" dirty="0">
                          <a:ln>
                            <a:noFill/>
                          </a:ln>
                          <a:solidFill>
                            <a:schemeClr val="tx1"/>
                          </a:solidFill>
                          <a:latin typeface="Bierstadt" panose="020B0004020202020204" pitchFamily="34" charset="0"/>
                        </a:rPr>
                        <a:t>93171286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E0E6"/>
                    </a:solidFill>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39712253"/>
                  </a:ext>
                </a:extLst>
              </a:tr>
              <a:tr h="714097">
                <a:tc>
                  <a:txBody>
                    <a:bodyPr/>
                    <a:lstStyle/>
                    <a:p>
                      <a:pPr algn="ctr"/>
                      <a:r>
                        <a:rPr lang="en-GB" sz="1800" b="1" dirty="0">
                          <a:ln>
                            <a:noFill/>
                          </a:ln>
                          <a:solidFill>
                            <a:schemeClr val="bg1"/>
                          </a:solidFill>
                          <a:latin typeface="Bierstadt" panose="020B0004020202020204" pitchFamily="34" charset="0"/>
                        </a:rPr>
                        <a:t>Veg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gridSpan="5">
                  <a:txBody>
                    <a:bodyPr/>
                    <a:lstStyle/>
                    <a:p>
                      <a:pPr algn="ctr"/>
                      <a:r>
                        <a:rPr lang="en-GB" sz="1700" b="1" dirty="0">
                          <a:ln>
                            <a:noFill/>
                          </a:ln>
                          <a:solidFill>
                            <a:schemeClr val="tx1"/>
                          </a:solidFill>
                          <a:latin typeface="Bierstadt" panose="020B0004020202020204" pitchFamily="34" charset="0"/>
                        </a:rPr>
                        <a:t>Two Vegetables Served Daily </a:t>
                      </a:r>
                    </a:p>
                    <a:p>
                      <a:pPr algn="ctr"/>
                      <a:r>
                        <a:rPr lang="en-GB" sz="1700" b="1" dirty="0">
                          <a:ln>
                            <a:noFill/>
                          </a:ln>
                          <a:solidFill>
                            <a:srgbClr val="FF0000"/>
                          </a:solidFill>
                          <a:latin typeface="Bierstadt" panose="020B0004020202020204" pitchFamily="34" charset="0"/>
                        </a:rPr>
                        <a:t>NO STANDARD COLESLAW, MIXED SALAD OR SALAD BAR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662013"/>
                  </a:ext>
                </a:extLst>
              </a:tr>
              <a:tr h="1777766">
                <a:tc>
                  <a:txBody>
                    <a:bodyPr/>
                    <a:lstStyle/>
                    <a:p>
                      <a:pPr algn="ctr" fontAlgn="ctr"/>
                      <a:r>
                        <a:rPr lang="en-GB" sz="1800" b="1" i="0" u="none" strike="noStrike" dirty="0">
                          <a:solidFill>
                            <a:schemeClr val="bg1"/>
                          </a:solidFill>
                          <a:effectLst/>
                          <a:latin typeface="Bierstadt" panose="020B0004020202020204" pitchFamily="34" charset="0"/>
                        </a:rPr>
                        <a:t>Dessert</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a:txBody>
                    <a:bodyPr/>
                    <a:lstStyle/>
                    <a:p>
                      <a:pPr algn="ctr" fontAlgn="ctr"/>
                      <a:r>
                        <a:rPr lang="en-GB" sz="1700" b="1" i="0" u="none" strike="noStrike" dirty="0">
                          <a:solidFill>
                            <a:srgbClr val="000000"/>
                          </a:solidFill>
                          <a:effectLst/>
                          <a:latin typeface="Bierstadt" panose="020B0004020202020204" pitchFamily="34" charset="0"/>
                        </a:rPr>
                        <a:t>SD Chocolate Brownie</a:t>
                      </a:r>
                    </a:p>
                    <a:p>
                      <a:pPr algn="ctr" fontAlgn="ctr"/>
                      <a:r>
                        <a:rPr lang="en-GB" sz="1700" b="1" i="0" u="none" strike="noStrike" dirty="0">
                          <a:solidFill>
                            <a:srgbClr val="FF0000"/>
                          </a:solidFill>
                          <a:effectLst/>
                          <a:latin typeface="Bierstadt" panose="020B0004020202020204" pitchFamily="34" charset="0"/>
                        </a:rPr>
                        <a:t>CONTAINS SULPHITES</a:t>
                      </a:r>
                    </a:p>
                    <a:p>
                      <a:pPr algn="ctr" fontAlgn="ctr"/>
                      <a:r>
                        <a:rPr lang="en-GB" sz="1700" b="0" i="0" u="none" strike="noStrike" dirty="0">
                          <a:solidFill>
                            <a:schemeClr val="tx1"/>
                          </a:solidFill>
                          <a:effectLst/>
                          <a:latin typeface="Bierstadt" panose="020B0004020202020204" pitchFamily="34" charset="0"/>
                        </a:rPr>
                        <a:t>93196787</a:t>
                      </a:r>
                    </a:p>
                    <a:p>
                      <a:pPr algn="ctr" fontAlgn="ctr"/>
                      <a:r>
                        <a:rPr lang="en-GB" sz="1700" b="1" i="0" u="none" strike="noStrike" dirty="0">
                          <a:solidFill>
                            <a:schemeClr val="tx1"/>
                          </a:solidFill>
                          <a:effectLst/>
                          <a:latin typeface="Bierstadt" panose="020B0004020202020204" pitchFamily="34" charset="0"/>
                        </a:rPr>
                        <a:t>With SD Chocolate Sauce</a:t>
                      </a:r>
                    </a:p>
                    <a:p>
                      <a:pPr algn="ctr" fontAlgn="ctr"/>
                      <a:r>
                        <a:rPr lang="en-GB" sz="1700" b="1" i="0" u="none" strike="noStrike" dirty="0">
                          <a:solidFill>
                            <a:srgbClr val="FF0000"/>
                          </a:solidFill>
                          <a:effectLst/>
                          <a:latin typeface="Bierstadt" panose="020B0004020202020204" pitchFamily="34" charset="0"/>
                        </a:rPr>
                        <a:t>CONTAINS GF OATS</a:t>
                      </a:r>
                    </a:p>
                    <a:p>
                      <a:pPr algn="ctr" fontAlgn="ctr"/>
                      <a:r>
                        <a:rPr lang="en-GB" sz="1700" b="0" i="0" u="none" strike="noStrike" dirty="0">
                          <a:solidFill>
                            <a:schemeClr val="tx1"/>
                          </a:solidFill>
                          <a:effectLst/>
                          <a:latin typeface="Bierstadt" panose="020B0004020202020204" pitchFamily="34" charset="0"/>
                        </a:rPr>
                        <a:t>93176566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8DA"/>
                    </a:solidFill>
                  </a:tcPr>
                </a:tc>
                <a:tc>
                  <a:txBody>
                    <a:bodyPr/>
                    <a:lstStyle/>
                    <a:p>
                      <a:pPr algn="ctr" fontAlgn="ctr"/>
                      <a:r>
                        <a:rPr lang="en-GB" sz="1700" b="1" i="0" u="none" strike="noStrike" dirty="0">
                          <a:solidFill>
                            <a:srgbClr val="000000"/>
                          </a:solidFill>
                          <a:effectLst/>
                          <a:latin typeface="Bierstadt" panose="020B0004020202020204" pitchFamily="34" charset="0"/>
                        </a:rPr>
                        <a:t>SD Crispy Crackle Bar</a:t>
                      </a:r>
                    </a:p>
                    <a:p>
                      <a:pPr algn="ctr" fontAlgn="ctr"/>
                      <a:r>
                        <a:rPr lang="en-GB" sz="1700" b="1" i="0" u="none" strike="noStrike" dirty="0">
                          <a:solidFill>
                            <a:srgbClr val="FF0000"/>
                          </a:solidFill>
                          <a:effectLst/>
                          <a:latin typeface="Bierstadt" panose="020B0004020202020204" pitchFamily="34" charset="0"/>
                        </a:rPr>
                        <a:t>CONTAINS GF OATS &amp; BARLEY MALT EXTRACT</a:t>
                      </a:r>
                    </a:p>
                    <a:p>
                      <a:pPr algn="ctr" fontAlgn="ctr"/>
                      <a:r>
                        <a:rPr lang="en-GB" sz="1700" b="0" i="0" u="none" strike="noStrike" dirty="0">
                          <a:solidFill>
                            <a:srgbClr val="000000"/>
                          </a:solidFill>
                          <a:effectLst/>
                          <a:latin typeface="Bierstadt" panose="020B0004020202020204" pitchFamily="34" charset="0"/>
                        </a:rPr>
                        <a:t>93174985</a:t>
                      </a:r>
                    </a:p>
                    <a:p>
                      <a:pPr algn="ctr" fontAlgn="ctr"/>
                      <a:r>
                        <a:rPr lang="en-GB" sz="1700" b="1" i="0" u="none" strike="noStrike" dirty="0">
                          <a:solidFill>
                            <a:srgbClr val="000000"/>
                          </a:solidFill>
                          <a:effectLst/>
                          <a:latin typeface="Bierstadt" panose="020B0004020202020204" pitchFamily="34" charset="0"/>
                        </a:rPr>
                        <a:t>with Fruit Slices</a:t>
                      </a:r>
                    </a:p>
                    <a:p>
                      <a:pPr algn="ctr" fontAlgn="ctr"/>
                      <a:r>
                        <a:rPr lang="en-GB" sz="1700" b="0" i="0" u="none" strike="noStrike" dirty="0">
                          <a:solidFill>
                            <a:srgbClr val="000000"/>
                          </a:solidFill>
                          <a:effectLst/>
                          <a:latin typeface="Bierstadt" panose="020B0004020202020204" pitchFamily="34" charset="0"/>
                        </a:rPr>
                        <a:t>93040542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E0E6"/>
                    </a:solidFill>
                  </a:tcPr>
                </a:tc>
                <a:tc>
                  <a:txBody>
                    <a:bodyPr/>
                    <a:lstStyle/>
                    <a:p>
                      <a:pPr algn="ctr" fontAlgn="ctr"/>
                      <a:r>
                        <a:rPr lang="en-GB" sz="1700" b="1" i="0" u="none" strike="noStrike" dirty="0">
                          <a:solidFill>
                            <a:srgbClr val="000000"/>
                          </a:solidFill>
                          <a:effectLst/>
                          <a:latin typeface="Bierstadt" panose="020B0004020202020204" pitchFamily="34" charset="0"/>
                        </a:rPr>
                        <a:t>SD Orange and Sultana </a:t>
                      </a:r>
                      <a:r>
                        <a:rPr lang="en-GB" sz="1700" b="1" i="0" u="none" strike="noStrike" dirty="0" err="1">
                          <a:solidFill>
                            <a:srgbClr val="000000"/>
                          </a:solidFill>
                          <a:effectLst/>
                          <a:latin typeface="Bierstadt" panose="020B0004020202020204" pitchFamily="34" charset="0"/>
                        </a:rPr>
                        <a:t>Crispie</a:t>
                      </a:r>
                      <a:endParaRPr lang="en-GB" sz="1700" b="1" i="0" u="none" strike="noStrike" dirty="0">
                        <a:solidFill>
                          <a:srgbClr val="000000"/>
                        </a:solidFill>
                        <a:effectLst/>
                        <a:latin typeface="Bierstadt" panose="020B0004020202020204" pitchFamily="34" charset="0"/>
                      </a:endParaRPr>
                    </a:p>
                    <a:p>
                      <a:pPr marL="0" marR="0" lvl="0" indent="0" algn="ctr" defTabSz="914400" eaLnBrk="1" fontAlgn="ctr" latinLnBrk="0" hangingPunct="1">
                        <a:lnSpc>
                          <a:spcPct val="100000"/>
                        </a:lnSpc>
                        <a:spcBef>
                          <a:spcPts val="0"/>
                        </a:spcBef>
                        <a:spcAft>
                          <a:spcPts val="0"/>
                        </a:spcAft>
                        <a:buClrTx/>
                        <a:buSzTx/>
                        <a:buFontTx/>
                        <a:buNone/>
                        <a:tabLst/>
                        <a:defRPr/>
                      </a:pPr>
                      <a:r>
                        <a:rPr lang="en-GB" sz="1700" b="1" i="0" u="none" strike="noStrike" dirty="0">
                          <a:solidFill>
                            <a:srgbClr val="FF0000"/>
                          </a:solidFill>
                          <a:effectLst/>
                          <a:latin typeface="Bierstadt" panose="020B0004020202020204" pitchFamily="34" charset="0"/>
                        </a:rPr>
                        <a:t>CONTAINS GF BARLEY MALT EXTRACT</a:t>
                      </a:r>
                      <a:endParaRPr lang="en-GB" sz="1700" b="1" i="0" u="none" strike="noStrike" dirty="0">
                        <a:solidFill>
                          <a:srgbClr val="000000"/>
                        </a:solidFill>
                        <a:effectLst/>
                        <a:latin typeface="Bierstadt" panose="020B0004020202020204" pitchFamily="34" charset="0"/>
                      </a:endParaRPr>
                    </a:p>
                    <a:p>
                      <a:pPr algn="ctr" fontAlgn="ctr"/>
                      <a:r>
                        <a:rPr lang="en-GB" sz="1700" b="0" i="0" u="none" strike="noStrike" dirty="0">
                          <a:solidFill>
                            <a:srgbClr val="000000"/>
                          </a:solidFill>
                          <a:effectLst/>
                          <a:latin typeface="Bierstadt" panose="020B0004020202020204" pitchFamily="34" charset="0"/>
                        </a:rPr>
                        <a:t>93177935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FE9"/>
                    </a:solidFill>
                  </a:tcPr>
                </a:tc>
                <a:tc>
                  <a:txBody>
                    <a:bodyPr/>
                    <a:lstStyle/>
                    <a:p>
                      <a:pPr algn="ctr" fontAlgn="ctr"/>
                      <a:r>
                        <a:rPr lang="en-GB" sz="1700" b="1" i="0" u="none" strike="noStrike" dirty="0">
                          <a:solidFill>
                            <a:schemeClr val="tx1"/>
                          </a:solidFill>
                          <a:effectLst/>
                          <a:latin typeface="Bierstadt" panose="020B0004020202020204" pitchFamily="34" charset="0"/>
                        </a:rPr>
                        <a:t>SD Flapjack</a:t>
                      </a:r>
                    </a:p>
                    <a:p>
                      <a:pPr algn="ctr" fontAlgn="ctr"/>
                      <a:r>
                        <a:rPr lang="en-GB" sz="1700" b="1" i="0" u="none" strike="noStrike" dirty="0">
                          <a:solidFill>
                            <a:srgbClr val="FF0000"/>
                          </a:solidFill>
                          <a:effectLst/>
                          <a:latin typeface="Bierstadt" panose="020B0004020202020204" pitchFamily="34" charset="0"/>
                        </a:rPr>
                        <a:t>CONTAINS GF OATS</a:t>
                      </a:r>
                    </a:p>
                    <a:p>
                      <a:pPr algn="ctr" fontAlgn="ctr"/>
                      <a:r>
                        <a:rPr lang="en-GB" sz="1700" b="0" i="0" u="none" strike="noStrike" dirty="0">
                          <a:solidFill>
                            <a:schemeClr val="tx1"/>
                          </a:solidFill>
                          <a:effectLst/>
                          <a:latin typeface="Bierstadt" panose="020B0004020202020204" pitchFamily="34" charset="0"/>
                        </a:rPr>
                        <a:t>93165520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7F5"/>
                    </a:solidFill>
                  </a:tcPr>
                </a:tc>
                <a:tc>
                  <a:txBody>
                    <a:bodyPr/>
                    <a:lstStyle/>
                    <a:p>
                      <a:pPr algn="ctr" fontAlgn="ctr"/>
                      <a:endParaRPr lang="en-GB" sz="1700" b="1" i="0" u="none" strike="noStrike" dirty="0">
                        <a:solidFill>
                          <a:srgbClr val="000000"/>
                        </a:solidFill>
                        <a:effectLst/>
                        <a:latin typeface="Bierstadt" panose="020B0004020202020204" pitchFamily="34" charset="0"/>
                      </a:endParaRPr>
                    </a:p>
                    <a:p>
                      <a:pPr algn="ctr" fontAlgn="ctr"/>
                      <a:r>
                        <a:rPr lang="en-GB" sz="1700" b="1" i="0" u="none" strike="noStrike" dirty="0">
                          <a:solidFill>
                            <a:srgbClr val="000000"/>
                          </a:solidFill>
                          <a:effectLst/>
                          <a:latin typeface="Bierstadt" panose="020B0004020202020204" pitchFamily="34" charset="0"/>
                        </a:rPr>
                        <a:t>SD Mango and Orange</a:t>
                      </a:r>
                    </a:p>
                    <a:p>
                      <a:pPr algn="ctr" fontAlgn="ctr"/>
                      <a:r>
                        <a:rPr lang="en-GB" sz="1700" b="1" i="0" u="none" strike="noStrike" dirty="0">
                          <a:solidFill>
                            <a:srgbClr val="000000"/>
                          </a:solidFill>
                          <a:effectLst/>
                          <a:latin typeface="Bierstadt" panose="020B0004020202020204" pitchFamily="34" charset="0"/>
                        </a:rPr>
                        <a:t> or SD Strawberry Smoothie </a:t>
                      </a:r>
                    </a:p>
                    <a:p>
                      <a:pPr marL="0" marR="0" lvl="0" indent="0" algn="ctr" defTabSz="914400" eaLnBrk="1" fontAlgn="ctr" latinLnBrk="0" hangingPunct="1">
                        <a:lnSpc>
                          <a:spcPct val="100000"/>
                        </a:lnSpc>
                        <a:spcBef>
                          <a:spcPts val="0"/>
                        </a:spcBef>
                        <a:spcAft>
                          <a:spcPts val="0"/>
                        </a:spcAft>
                        <a:buClrTx/>
                        <a:buSzTx/>
                        <a:buFontTx/>
                        <a:buNone/>
                        <a:tabLst/>
                        <a:defRPr/>
                      </a:pPr>
                      <a:r>
                        <a:rPr lang="en-GB" sz="1700" b="0" i="0" u="none" strike="noStrike" dirty="0">
                          <a:solidFill>
                            <a:srgbClr val="000000"/>
                          </a:solidFill>
                          <a:effectLst/>
                          <a:latin typeface="Bierstadt" panose="020B0004020202020204" pitchFamily="34" charset="0"/>
                        </a:rPr>
                        <a:t>93166797/ 93166798</a:t>
                      </a:r>
                    </a:p>
                    <a:p>
                      <a:pPr algn="ctr" fontAlgn="ctr"/>
                      <a:endParaRPr lang="en-GB" sz="1700" b="0" i="0" u="none" strike="noStrike" dirty="0">
                        <a:solidFill>
                          <a:srgbClr val="000000"/>
                        </a:solidFill>
                        <a:effectLst/>
                        <a:highlight>
                          <a:srgbClr val="FFFF00"/>
                        </a:highlight>
                        <a:latin typeface="Bierstadt"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3D4"/>
                    </a:solidFill>
                  </a:tcPr>
                </a:tc>
                <a:extLst>
                  <a:ext uri="{0D108BD9-81ED-4DB2-BD59-A6C34878D82A}">
                    <a16:rowId xmlns:a16="http://schemas.microsoft.com/office/drawing/2014/main" val="1562739879"/>
                  </a:ext>
                </a:extLst>
              </a:tr>
              <a:tr h="1404133">
                <a:tc>
                  <a:txBody>
                    <a:bodyPr/>
                    <a:lstStyle/>
                    <a:p>
                      <a:pPr algn="ctr" fontAlgn="ctr"/>
                      <a:r>
                        <a:rPr lang="en-GB" sz="1800" b="1" i="0" u="none" strike="noStrike" dirty="0">
                          <a:solidFill>
                            <a:schemeClr val="bg1"/>
                          </a:solidFill>
                          <a:effectLst/>
                          <a:latin typeface="Bierstadt" panose="020B0004020202020204" pitchFamily="34" charset="0"/>
                        </a:rPr>
                        <a:t>Alternative Dessert</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gridSpan="5">
                  <a:txBody>
                    <a:bodyPr/>
                    <a:lstStyle/>
                    <a:p>
                      <a:pPr marL="0" marR="0" lvl="0" indent="0" algn="ctr" rtl="0" eaLnBrk="1" fontAlgn="ctr" latinLnBrk="0" hangingPunct="1">
                        <a:lnSpc>
                          <a:spcPct val="100000"/>
                        </a:lnSpc>
                        <a:spcBef>
                          <a:spcPts val="0"/>
                        </a:spcBef>
                        <a:spcAft>
                          <a:spcPct val="0"/>
                        </a:spcAft>
                        <a:buClrTx/>
                        <a:buSzTx/>
                        <a:buFontTx/>
                        <a:buNone/>
                      </a:pPr>
                      <a:r>
                        <a:rPr kumimoji="0"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t>Fresh Fruit</a:t>
                      </a:r>
                      <a:r>
                        <a:rPr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t> </a:t>
                      </a:r>
                      <a:endParaRPr kumimoji="0"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panose="020B0602020204020303" pitchFamily="34" charset="-79"/>
                      </a:endParaRPr>
                    </a:p>
                    <a:p>
                      <a:pPr marL="0" marR="0" lvl="0" indent="0" algn="ctr" defTabSz="914400" rtl="0" eaLnBrk="1" fontAlgn="ctr" latinLnBrk="0" hangingPunct="1">
                        <a:lnSpc>
                          <a:spcPct val="100000"/>
                        </a:lnSpc>
                        <a:spcBef>
                          <a:spcPts val="0"/>
                        </a:spcBef>
                        <a:spcAft>
                          <a:spcPct val="0"/>
                        </a:spcAft>
                        <a:buClrTx/>
                        <a:buSzTx/>
                        <a:buFontTx/>
                        <a:buNone/>
                        <a:tabLst/>
                        <a:defRPr/>
                      </a:pPr>
                      <a:r>
                        <a:rPr kumimoji="0" lang="en-GB" sz="1700" b="0"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t>93232823</a:t>
                      </a:r>
                      <a:br>
                        <a:rPr kumimoji="0"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br>
                      <a:r>
                        <a:rPr kumimoji="0"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t>with SD Coconut Yoghurt </a:t>
                      </a:r>
                      <a:br>
                        <a:rPr kumimoji="0" lang="en-GB" sz="1700" b="0"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br>
                      <a:r>
                        <a:rPr kumimoji="0" lang="en-GB" sz="1700" b="0" i="0" u="none" strike="noStrike" kern="1200" cap="none" spc="0" normalizeH="0" baseline="0" noProof="0" dirty="0">
                          <a:ln>
                            <a:noFill/>
                          </a:ln>
                          <a:effectLst/>
                          <a:uLnTx/>
                          <a:uFillTx/>
                          <a:latin typeface="Bierstadt" panose="020B0004020202020204" pitchFamily="34" charset="0"/>
                          <a:ea typeface="+mn-ea"/>
                          <a:cs typeface="Futura Medium"/>
                        </a:rPr>
                        <a:t>93200113</a:t>
                      </a:r>
                    </a:p>
                  </a:txBody>
                  <a:tcPr marL="96802" marR="96802"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7BF"/>
                    </a:solidFill>
                  </a:tcPr>
                </a:tc>
                <a:tc hMerge="1">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1200" b="1" i="0" u="none" strike="noStrike" kern="1200" cap="none" normalizeH="0" baseline="0">
                          <a:ln>
                            <a:noFill/>
                          </a:ln>
                          <a:solidFill>
                            <a:schemeClr val="tx1"/>
                          </a:solidFill>
                          <a:effectLst/>
                          <a:latin typeface="+mn-lt"/>
                          <a:ea typeface="+mn-ea"/>
                          <a:cs typeface="Futura Medium"/>
                        </a:rPr>
                        <a:t>SD Chocolate </a:t>
                      </a:r>
                      <a:r>
                        <a:rPr kumimoji="0" lang="en-GB" sz="1200" b="1" i="0" u="none" strike="noStrike" kern="1200" cap="none" normalizeH="0" baseline="0" err="1">
                          <a:ln>
                            <a:noFill/>
                          </a:ln>
                          <a:solidFill>
                            <a:schemeClr val="tx1"/>
                          </a:solidFill>
                          <a:effectLst/>
                          <a:latin typeface="+mn-lt"/>
                          <a:ea typeface="+mn-ea"/>
                          <a:cs typeface="Futura Medium"/>
                        </a:rPr>
                        <a:t>Crispie</a:t>
                      </a:r>
                      <a:endParaRPr lang="en-GB" sz="1200" b="1" i="0" u="none" strike="noStrike" kern="1200" cap="none" normalizeH="0" baseline="0">
                        <a:ln>
                          <a:noFill/>
                        </a:ln>
                        <a:solidFill>
                          <a:srgbClr val="000000"/>
                        </a:solidFill>
                        <a:effectLst/>
                        <a:latin typeface="+mn-lt"/>
                        <a:ea typeface="+mn-ea"/>
                        <a:cs typeface="Futura Medium"/>
                      </a:endParaRPr>
                    </a:p>
                    <a:p>
                      <a:pPr marL="0" marR="0" lvl="0" indent="0" algn="ctr">
                        <a:lnSpc>
                          <a:spcPct val="100000"/>
                        </a:lnSpc>
                        <a:spcBef>
                          <a:spcPts val="0"/>
                        </a:spcBef>
                        <a:spcAft>
                          <a:spcPts val="0"/>
                        </a:spcAft>
                        <a:buNone/>
                      </a:pPr>
                      <a:r>
                        <a:rPr lang="en-GB" sz="1200" b="1" i="0" u="none" strike="noStrike" kern="1200" cap="none" normalizeH="0" baseline="0" noProof="0">
                          <a:ln>
                            <a:noFill/>
                          </a:ln>
                          <a:solidFill>
                            <a:srgbClr val="FF0000"/>
                          </a:solidFill>
                          <a:effectLst/>
                          <a:latin typeface="Calibri"/>
                        </a:rPr>
                        <a:t>CONTAINS GF BARLEY MALT EXTRACT</a:t>
                      </a:r>
                      <a:br>
                        <a:rPr kumimoji="0" lang="en-GB" sz="1200" b="1" i="0" u="none" strike="noStrike" kern="1200" cap="none" normalizeH="0" baseline="0">
                          <a:ln>
                            <a:noFill/>
                          </a:ln>
                          <a:solidFill>
                            <a:srgbClr val="000000"/>
                          </a:solidFill>
                          <a:effectLst/>
                          <a:latin typeface="+mn-lt"/>
                          <a:ea typeface="+mn-ea"/>
                          <a:cs typeface="Futura Medium"/>
                        </a:rPr>
                      </a:br>
                      <a:r>
                        <a:rPr lang="en-GB" sz="1200" i="0" kern="1200">
                          <a:solidFill>
                            <a:schemeClr val="tx1"/>
                          </a:solidFill>
                          <a:effectLst/>
                          <a:latin typeface="+mn-lt"/>
                          <a:ea typeface="+mn-ea"/>
                          <a:cs typeface="+mn-cs"/>
                        </a:rPr>
                        <a:t>93158451</a:t>
                      </a:r>
                      <a:endParaRPr kumimoji="0" lang="en-GB" sz="1200" b="1" i="0" u="none" strike="noStrike" kern="1200" cap="none" normalizeH="0" baseline="0">
                        <a:ln>
                          <a:noFill/>
                        </a:ln>
                        <a:solidFill>
                          <a:srgbClr val="000000"/>
                        </a:solidFill>
                        <a:effectLst/>
                        <a:latin typeface="+mn-lt"/>
                        <a:ea typeface="+mn-ea"/>
                        <a:cs typeface="Futura Medium"/>
                      </a:endParaRPr>
                    </a:p>
                    <a:p>
                      <a:pPr algn="ctr" fontAlgn="ctr"/>
                      <a:r>
                        <a:rPr lang="en-GB" sz="1200" b="1" i="0" u="none" strike="noStrike">
                          <a:solidFill>
                            <a:schemeClr val="tx1"/>
                          </a:solidFill>
                          <a:effectLst/>
                          <a:latin typeface="+mn-lt"/>
                        </a:rPr>
                        <a:t>with SD Chocolate Custard</a:t>
                      </a:r>
                    </a:p>
                    <a:p>
                      <a:pPr algn="ctr" fontAlgn="ctr"/>
                      <a:r>
                        <a:rPr lang="en-GB" sz="1200" b="0" i="0" u="none" strike="noStrike">
                          <a:solidFill>
                            <a:schemeClr val="tx1"/>
                          </a:solidFill>
                          <a:effectLst/>
                          <a:latin typeface="+mn-lt"/>
                        </a:rPr>
                        <a:t>93176566</a:t>
                      </a:r>
                    </a:p>
                  </a:txBody>
                  <a:tcPr marL="96802" marR="96802" marT="3600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7CD"/>
                    </a:solidFill>
                  </a:tcPr>
                </a:tc>
                <a:tc hMerge="1">
                  <a:txBody>
                    <a:bodyPr/>
                    <a:lstStyle/>
                    <a:p>
                      <a:pPr marL="0" marR="0" lvl="0" indent="0" algn="ctr" rtl="0" eaLnBrk="1" fontAlgn="ctr" latinLnBrk="0" hangingPunct="1">
                        <a:lnSpc>
                          <a:spcPct val="100000"/>
                        </a:lnSpc>
                        <a:spcBef>
                          <a:spcPts val="0"/>
                        </a:spcBef>
                        <a:spcAft>
                          <a:spcPct val="0"/>
                        </a:spcAft>
                        <a:buClrTx/>
                        <a:buSzTx/>
                        <a:buFontTx/>
                        <a:buNone/>
                      </a:pPr>
                      <a:r>
                        <a:rPr kumimoji="0" lang="en-GB" sz="1200" b="1" i="0" u="none" strike="noStrike" kern="1200" cap="none" spc="0" normalizeH="0" baseline="0" noProof="0">
                          <a:ln>
                            <a:noFill/>
                          </a:ln>
                          <a:solidFill>
                            <a:srgbClr val="000000"/>
                          </a:solidFill>
                          <a:effectLst/>
                          <a:uLnTx/>
                          <a:uFillTx/>
                          <a:latin typeface="Calibri"/>
                          <a:ea typeface="+mn-ea"/>
                          <a:cs typeface="Futura Medium"/>
                        </a:rPr>
                        <a:t>Fresh Fruit</a:t>
                      </a:r>
                      <a:r>
                        <a:rPr lang="en-GB" sz="1200" b="1" i="0" u="none" strike="noStrike" kern="1200" cap="none" spc="0" normalizeH="0" baseline="0" noProof="0">
                          <a:ln>
                            <a:noFill/>
                          </a:ln>
                          <a:solidFill>
                            <a:srgbClr val="000000"/>
                          </a:solidFill>
                          <a:effectLst/>
                          <a:uLnTx/>
                          <a:uFillTx/>
                          <a:latin typeface="Calibri"/>
                          <a:ea typeface="+mn-ea"/>
                          <a:cs typeface="Futura Medium"/>
                        </a:rPr>
                        <a:t> </a:t>
                      </a:r>
                      <a:endParaRPr kumimoji="0" lang="en-GB" sz="1200" b="1" i="0" u="none" strike="noStrike" kern="1200" cap="none" spc="0" normalizeH="0" baseline="0" noProof="0">
                        <a:ln>
                          <a:noFill/>
                        </a:ln>
                        <a:solidFill>
                          <a:srgbClr val="000000"/>
                        </a:solidFill>
                        <a:effectLst/>
                        <a:uLnTx/>
                        <a:uFillTx/>
                        <a:latin typeface="Calibri"/>
                        <a:ea typeface="+mn-ea"/>
                        <a:cs typeface="Futura Medium" panose="020B0602020204020303" pitchFamily="34" charset="-79"/>
                      </a:endParaRPr>
                    </a:p>
                    <a:p>
                      <a:pPr marL="0" marR="0" lvl="0" indent="0" algn="ctr" defTabSz="914400" rtl="0" eaLnBrk="1" fontAlgn="ctr"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Futura Medium"/>
                        </a:rPr>
                        <a:t>93232823</a:t>
                      </a:r>
                      <a:br>
                        <a:rPr kumimoji="0" lang="en-GB" sz="1200" b="1" i="0" u="none" strike="noStrike" kern="1200" cap="none" spc="0" normalizeH="0" baseline="0" noProof="0">
                          <a:ln>
                            <a:noFill/>
                          </a:ln>
                          <a:solidFill>
                            <a:srgbClr val="000000"/>
                          </a:solidFill>
                          <a:effectLst/>
                          <a:uLnTx/>
                          <a:uFillTx/>
                          <a:latin typeface="Calibri"/>
                          <a:ea typeface="+mn-ea"/>
                          <a:cs typeface="Futura Medium"/>
                        </a:rPr>
                      </a:br>
                      <a:r>
                        <a:rPr kumimoji="0" lang="en-GB" sz="1200" b="1" i="0" u="none" strike="noStrike" kern="1200" cap="none" spc="0" normalizeH="0" baseline="0" noProof="0">
                          <a:ln>
                            <a:noFill/>
                          </a:ln>
                          <a:solidFill>
                            <a:srgbClr val="000000"/>
                          </a:solidFill>
                          <a:effectLst/>
                          <a:uLnTx/>
                          <a:uFillTx/>
                          <a:latin typeface="Calibri"/>
                          <a:ea typeface="+mn-ea"/>
                          <a:cs typeface="Futura Medium"/>
                        </a:rPr>
                        <a:t>with SD Coconut Yoghurt </a:t>
                      </a:r>
                      <a:br>
                        <a:rPr kumimoji="0" lang="en-GB" sz="1200" b="0" i="0" u="none" strike="noStrike" kern="1200" cap="none" spc="0" normalizeH="0" baseline="0" noProof="0">
                          <a:ln>
                            <a:noFill/>
                          </a:ln>
                          <a:solidFill>
                            <a:srgbClr val="000000"/>
                          </a:solidFill>
                          <a:effectLst/>
                          <a:uLnTx/>
                          <a:uFillTx/>
                          <a:latin typeface="Calibri"/>
                          <a:ea typeface="+mn-ea"/>
                          <a:cs typeface="Futura Medium"/>
                        </a:rPr>
                      </a:br>
                      <a:r>
                        <a:rPr kumimoji="0" lang="en-GB" sz="1200" b="0" i="0" u="none" strike="noStrike" kern="1200" cap="none" spc="0" normalizeH="0" baseline="0" noProof="0">
                          <a:ln>
                            <a:noFill/>
                          </a:ln>
                          <a:effectLst/>
                          <a:uLnTx/>
                          <a:uFillTx/>
                          <a:latin typeface="Calibri"/>
                          <a:ea typeface="+mn-ea"/>
                          <a:cs typeface="Futura Medium"/>
                        </a:rPr>
                        <a:t>93200113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6C0"/>
                    </a:solidFill>
                  </a:tcPr>
                </a:tc>
                <a:tc hMerge="1">
                  <a:txBody>
                    <a:bodyPr/>
                    <a:lstStyle/>
                    <a:p>
                      <a:pPr marL="0" marR="0" lvl="0" indent="0" algn="ctr" rtl="0" eaLnBrk="1" fontAlgn="ctr" latinLnBrk="0" hangingPunct="1">
                        <a:lnSpc>
                          <a:spcPct val="100000"/>
                        </a:lnSpc>
                        <a:spcBef>
                          <a:spcPts val="0"/>
                        </a:spcBef>
                        <a:spcAft>
                          <a:spcPct val="0"/>
                        </a:spcAft>
                        <a:buClrTx/>
                        <a:buSzTx/>
                        <a:buFontTx/>
                        <a:buNone/>
                      </a:pPr>
                      <a:r>
                        <a:rPr kumimoji="0" lang="en-GB" sz="1200" b="1" i="0" u="none" strike="noStrike" kern="1200" cap="none" spc="0" normalizeH="0" baseline="0" noProof="0">
                          <a:ln>
                            <a:noFill/>
                          </a:ln>
                          <a:solidFill>
                            <a:srgbClr val="000000"/>
                          </a:solidFill>
                          <a:effectLst/>
                          <a:uLnTx/>
                          <a:uFillTx/>
                          <a:latin typeface="Calibri"/>
                          <a:ea typeface="+mn-ea"/>
                          <a:cs typeface="Futura Medium"/>
                        </a:rPr>
                        <a:t>Fresh Fruit</a:t>
                      </a:r>
                      <a:r>
                        <a:rPr lang="en-GB" sz="1200" b="1" i="0" u="none" strike="noStrike" kern="1200" cap="none" spc="0" normalizeH="0" baseline="0" noProof="0">
                          <a:ln>
                            <a:noFill/>
                          </a:ln>
                          <a:solidFill>
                            <a:srgbClr val="000000"/>
                          </a:solidFill>
                          <a:effectLst/>
                          <a:uLnTx/>
                          <a:uFillTx/>
                          <a:latin typeface="Calibri"/>
                          <a:ea typeface="+mn-ea"/>
                          <a:cs typeface="Futura Medium"/>
                        </a:rPr>
                        <a:t> </a:t>
                      </a:r>
                      <a:endParaRPr kumimoji="0" lang="en-GB" sz="1200" b="1" i="0" u="none" strike="noStrike" kern="1200" cap="none" spc="0" normalizeH="0" baseline="0" noProof="0">
                        <a:ln>
                          <a:noFill/>
                        </a:ln>
                        <a:solidFill>
                          <a:srgbClr val="000000"/>
                        </a:solidFill>
                        <a:effectLst/>
                        <a:uLnTx/>
                        <a:uFillTx/>
                        <a:latin typeface="Calibri"/>
                        <a:ea typeface="+mn-ea"/>
                        <a:cs typeface="Futura Medium" panose="020B0602020204020303" pitchFamily="34" charset="-79"/>
                      </a:endParaRPr>
                    </a:p>
                    <a:p>
                      <a:pPr marL="0" marR="0" lvl="0" indent="0" algn="ctr" defTabSz="914400" rtl="0" eaLnBrk="1" fontAlgn="ctr"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Futura Medium"/>
                        </a:rPr>
                        <a:t>93232823</a:t>
                      </a:r>
                      <a:br>
                        <a:rPr kumimoji="0" lang="en-GB" sz="1200" b="1" i="0" u="none" strike="noStrike" kern="1200" cap="none" spc="0" normalizeH="0" baseline="0" noProof="0">
                          <a:ln>
                            <a:noFill/>
                          </a:ln>
                          <a:solidFill>
                            <a:srgbClr val="000000"/>
                          </a:solidFill>
                          <a:effectLst/>
                          <a:uLnTx/>
                          <a:uFillTx/>
                          <a:latin typeface="Calibri"/>
                          <a:ea typeface="+mn-ea"/>
                          <a:cs typeface="Futura Medium"/>
                        </a:rPr>
                      </a:br>
                      <a:r>
                        <a:rPr kumimoji="0" lang="en-GB" sz="1200" b="1" i="0" u="none" strike="noStrike" kern="1200" cap="none" spc="0" normalizeH="0" baseline="0" noProof="0">
                          <a:ln>
                            <a:noFill/>
                          </a:ln>
                          <a:solidFill>
                            <a:srgbClr val="000000"/>
                          </a:solidFill>
                          <a:effectLst/>
                          <a:uLnTx/>
                          <a:uFillTx/>
                          <a:latin typeface="Calibri"/>
                          <a:ea typeface="+mn-ea"/>
                          <a:cs typeface="Futura Medium"/>
                        </a:rPr>
                        <a:t>with SD Coconut Yoghurt </a:t>
                      </a:r>
                      <a:br>
                        <a:rPr kumimoji="0" lang="en-GB" sz="1200" b="0" i="0" u="none" strike="noStrike" kern="1200" cap="none" spc="0" normalizeH="0" baseline="0" noProof="0">
                          <a:ln>
                            <a:noFill/>
                          </a:ln>
                          <a:solidFill>
                            <a:srgbClr val="000000"/>
                          </a:solidFill>
                          <a:effectLst/>
                          <a:uLnTx/>
                          <a:uFillTx/>
                          <a:latin typeface="Calibri"/>
                          <a:ea typeface="+mn-ea"/>
                          <a:cs typeface="Futura Medium"/>
                        </a:rPr>
                      </a:br>
                      <a:r>
                        <a:rPr kumimoji="0" lang="en-GB" sz="1200" b="0" i="0" u="none" strike="noStrike" kern="1200" cap="none" spc="0" normalizeH="0" baseline="0" noProof="0">
                          <a:ln>
                            <a:noFill/>
                          </a:ln>
                          <a:effectLst/>
                          <a:uLnTx/>
                          <a:uFillTx/>
                          <a:latin typeface="Calibri"/>
                          <a:ea typeface="+mn-ea"/>
                          <a:cs typeface="Futura Medium"/>
                        </a:rPr>
                        <a:t>93200113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F1DE"/>
                    </a:solidFill>
                  </a:tcPr>
                </a:tc>
                <a:tc hMerge="1">
                  <a:txBody>
                    <a:bodyPr/>
                    <a:lstStyle/>
                    <a:p>
                      <a:pPr marL="0" marR="0" lvl="0" indent="0" algn="ctr" rtl="0" eaLnBrk="1" fontAlgn="ctr" latinLnBrk="0" hangingPunct="1">
                        <a:lnSpc>
                          <a:spcPct val="100000"/>
                        </a:lnSpc>
                        <a:spcBef>
                          <a:spcPts val="0"/>
                        </a:spcBef>
                        <a:spcAft>
                          <a:spcPct val="0"/>
                        </a:spcAft>
                        <a:buClrTx/>
                        <a:buSzTx/>
                        <a:buFontTx/>
                        <a:buNone/>
                      </a:pPr>
                      <a:r>
                        <a:rPr kumimoji="0" lang="en-GB" sz="1200" b="1" i="0" u="none" strike="noStrike" kern="1200" cap="none" spc="0" normalizeH="0" baseline="0" noProof="0">
                          <a:ln>
                            <a:noFill/>
                          </a:ln>
                          <a:solidFill>
                            <a:srgbClr val="000000"/>
                          </a:solidFill>
                          <a:effectLst/>
                          <a:uLnTx/>
                          <a:uFillTx/>
                          <a:latin typeface="Calibri"/>
                          <a:ea typeface="+mn-ea"/>
                          <a:cs typeface="Futura Medium"/>
                        </a:rPr>
                        <a:t>Fresh Fruit</a:t>
                      </a:r>
                      <a:r>
                        <a:rPr lang="en-GB" sz="1200" b="1" i="0" u="none" strike="noStrike" kern="1200" cap="none" spc="0" normalizeH="0" baseline="0" noProof="0">
                          <a:ln>
                            <a:noFill/>
                          </a:ln>
                          <a:solidFill>
                            <a:srgbClr val="000000"/>
                          </a:solidFill>
                          <a:effectLst/>
                          <a:uLnTx/>
                          <a:uFillTx/>
                          <a:latin typeface="Calibri"/>
                          <a:ea typeface="+mn-ea"/>
                          <a:cs typeface="Futura Medium"/>
                        </a:rPr>
                        <a:t> </a:t>
                      </a:r>
                      <a:endParaRPr kumimoji="0" lang="en-GB" sz="1200" b="1" i="0" u="none" strike="noStrike" kern="1200" cap="none" spc="0" normalizeH="0" baseline="0" noProof="0">
                        <a:ln>
                          <a:noFill/>
                        </a:ln>
                        <a:solidFill>
                          <a:srgbClr val="000000"/>
                        </a:solidFill>
                        <a:effectLst/>
                        <a:uLnTx/>
                        <a:uFillTx/>
                        <a:latin typeface="Calibri"/>
                        <a:ea typeface="+mn-ea"/>
                        <a:cs typeface="Futura Medium" panose="020B0602020204020303" pitchFamily="34" charset="-79"/>
                      </a:endParaRPr>
                    </a:p>
                    <a:p>
                      <a:pPr marL="0" marR="0" lvl="0" indent="0" algn="ctr" defTabSz="914400" rtl="0" eaLnBrk="1" fontAlgn="ctr"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Futura Medium"/>
                        </a:rPr>
                        <a:t>93232823</a:t>
                      </a:r>
                      <a:br>
                        <a:rPr kumimoji="0" lang="en-GB" sz="1200" b="1" i="0" u="none" strike="noStrike" kern="1200" cap="none" spc="0" normalizeH="0" baseline="0" noProof="0">
                          <a:ln>
                            <a:noFill/>
                          </a:ln>
                          <a:solidFill>
                            <a:srgbClr val="000000"/>
                          </a:solidFill>
                          <a:effectLst/>
                          <a:uLnTx/>
                          <a:uFillTx/>
                          <a:latin typeface="Calibri"/>
                          <a:ea typeface="+mn-ea"/>
                          <a:cs typeface="Futura Medium"/>
                        </a:rPr>
                      </a:br>
                      <a:r>
                        <a:rPr kumimoji="0" lang="en-GB" sz="1200" b="1" i="0" u="none" strike="noStrike" kern="1200" cap="none" spc="0" normalizeH="0" baseline="0" noProof="0">
                          <a:ln>
                            <a:noFill/>
                          </a:ln>
                          <a:solidFill>
                            <a:srgbClr val="000000"/>
                          </a:solidFill>
                          <a:effectLst/>
                          <a:uLnTx/>
                          <a:uFillTx/>
                          <a:latin typeface="Calibri"/>
                          <a:ea typeface="+mn-ea"/>
                          <a:cs typeface="Futura Medium"/>
                        </a:rPr>
                        <a:t>with SD Coconut Yoghurt </a:t>
                      </a:r>
                      <a:br>
                        <a:rPr kumimoji="0" lang="en-GB" sz="1200" b="0" i="0" u="none" strike="noStrike" kern="1200" cap="none" spc="0" normalizeH="0" baseline="0" noProof="0">
                          <a:ln>
                            <a:noFill/>
                          </a:ln>
                          <a:solidFill>
                            <a:srgbClr val="000000"/>
                          </a:solidFill>
                          <a:effectLst/>
                          <a:uLnTx/>
                          <a:uFillTx/>
                          <a:latin typeface="Calibri"/>
                          <a:ea typeface="+mn-ea"/>
                          <a:cs typeface="Futura Medium"/>
                        </a:rPr>
                      </a:br>
                      <a:r>
                        <a:rPr kumimoji="0" lang="en-GB" sz="1200" b="0" i="0" u="none" strike="noStrike" kern="1200" cap="none" spc="0" normalizeH="0" baseline="0" noProof="0">
                          <a:ln>
                            <a:noFill/>
                          </a:ln>
                          <a:effectLst/>
                          <a:uLnTx/>
                          <a:uFillTx/>
                          <a:latin typeface="Calibri"/>
                          <a:ea typeface="+mn-ea"/>
                          <a:cs typeface="Futura Medium"/>
                        </a:rPr>
                        <a:t>93200113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CE5"/>
                    </a:solidFill>
                  </a:tcPr>
                </a:tc>
                <a:extLst>
                  <a:ext uri="{0D108BD9-81ED-4DB2-BD59-A6C34878D82A}">
                    <a16:rowId xmlns:a16="http://schemas.microsoft.com/office/drawing/2014/main" val="1295575362"/>
                  </a:ext>
                </a:extLst>
              </a:tr>
            </a:tbl>
          </a:graphicData>
        </a:graphic>
      </p:graphicFrame>
      <p:sp>
        <p:nvSpPr>
          <p:cNvPr id="9" name="TextBox 8">
            <a:extLst>
              <a:ext uri="{FF2B5EF4-FFF2-40B4-BE49-F238E27FC236}">
                <a16:creationId xmlns:a16="http://schemas.microsoft.com/office/drawing/2014/main" id="{998A8CBC-46CB-0A2A-2DBA-C0326AB2D1C7}"/>
              </a:ext>
            </a:extLst>
          </p:cNvPr>
          <p:cNvSpPr txBox="1"/>
          <p:nvPr/>
        </p:nvSpPr>
        <p:spPr>
          <a:xfrm rot="16200000">
            <a:off x="-5297247" y="6792770"/>
            <a:ext cx="12192000" cy="707886"/>
          </a:xfrm>
          <a:prstGeom prst="rect">
            <a:avLst/>
          </a:prstGeom>
          <a:noFill/>
        </p:spPr>
        <p:txBody>
          <a:bodyPr wrap="square">
            <a:spAutoFit/>
          </a:bodyPr>
          <a:lstStyle/>
          <a:p>
            <a:pPr algn="ctr"/>
            <a:r>
              <a:rPr lang="en-GB" sz="4000" b="1" dirty="0">
                <a:solidFill>
                  <a:srgbClr val="6BB195"/>
                </a:solidFill>
                <a:latin typeface="Congenial Black" panose="020F0502020204030204" pitchFamily="2" charset="0"/>
              </a:rPr>
              <a:t>SRPING/SUMMER 2024</a:t>
            </a:r>
          </a:p>
        </p:txBody>
      </p:sp>
      <p:pic>
        <p:nvPicPr>
          <p:cNvPr id="11" name="Picture 10">
            <a:extLst>
              <a:ext uri="{FF2B5EF4-FFF2-40B4-BE49-F238E27FC236}">
                <a16:creationId xmlns:a16="http://schemas.microsoft.com/office/drawing/2014/main" id="{3CA1DEC9-89D7-CEF7-FFB8-BC080D565F8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280559" y="2033304"/>
            <a:ext cx="20617486" cy="801877"/>
          </a:xfrm>
          <a:prstGeom prst="rect">
            <a:avLst/>
          </a:prstGeom>
        </p:spPr>
      </p:pic>
      <p:sp>
        <p:nvSpPr>
          <p:cNvPr id="12" name="TextBox 11">
            <a:extLst>
              <a:ext uri="{FF2B5EF4-FFF2-40B4-BE49-F238E27FC236}">
                <a16:creationId xmlns:a16="http://schemas.microsoft.com/office/drawing/2014/main" id="{8A6A8182-5315-1DE0-8783-7F74C6A814AA}"/>
              </a:ext>
            </a:extLst>
          </p:cNvPr>
          <p:cNvSpPr txBox="1"/>
          <p:nvPr/>
        </p:nvSpPr>
        <p:spPr>
          <a:xfrm>
            <a:off x="8780410" y="412860"/>
            <a:ext cx="7617783" cy="1384995"/>
          </a:xfrm>
          <a:prstGeom prst="rect">
            <a:avLst/>
          </a:prstGeom>
          <a:noFill/>
        </p:spPr>
        <p:txBody>
          <a:bodyPr wrap="square" lIns="91440" tIns="45720" rIns="91440" bIns="45720" rtlCol="0" anchor="t">
            <a:spAutoFit/>
          </a:bodyPr>
          <a:lstStyle/>
          <a:p>
            <a:pPr algn="ctr" rtl="0">
              <a:defRPr/>
            </a:pPr>
            <a:r>
              <a:rPr kumimoji="0" lang="en-GB" sz="2800" b="1" i="0" u="none" strike="noStrike" kern="1200" cap="none" spc="0" normalizeH="0" baseline="0" noProof="0" dirty="0">
                <a:ln>
                  <a:noFill/>
                </a:ln>
                <a:solidFill>
                  <a:schemeClr val="tx1"/>
                </a:solidFill>
                <a:effectLst/>
                <a:uLnTx/>
                <a:uFillTx/>
                <a:latin typeface="Congenial Black" panose="02000503040000020004" pitchFamily="2" charset="0"/>
                <a:cs typeface="Futura Medium"/>
              </a:rPr>
              <a:t>STOP AND THINK!</a:t>
            </a:r>
            <a:r>
              <a:rPr lang="en-GB" sz="2800" b="1" kern="1200" dirty="0">
                <a:solidFill>
                  <a:schemeClr val="tx1"/>
                </a:solidFill>
                <a:latin typeface="Congenial Black" panose="02000503040000020004" pitchFamily="2" charset="0"/>
                <a:cs typeface="Futura Medium"/>
              </a:rPr>
              <a:t> </a:t>
            </a:r>
            <a:endParaRPr kumimoji="0" lang="en-GB" sz="2800" b="1" i="0" u="none" strike="noStrike" kern="1200" cap="none" spc="0" normalizeH="0" baseline="0" noProof="0" dirty="0">
              <a:ln>
                <a:noFill/>
              </a:ln>
              <a:solidFill>
                <a:schemeClr val="tx1"/>
              </a:solidFill>
              <a:effectLst/>
              <a:uLnTx/>
              <a:uFillTx/>
              <a:latin typeface="Congenial Black" panose="02000503040000020004" pitchFamily="2" charset="0"/>
              <a:cs typeface="Futura Medium" panose="020B0602020204020303" pitchFamily="34" charset="-79"/>
            </a:endParaRPr>
          </a:p>
          <a:p>
            <a:pPr algn="ctr" rtl="0">
              <a:defRPr/>
            </a:pPr>
            <a:r>
              <a:rPr lang="en-GB" sz="2800" b="1" dirty="0">
                <a:solidFill>
                  <a:schemeClr val="tx1"/>
                </a:solidFill>
                <a:latin typeface="Congenial Black" panose="02000503040000020004" pitchFamily="2" charset="0"/>
                <a:cs typeface="Futura Medium"/>
              </a:rPr>
              <a:t>Have you completed the double-checking confirmation sheet? </a:t>
            </a:r>
            <a:endParaRPr kumimoji="0" lang="en-GB" sz="2000" b="1" i="0" u="none" strike="noStrike" kern="1200" cap="none" spc="0" normalizeH="0" baseline="0" noProof="0" dirty="0">
              <a:ln>
                <a:noFill/>
              </a:ln>
              <a:solidFill>
                <a:schemeClr val="tx1"/>
              </a:solidFill>
              <a:effectLst/>
              <a:uLnTx/>
              <a:uFillTx/>
              <a:latin typeface="Congenial Black" panose="02000503040000020004" pitchFamily="2" charset="0"/>
              <a:cs typeface="Futura Medium" panose="020B0602020204020303" pitchFamily="34" charset="-79"/>
            </a:endParaRPr>
          </a:p>
        </p:txBody>
      </p:sp>
      <p:sp>
        <p:nvSpPr>
          <p:cNvPr id="20" name="Freeform 2">
            <a:extLst>
              <a:ext uri="{FF2B5EF4-FFF2-40B4-BE49-F238E27FC236}">
                <a16:creationId xmlns:a16="http://schemas.microsoft.com/office/drawing/2014/main" id="{B6B15E11-CB55-FF5F-19A1-057668D6C155}"/>
              </a:ext>
            </a:extLst>
          </p:cNvPr>
          <p:cNvSpPr/>
          <p:nvPr/>
        </p:nvSpPr>
        <p:spPr>
          <a:xfrm>
            <a:off x="0" y="-1"/>
            <a:ext cx="4322618" cy="171674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stretch>
              <a:fillRect t="-1" r="-9740" b="-38982"/>
            </a:stretch>
          </a:blipFill>
        </p:spPr>
        <p:txBody>
          <a:bodyPr/>
          <a:lstStyle/>
          <a:p>
            <a:endParaRPr lang="en-GB" dirty="0"/>
          </a:p>
        </p:txBody>
      </p:sp>
      <p:sp>
        <p:nvSpPr>
          <p:cNvPr id="21" name="TextBox 20">
            <a:extLst>
              <a:ext uri="{FF2B5EF4-FFF2-40B4-BE49-F238E27FC236}">
                <a16:creationId xmlns:a16="http://schemas.microsoft.com/office/drawing/2014/main" id="{1868038F-06B7-2732-F435-9DEA674D9831}"/>
              </a:ext>
            </a:extLst>
          </p:cNvPr>
          <p:cNvSpPr txBox="1"/>
          <p:nvPr/>
        </p:nvSpPr>
        <p:spPr>
          <a:xfrm>
            <a:off x="1468738" y="11440279"/>
            <a:ext cx="21429307" cy="2062103"/>
          </a:xfrm>
          <a:prstGeom prst="rect">
            <a:avLst/>
          </a:prstGeom>
          <a:solidFill>
            <a:srgbClr val="FEE8DA"/>
          </a:solidFill>
          <a:ln>
            <a:solidFill>
              <a:schemeClr val="bg1">
                <a:lumMod val="85000"/>
              </a:schemeClr>
            </a:solidFill>
          </a:ln>
          <a:effectLst>
            <a:outerShdw blurRad="50800" dist="38100" dir="5400000" algn="t" rotWithShape="0">
              <a:prstClr val="black">
                <a:alpha val="40000"/>
              </a:prstClr>
            </a:outerShdw>
          </a:effectLst>
        </p:spPr>
        <p:txBody>
          <a:bodyPr wrap="square" rtlCol="0">
            <a:spAutoFit/>
          </a:bodyPr>
          <a:lstStyle/>
          <a:p>
            <a:pPr algn="ctr" fontAlgn="base"/>
            <a:endParaRPr lang="en-GB" sz="1600" b="1" dirty="0">
              <a:solidFill>
                <a:srgbClr val="FF0000"/>
              </a:solidFill>
              <a:latin typeface="Bierstadt" panose="020B0004020202020204" pitchFamily="34" charset="0"/>
              <a:cs typeface="Lucida Sans Unicode" panose="020B0602030504020204" pitchFamily="34" charset="0"/>
            </a:endParaRPr>
          </a:p>
          <a:p>
            <a:pPr algn="ctr" fontAlgn="base"/>
            <a:r>
              <a:rPr lang="en-GB" sz="1600" b="1" dirty="0">
                <a:solidFill>
                  <a:srgbClr val="FF0000"/>
                </a:solidFill>
                <a:latin typeface="Bierstadt" panose="020B0004020202020204" pitchFamily="34" charset="0"/>
                <a:cs typeface="Lucida Sans Unicode" panose="020B0602030504020204" pitchFamily="34" charset="0"/>
              </a:rPr>
              <a:t>ONLY SERVE WHAT IS ON THIS MENU</a:t>
            </a:r>
          </a:p>
          <a:p>
            <a:pPr algn="ctr" fontAlgn="base"/>
            <a:r>
              <a:rPr lang="en-GB" sz="1600" b="1" dirty="0">
                <a:solidFill>
                  <a:srgbClr val="FF0000"/>
                </a:solidFill>
                <a:latin typeface="Bierstadt" panose="020B0004020202020204" pitchFamily="34" charset="0"/>
                <a:cs typeface="Lucida Sans Unicode" panose="020B0602030504020204" pitchFamily="34" charset="0"/>
              </a:rPr>
              <a:t>SD – SPECIAL DIET RECIPE</a:t>
            </a:r>
          </a:p>
          <a:p>
            <a:pPr algn="ctr" fontAlgn="base"/>
            <a:endParaRPr lang="en-GB" sz="1600" b="1" dirty="0">
              <a:solidFill>
                <a:srgbClr val="FF0000"/>
              </a:solidFill>
              <a:latin typeface="Bierstadt" panose="020B0004020202020204" pitchFamily="34" charset="0"/>
              <a:cs typeface="Lucida Sans Unicode" panose="020B0602030504020204" pitchFamily="34" charset="0"/>
            </a:endParaRPr>
          </a:p>
          <a:p>
            <a:pPr algn="ctr" fontAlgn="base"/>
            <a:r>
              <a:rPr lang="en-GB" sz="1600" dirty="0">
                <a:solidFill>
                  <a:srgbClr val="A51B5C"/>
                </a:solidFill>
                <a:latin typeface="Bierstadt" panose="020B0004020202020204" pitchFamily="34" charset="0"/>
                <a:cs typeface="Lucida Sans Unicode" panose="020B0602030504020204" pitchFamily="34" charset="0"/>
              </a:rPr>
              <a:t>Available Daily: Cool Water, SD Coconut Yoghurt (93200113) and Fresh Fruit (93232823)</a:t>
            </a:r>
          </a:p>
          <a:p>
            <a:pPr algn="ctr" fontAlgn="base"/>
            <a:endParaRPr lang="en-GB" sz="1600" b="1" dirty="0">
              <a:solidFill>
                <a:srgbClr val="FF0000"/>
              </a:solidFill>
              <a:latin typeface="Bierstadt" panose="020B0004020202020204" pitchFamily="34" charset="0"/>
              <a:cs typeface="Lucida Sans Unicode" panose="020B0602030504020204" pitchFamily="34" charset="0"/>
            </a:endParaRPr>
          </a:p>
          <a:p>
            <a:pPr algn="ctr"/>
            <a:r>
              <a:rPr lang="en-GB" sz="1600" b="1" dirty="0">
                <a:ln>
                  <a:noFill/>
                </a:ln>
                <a:solidFill>
                  <a:srgbClr val="FF0000"/>
                </a:solidFill>
                <a:latin typeface="Bierstadt" panose="020B0004020202020204" pitchFamily="34" charset="0"/>
              </a:rPr>
              <a:t>NO FRESHLY BAKED BREAD, STANDARD YOGHURT, STANDARD COLESLAW OR SALAD BAR</a:t>
            </a:r>
          </a:p>
          <a:p>
            <a:endParaRPr lang="en-GB" sz="1600" dirty="0"/>
          </a:p>
        </p:txBody>
      </p:sp>
      <p:sp>
        <p:nvSpPr>
          <p:cNvPr id="22" name="TextBox 21">
            <a:extLst>
              <a:ext uri="{FF2B5EF4-FFF2-40B4-BE49-F238E27FC236}">
                <a16:creationId xmlns:a16="http://schemas.microsoft.com/office/drawing/2014/main" id="{DA5CAA1F-3009-436D-1676-DB022F2D40B7}"/>
              </a:ext>
            </a:extLst>
          </p:cNvPr>
          <p:cNvSpPr txBox="1"/>
          <p:nvPr/>
        </p:nvSpPr>
        <p:spPr>
          <a:xfrm>
            <a:off x="18530759" y="213618"/>
            <a:ext cx="5495147" cy="1754326"/>
          </a:xfrm>
          <a:prstGeom prst="rect">
            <a:avLst/>
          </a:prstGeom>
          <a:noFill/>
          <a:ln>
            <a:noFill/>
          </a:ln>
        </p:spPr>
        <p:txBody>
          <a:bodyPr wrap="square">
            <a:spAutoFit/>
          </a:bodyPr>
          <a:lstStyle/>
          <a:p>
            <a:pPr algn="ctr"/>
            <a:r>
              <a:rPr lang="en-GB" sz="3600" dirty="0">
                <a:solidFill>
                  <a:srgbClr val="029978"/>
                </a:solidFill>
                <a:latin typeface="Congenial Black" panose="020F0502020204030204" pitchFamily="2" charset="0"/>
              </a:rPr>
              <a:t>KEA </a:t>
            </a:r>
          </a:p>
          <a:p>
            <a:pPr algn="ctr"/>
            <a:r>
              <a:rPr lang="en-GB" sz="3600" dirty="0">
                <a:solidFill>
                  <a:srgbClr val="029978"/>
                </a:solidFill>
                <a:latin typeface="Congenial Black" panose="020F0502020204030204" pitchFamily="2" charset="0"/>
              </a:rPr>
              <a:t>ALLERGY AWARE MEAT</a:t>
            </a:r>
          </a:p>
          <a:p>
            <a:pPr algn="ctr"/>
            <a:r>
              <a:rPr lang="en-GB" sz="3600" dirty="0">
                <a:solidFill>
                  <a:srgbClr val="029978"/>
                </a:solidFill>
                <a:latin typeface="Congenial Black" panose="020F0502020204030204" pitchFamily="2" charset="0"/>
              </a:rPr>
              <a:t>WEEK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78000"/>
          </a:schemeClr>
        </a:solidFill>
        <a:effectLst/>
      </p:bgPr>
    </p:bg>
    <p:spTree>
      <p:nvGrpSpPr>
        <p:cNvPr id="1" name=""/>
        <p:cNvGrpSpPr/>
        <p:nvPr/>
      </p:nvGrpSpPr>
      <p:grpSpPr>
        <a:xfrm>
          <a:off x="0" y="0"/>
          <a:ext cx="0" cy="0"/>
          <a:chOff x="0" y="0"/>
          <a:chExt cx="0" cy="0"/>
        </a:xfrm>
      </p:grpSpPr>
      <p:sp>
        <p:nvSpPr>
          <p:cNvPr id="2" name="Freeform 2"/>
          <p:cNvSpPr/>
          <p:nvPr/>
        </p:nvSpPr>
        <p:spPr>
          <a:xfrm>
            <a:off x="0" y="21831"/>
            <a:ext cx="24382413" cy="13716000"/>
          </a:xfrm>
          <a:custGeom>
            <a:avLst/>
            <a:gdLst/>
            <a:ahLst/>
            <a:cxnLst/>
            <a:rect l="l" t="t" r="r" b="b"/>
            <a:pathLst>
              <a:path w="18288000" h="11978640">
                <a:moveTo>
                  <a:pt x="0" y="0"/>
                </a:moveTo>
                <a:lnTo>
                  <a:pt x="18288000" y="0"/>
                </a:lnTo>
                <a:lnTo>
                  <a:pt x="18288000" y="11978640"/>
                </a:lnTo>
                <a:lnTo>
                  <a:pt x="0" y="11978640"/>
                </a:lnTo>
                <a:lnTo>
                  <a:pt x="0" y="0"/>
                </a:lnTo>
                <a:close/>
              </a:path>
            </a:pathLst>
          </a:custGeom>
          <a:blipFill dpi="0" rotWithShape="1">
            <a:blip r:embed="rId2">
              <a:alphaModFix amt="37000"/>
            </a:blip>
            <a:srcRect/>
            <a:stretch>
              <a:fillRect/>
            </a:stretch>
          </a:blipFill>
        </p:spPr>
        <p:txBody>
          <a:bodyPr/>
          <a:lstStyle/>
          <a:p>
            <a:endParaRPr lang="en-GB" dirty="0"/>
          </a:p>
        </p:txBody>
      </p:sp>
      <p:graphicFrame>
        <p:nvGraphicFramePr>
          <p:cNvPr id="5" name="Table 11">
            <a:extLst>
              <a:ext uri="{FF2B5EF4-FFF2-40B4-BE49-F238E27FC236}">
                <a16:creationId xmlns:a16="http://schemas.microsoft.com/office/drawing/2014/main" id="{143BC425-4698-3A03-B72E-6B31DA80352F}"/>
              </a:ext>
            </a:extLst>
          </p:cNvPr>
          <p:cNvGraphicFramePr>
            <a:graphicFrameLocks noGrp="1"/>
          </p:cNvGraphicFramePr>
          <p:nvPr>
            <p:extLst>
              <p:ext uri="{D42A27DB-BD31-4B8C-83A1-F6EECF244321}">
                <p14:modId xmlns:p14="http://schemas.microsoft.com/office/powerpoint/2010/main" val="2935404483"/>
              </p:ext>
            </p:extLst>
          </p:nvPr>
        </p:nvGraphicFramePr>
        <p:xfrm>
          <a:off x="1468738" y="3053415"/>
          <a:ext cx="21429308" cy="817559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95288">
                  <a:extLst>
                    <a:ext uri="{9D8B030D-6E8A-4147-A177-3AD203B41FA5}">
                      <a16:colId xmlns:a16="http://schemas.microsoft.com/office/drawing/2014/main" val="2702597187"/>
                    </a:ext>
                  </a:extLst>
                </a:gridCol>
                <a:gridCol w="4106804">
                  <a:extLst>
                    <a:ext uri="{9D8B030D-6E8A-4147-A177-3AD203B41FA5}">
                      <a16:colId xmlns:a16="http://schemas.microsoft.com/office/drawing/2014/main" val="3617453660"/>
                    </a:ext>
                  </a:extLst>
                </a:gridCol>
                <a:gridCol w="4106804">
                  <a:extLst>
                    <a:ext uri="{9D8B030D-6E8A-4147-A177-3AD203B41FA5}">
                      <a16:colId xmlns:a16="http://schemas.microsoft.com/office/drawing/2014/main" val="1277930636"/>
                    </a:ext>
                  </a:extLst>
                </a:gridCol>
                <a:gridCol w="4106804">
                  <a:extLst>
                    <a:ext uri="{9D8B030D-6E8A-4147-A177-3AD203B41FA5}">
                      <a16:colId xmlns:a16="http://schemas.microsoft.com/office/drawing/2014/main" val="3998035666"/>
                    </a:ext>
                  </a:extLst>
                </a:gridCol>
                <a:gridCol w="4106804">
                  <a:extLst>
                    <a:ext uri="{9D8B030D-6E8A-4147-A177-3AD203B41FA5}">
                      <a16:colId xmlns:a16="http://schemas.microsoft.com/office/drawing/2014/main" val="2155528442"/>
                    </a:ext>
                  </a:extLst>
                </a:gridCol>
                <a:gridCol w="4106804">
                  <a:extLst>
                    <a:ext uri="{9D8B030D-6E8A-4147-A177-3AD203B41FA5}">
                      <a16:colId xmlns:a16="http://schemas.microsoft.com/office/drawing/2014/main" val="3192907948"/>
                    </a:ext>
                  </a:extLst>
                </a:gridCol>
              </a:tblGrid>
              <a:tr h="1691202">
                <a:tc>
                  <a:txBody>
                    <a:bodyPr/>
                    <a:lstStyle/>
                    <a:p>
                      <a:pPr algn="ctr" fontAlgn="ctr"/>
                      <a:r>
                        <a:rPr lang="en-GB" sz="1800" b="1" i="0" u="none" strike="noStrike" dirty="0">
                          <a:ln>
                            <a:noFill/>
                          </a:ln>
                          <a:solidFill>
                            <a:schemeClr val="bg1"/>
                          </a:solidFill>
                          <a:effectLst/>
                          <a:latin typeface="Bierstadt" panose="020B0004020202020204" pitchFamily="34" charset="0"/>
                        </a:rPr>
                        <a:t>Main</a:t>
                      </a:r>
                    </a:p>
                    <a:p>
                      <a:pPr algn="ctr" fontAlgn="ctr"/>
                      <a:r>
                        <a:rPr lang="en-GB" sz="1800" b="1" i="0" u="none" strike="noStrike" dirty="0">
                          <a:ln>
                            <a:noFill/>
                          </a:ln>
                          <a:solidFill>
                            <a:schemeClr val="bg1"/>
                          </a:solidFill>
                          <a:effectLst/>
                          <a:latin typeface="Bierstadt" panose="020B0004020202020204" pitchFamily="34" charset="0"/>
                        </a:rPr>
                        <a:t> Dish </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rPr>
                        <a:t>SD Vegan Cheese and Tomato Pizza</a:t>
                      </a:r>
                    </a:p>
                    <a:p>
                      <a:pPr algn="ctr" fontAlgn="ctr"/>
                      <a:r>
                        <a:rPr lang="en-GB" sz="1700" b="0" i="0" u="none" strike="noStrike" dirty="0">
                          <a:ln>
                            <a:noFill/>
                          </a:ln>
                          <a:solidFill>
                            <a:schemeClr val="tx1"/>
                          </a:solidFill>
                          <a:effectLst/>
                          <a:latin typeface="Bierstadt" panose="020B0004020202020204" pitchFamily="34" charset="0"/>
                        </a:rPr>
                        <a:t>93174975</a:t>
                      </a:r>
                    </a:p>
                    <a:p>
                      <a:pPr algn="ctr" fontAlgn="ctr"/>
                      <a:r>
                        <a:rPr lang="en-GB" sz="1700" b="1" i="0" u="none" strike="noStrike" dirty="0">
                          <a:ln>
                            <a:noFill/>
                          </a:ln>
                          <a:solidFill>
                            <a:schemeClr val="tx1"/>
                          </a:solidFill>
                          <a:effectLst/>
                          <a:latin typeface="Bierstadt" panose="020B0004020202020204" pitchFamily="34" charset="0"/>
                        </a:rPr>
                        <a:t>with Potato Wedges</a:t>
                      </a:r>
                    </a:p>
                    <a:p>
                      <a:pPr algn="ctr" fontAlgn="ctr"/>
                      <a:r>
                        <a:rPr lang="en-GB" sz="1700" b="0" i="0" u="none" strike="noStrike" dirty="0">
                          <a:ln>
                            <a:noFill/>
                          </a:ln>
                          <a:solidFill>
                            <a:schemeClr val="tx1"/>
                          </a:solidFill>
                          <a:effectLst/>
                          <a:latin typeface="Bierstadt" panose="020B0004020202020204" pitchFamily="34" charset="0"/>
                        </a:rPr>
                        <a:t>93156646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8DA"/>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rPr>
                        <a:t>Beef Bolognese</a:t>
                      </a:r>
                    </a:p>
                    <a:p>
                      <a:pPr algn="ctr" fontAlgn="ctr"/>
                      <a:r>
                        <a:rPr lang="en-GB" sz="1700" b="0" i="0" u="none" strike="noStrike" dirty="0">
                          <a:ln>
                            <a:noFill/>
                          </a:ln>
                          <a:solidFill>
                            <a:schemeClr val="tx1"/>
                          </a:solidFill>
                          <a:effectLst/>
                          <a:latin typeface="Bierstadt" panose="020B0004020202020204" pitchFamily="34" charset="0"/>
                        </a:rPr>
                        <a:t>93227270/ 93041772 (H)</a:t>
                      </a:r>
                    </a:p>
                    <a:p>
                      <a:pPr algn="ctr" fontAlgn="ctr"/>
                      <a:r>
                        <a:rPr lang="en-GB" sz="1700" b="1" i="0" u="none" strike="noStrike" dirty="0">
                          <a:ln>
                            <a:noFill/>
                          </a:ln>
                          <a:solidFill>
                            <a:schemeClr val="tx1"/>
                          </a:solidFill>
                          <a:effectLst/>
                          <a:latin typeface="Bierstadt" panose="020B0004020202020204" pitchFamily="34" charset="0"/>
                        </a:rPr>
                        <a:t>with SD Gluten Free Pasta</a:t>
                      </a:r>
                    </a:p>
                    <a:p>
                      <a:pPr algn="ctr" fontAlgn="ctr"/>
                      <a:r>
                        <a:rPr lang="en-GB" sz="1700" b="1" i="0" u="none" strike="noStrike" dirty="0">
                          <a:ln>
                            <a:noFill/>
                          </a:ln>
                          <a:solidFill>
                            <a:srgbClr val="FF0000"/>
                          </a:solidFill>
                          <a:effectLst/>
                          <a:latin typeface="Bierstadt" panose="020B0004020202020204" pitchFamily="34" charset="0"/>
                        </a:rPr>
                        <a:t>CONTAINS SOYA</a:t>
                      </a:r>
                    </a:p>
                    <a:p>
                      <a:pPr algn="ctr" fontAlgn="ctr"/>
                      <a:r>
                        <a:rPr lang="en-GB" sz="1700" b="0" i="0" u="none" strike="noStrike" dirty="0">
                          <a:ln>
                            <a:noFill/>
                          </a:ln>
                          <a:solidFill>
                            <a:schemeClr val="tx1"/>
                          </a:solidFill>
                          <a:effectLst/>
                          <a:latin typeface="Bierstadt" panose="020B0004020202020204" pitchFamily="34" charset="0"/>
                        </a:rPr>
                        <a:t>93163235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E0E6"/>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rPr>
                        <a:t>Roast Chicken</a:t>
                      </a:r>
                      <a:endParaRPr lang="en-GB" sz="1700" b="1" i="0" u="none" strike="noStrike" dirty="0">
                        <a:ln>
                          <a:noFill/>
                        </a:ln>
                        <a:solidFill>
                          <a:schemeClr val="tx1"/>
                        </a:solidFill>
                        <a:effectLst/>
                        <a:highlight>
                          <a:srgbClr val="FFFF00"/>
                        </a:highlight>
                        <a:latin typeface="Bierstadt" panose="020B0004020202020204" pitchFamily="34" charset="0"/>
                      </a:endParaRPr>
                    </a:p>
                    <a:p>
                      <a:pPr algn="ctr" fontAlgn="ctr"/>
                      <a:r>
                        <a:rPr lang="en-GB" sz="1700" b="0" i="0" u="none" strike="noStrike" dirty="0">
                          <a:ln>
                            <a:noFill/>
                          </a:ln>
                          <a:solidFill>
                            <a:schemeClr val="tx1"/>
                          </a:solidFill>
                          <a:effectLst/>
                          <a:latin typeface="Bierstadt" panose="020B0004020202020204" pitchFamily="34" charset="0"/>
                        </a:rPr>
                        <a:t>93035093 / 93173148 (H)</a:t>
                      </a:r>
                    </a:p>
                    <a:p>
                      <a:pPr algn="ctr" fontAlgn="ctr"/>
                      <a:r>
                        <a:rPr lang="en-GB" sz="1700" b="1" i="0" u="none" strike="noStrike" dirty="0">
                          <a:ln>
                            <a:noFill/>
                          </a:ln>
                          <a:solidFill>
                            <a:schemeClr val="tx1"/>
                          </a:solidFill>
                          <a:effectLst/>
                          <a:latin typeface="Bierstadt" panose="020B0004020202020204" pitchFamily="34" charset="0"/>
                        </a:rPr>
                        <a:t>with Roast Potatoes</a:t>
                      </a:r>
                    </a:p>
                    <a:p>
                      <a:pPr algn="ctr" fontAlgn="ctr"/>
                      <a:r>
                        <a:rPr lang="en-GB" sz="1700" b="0" i="0" u="none" strike="noStrike" dirty="0">
                          <a:ln>
                            <a:noFill/>
                          </a:ln>
                          <a:solidFill>
                            <a:schemeClr val="tx1"/>
                          </a:solidFill>
                          <a:effectLst/>
                          <a:latin typeface="Bierstadt" panose="020B0004020202020204" pitchFamily="34" charset="0"/>
                        </a:rPr>
                        <a:t>93035127</a:t>
                      </a:r>
                    </a:p>
                    <a:p>
                      <a:pPr algn="ctr" fontAlgn="ctr"/>
                      <a:r>
                        <a:rPr lang="en-GB" sz="1700" b="1" i="0" u="none" strike="noStrike" dirty="0">
                          <a:ln>
                            <a:noFill/>
                          </a:ln>
                          <a:solidFill>
                            <a:schemeClr val="tx1"/>
                          </a:solidFill>
                          <a:effectLst/>
                          <a:latin typeface="Bierstadt" panose="020B0004020202020204" pitchFamily="34" charset="0"/>
                        </a:rPr>
                        <a:t>and Gravy</a:t>
                      </a:r>
                    </a:p>
                    <a:p>
                      <a:pPr marL="0" marR="0" lvl="0" indent="0" algn="ctr" defTabSz="914400" eaLnBrk="1" fontAlgn="ctr" latinLnBrk="0" hangingPunct="1">
                        <a:lnSpc>
                          <a:spcPct val="100000"/>
                        </a:lnSpc>
                        <a:spcBef>
                          <a:spcPts val="0"/>
                        </a:spcBef>
                        <a:spcAft>
                          <a:spcPts val="0"/>
                        </a:spcAft>
                        <a:buClrTx/>
                        <a:buSzTx/>
                        <a:buFontTx/>
                        <a:buNone/>
                        <a:tabLst/>
                        <a:defRPr/>
                      </a:pPr>
                      <a:r>
                        <a:rPr lang="en-GB" sz="1700" b="0" dirty="0">
                          <a:solidFill>
                            <a:schemeClr val="tx1"/>
                          </a:solidFill>
                          <a:effectLst/>
                          <a:latin typeface="Bierstadt" panose="020B0004020202020204" pitchFamily="34" charset="0"/>
                          <a:ea typeface="+mn-ea"/>
                          <a:cs typeface="+mn-cs"/>
                        </a:rPr>
                        <a:t>93034775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FE9"/>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rPr>
                        <a:t>SD Butter Chicken</a:t>
                      </a:r>
                    </a:p>
                    <a:p>
                      <a:pPr algn="ctr" fontAlgn="ctr"/>
                      <a:r>
                        <a:rPr lang="en-GB" sz="1700" b="0" i="0" u="none" strike="noStrike" dirty="0">
                          <a:ln>
                            <a:noFill/>
                          </a:ln>
                          <a:solidFill>
                            <a:schemeClr val="tx1"/>
                          </a:solidFill>
                          <a:effectLst/>
                          <a:latin typeface="Bierstadt" panose="020B0004020202020204" pitchFamily="34" charset="0"/>
                        </a:rPr>
                        <a:t>93238789/ 93240965 (H)</a:t>
                      </a:r>
                    </a:p>
                    <a:p>
                      <a:pPr algn="ctr" fontAlgn="ctr"/>
                      <a:r>
                        <a:rPr lang="en-GB" sz="1700" b="1" i="0" u="none" strike="noStrike" dirty="0">
                          <a:ln>
                            <a:noFill/>
                          </a:ln>
                          <a:solidFill>
                            <a:schemeClr val="tx1"/>
                          </a:solidFill>
                          <a:effectLst/>
                          <a:latin typeface="Bierstadt" panose="020B0004020202020204" pitchFamily="34" charset="0"/>
                        </a:rPr>
                        <a:t>with Wholegrain Rice</a:t>
                      </a:r>
                    </a:p>
                    <a:p>
                      <a:pPr algn="ctr" fontAlgn="ctr"/>
                      <a:r>
                        <a:rPr lang="en-GB" sz="1700" b="0" i="0" u="none" strike="noStrike" dirty="0">
                          <a:ln>
                            <a:noFill/>
                          </a:ln>
                          <a:solidFill>
                            <a:schemeClr val="tx1"/>
                          </a:solidFill>
                          <a:effectLst/>
                          <a:latin typeface="Bierstadt" panose="020B0004020202020204" pitchFamily="34" charset="0"/>
                        </a:rPr>
                        <a:t>93035026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7F5"/>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rPr>
                        <a:t>SD Gluten Free Fish Fingers</a:t>
                      </a:r>
                    </a:p>
                    <a:p>
                      <a:pPr lvl="0" algn="ctr">
                        <a:buNone/>
                      </a:pPr>
                      <a:r>
                        <a:rPr lang="en-GB" sz="1700" b="1" i="0" u="none" strike="noStrike" noProof="0" dirty="0">
                          <a:ln>
                            <a:noFill/>
                          </a:ln>
                          <a:solidFill>
                            <a:srgbClr val="FF0000"/>
                          </a:solidFill>
                          <a:effectLst/>
                          <a:latin typeface="Bierstadt" panose="020B0004020202020204" pitchFamily="34" charset="0"/>
                        </a:rPr>
                        <a:t>CONTAINS FISH</a:t>
                      </a:r>
                      <a:endParaRPr lang="en-GB" sz="1700" dirty="0">
                        <a:latin typeface="Bierstadt" panose="020B0004020202020204" pitchFamily="34" charset="0"/>
                      </a:endParaRPr>
                    </a:p>
                    <a:p>
                      <a:pPr lvl="0" algn="ctr">
                        <a:buNone/>
                      </a:pPr>
                      <a:r>
                        <a:rPr lang="en-GB" sz="1700" b="0" i="0" u="none" strike="noStrike" dirty="0">
                          <a:ln>
                            <a:noFill/>
                          </a:ln>
                          <a:solidFill>
                            <a:schemeClr val="tx1"/>
                          </a:solidFill>
                          <a:effectLst/>
                          <a:latin typeface="Bierstadt" panose="020B0004020202020204" pitchFamily="34" charset="0"/>
                        </a:rPr>
                        <a:t>93166795</a:t>
                      </a:r>
                      <a:endParaRPr lang="en-GB" sz="1700" dirty="0">
                        <a:latin typeface="Bierstadt" panose="020B0004020202020204" pitchFamily="34" charset="0"/>
                      </a:endParaRPr>
                    </a:p>
                    <a:p>
                      <a:pPr algn="ctr" fontAlgn="ctr"/>
                      <a:r>
                        <a:rPr lang="en-GB" sz="1700" b="1" i="0" u="none" strike="noStrike" dirty="0">
                          <a:ln>
                            <a:noFill/>
                          </a:ln>
                          <a:solidFill>
                            <a:schemeClr val="tx1"/>
                          </a:solidFill>
                          <a:effectLst/>
                          <a:latin typeface="Bierstadt" panose="020B0004020202020204" pitchFamily="34" charset="0"/>
                        </a:rPr>
                        <a:t>with Chips</a:t>
                      </a:r>
                    </a:p>
                    <a:p>
                      <a:pPr algn="ctr" fontAlgn="ctr"/>
                      <a:r>
                        <a:rPr lang="en-GB" sz="1700" b="0" i="0" u="none" strike="noStrike" dirty="0">
                          <a:ln>
                            <a:noFill/>
                          </a:ln>
                          <a:solidFill>
                            <a:schemeClr val="tx1"/>
                          </a:solidFill>
                          <a:effectLst/>
                          <a:latin typeface="Bierstadt" panose="020B0004020202020204" pitchFamily="34" charset="0"/>
                        </a:rPr>
                        <a:t>93040525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3D4"/>
                    </a:solidFill>
                  </a:tcPr>
                </a:tc>
                <a:extLst>
                  <a:ext uri="{0D108BD9-81ED-4DB2-BD59-A6C34878D82A}">
                    <a16:rowId xmlns:a16="http://schemas.microsoft.com/office/drawing/2014/main" val="1041026733"/>
                  </a:ext>
                </a:extLst>
              </a:tr>
              <a:tr h="1581800">
                <a:tc>
                  <a:txBody>
                    <a:bodyPr/>
                    <a:lstStyle/>
                    <a:p>
                      <a:pPr algn="ctr"/>
                      <a:r>
                        <a:rPr lang="en-GB" sz="1800" b="1" dirty="0">
                          <a:ln>
                            <a:noFill/>
                          </a:ln>
                          <a:solidFill>
                            <a:schemeClr val="bg1"/>
                          </a:solidFill>
                          <a:latin typeface="Bierstadt" panose="020B0004020202020204" pitchFamily="34" charset="0"/>
                        </a:rPr>
                        <a:t>Jacket </a:t>
                      </a:r>
                    </a:p>
                    <a:p>
                      <a:pPr algn="ctr"/>
                      <a:r>
                        <a:rPr lang="en-GB" sz="1800" b="1" dirty="0">
                          <a:ln>
                            <a:noFill/>
                          </a:ln>
                          <a:solidFill>
                            <a:schemeClr val="bg1"/>
                          </a:solidFill>
                          <a:latin typeface="Bierstadt" panose="020B0004020202020204" pitchFamily="34" charset="0"/>
                        </a:rPr>
                        <a:t>Potato</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gridSpan="5">
                  <a:txBody>
                    <a:bodyPr/>
                    <a:lstStyle/>
                    <a:p>
                      <a:pPr algn="ctr"/>
                      <a:r>
                        <a:rPr lang="en-GB" sz="1700" b="1" dirty="0">
                          <a:ln>
                            <a:noFill/>
                          </a:ln>
                          <a:solidFill>
                            <a:schemeClr val="tx1"/>
                          </a:solidFill>
                          <a:latin typeface="Bierstadt" panose="020B0004020202020204" pitchFamily="34" charset="0"/>
                        </a:rPr>
                        <a:t>Jacket Potato with Baked Beans </a:t>
                      </a:r>
                    </a:p>
                    <a:p>
                      <a:pPr algn="ctr"/>
                      <a:r>
                        <a:rPr lang="en-GB" sz="1700" b="0" dirty="0">
                          <a:ln>
                            <a:noFill/>
                          </a:ln>
                          <a:solidFill>
                            <a:schemeClr val="tx1"/>
                          </a:solidFill>
                          <a:latin typeface="Bierstadt" panose="020B0004020202020204" pitchFamily="34" charset="0"/>
                        </a:rPr>
                        <a:t>93034839</a:t>
                      </a:r>
                    </a:p>
                    <a:p>
                      <a:pPr algn="ctr"/>
                      <a:r>
                        <a:rPr lang="en-GB" sz="1700" b="1" dirty="0">
                          <a:ln>
                            <a:noFill/>
                          </a:ln>
                          <a:solidFill>
                            <a:schemeClr val="tx1"/>
                          </a:solidFill>
                          <a:latin typeface="Bierstadt" panose="020B0004020202020204" pitchFamily="34" charset="0"/>
                        </a:rPr>
                        <a:t>Jacket Potato with Cheese  </a:t>
                      </a:r>
                    </a:p>
                    <a:p>
                      <a:pPr algn="ctr"/>
                      <a:r>
                        <a:rPr lang="en-GB" sz="1700" b="1" dirty="0">
                          <a:ln>
                            <a:noFill/>
                          </a:ln>
                          <a:solidFill>
                            <a:srgbClr val="FF0000"/>
                          </a:solidFill>
                          <a:latin typeface="Bierstadt" panose="020B0004020202020204" pitchFamily="34" charset="0"/>
                        </a:rPr>
                        <a:t>CONTAINS MILK</a:t>
                      </a:r>
                    </a:p>
                    <a:p>
                      <a:pPr marL="0" marR="0" lvl="0" indent="0" algn="ctr" defTabSz="914400" eaLnBrk="1" fontAlgn="auto" latinLnBrk="0" hangingPunct="1">
                        <a:lnSpc>
                          <a:spcPct val="100000"/>
                        </a:lnSpc>
                        <a:spcBef>
                          <a:spcPts val="0"/>
                        </a:spcBef>
                        <a:spcAft>
                          <a:spcPts val="0"/>
                        </a:spcAft>
                        <a:buClrTx/>
                        <a:buSzTx/>
                        <a:buFontTx/>
                        <a:buNone/>
                        <a:tabLst/>
                        <a:defRPr/>
                      </a:pPr>
                      <a:r>
                        <a:rPr lang="en-GB" sz="1700" b="0" dirty="0">
                          <a:ln>
                            <a:noFill/>
                          </a:ln>
                          <a:solidFill>
                            <a:schemeClr val="tx1"/>
                          </a:solidFill>
                          <a:latin typeface="Bierstadt" panose="020B0004020202020204" pitchFamily="34" charset="0"/>
                        </a:rPr>
                        <a:t>93041021</a:t>
                      </a:r>
                      <a:endParaRPr lang="en-GB" sz="1700" b="1" dirty="0">
                        <a:ln>
                          <a:noFill/>
                        </a:ln>
                        <a:solidFill>
                          <a:schemeClr val="tx1"/>
                        </a:solidFill>
                        <a:latin typeface="Bierstadt"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7BF"/>
                    </a:solidFill>
                  </a:tcPr>
                </a:tc>
                <a:tc hMerge="1">
                  <a:txBody>
                    <a:bodyPr/>
                    <a:lstStyle/>
                    <a:p>
                      <a:endParaRPr lang="en-GB"/>
                    </a:p>
                  </a:txBody>
                  <a:tcPr>
                    <a:lnL w="12700" cmpd="sng">
                      <a:noFill/>
                    </a:lnL>
                    <a:lnT w="38100" cmpd="sng">
                      <a:noFill/>
                    </a:lnT>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4300073"/>
                  </a:ext>
                </a:extLst>
              </a:tr>
              <a:tr h="1006599">
                <a:tc>
                  <a:txBody>
                    <a:bodyPr/>
                    <a:lstStyle/>
                    <a:p>
                      <a:pPr algn="ctr"/>
                      <a:r>
                        <a:rPr lang="en-GB" sz="1800" b="1" dirty="0">
                          <a:ln>
                            <a:noFill/>
                          </a:ln>
                          <a:solidFill>
                            <a:schemeClr val="bg1"/>
                          </a:solidFill>
                          <a:latin typeface="Bierstadt" panose="020B0004020202020204" pitchFamily="34" charset="0"/>
                        </a:rPr>
                        <a:t>Pasta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gridSpan="5">
                  <a:txBody>
                    <a:bodyPr/>
                    <a:lstStyle/>
                    <a:p>
                      <a:pPr algn="ctr"/>
                      <a:r>
                        <a:rPr lang="en-GB" sz="1700" b="1" dirty="0">
                          <a:ln>
                            <a:noFill/>
                          </a:ln>
                          <a:solidFill>
                            <a:schemeClr val="tx1"/>
                          </a:solidFill>
                          <a:latin typeface="Bierstadt" panose="020B0004020202020204" pitchFamily="34" charset="0"/>
                        </a:rPr>
                        <a:t>SD Tomato Pasta   </a:t>
                      </a:r>
                    </a:p>
                    <a:p>
                      <a:pPr algn="ctr"/>
                      <a:r>
                        <a:rPr lang="en-GB" sz="1700" b="1" dirty="0">
                          <a:ln>
                            <a:noFill/>
                          </a:ln>
                          <a:solidFill>
                            <a:srgbClr val="FF0000"/>
                          </a:solidFill>
                          <a:latin typeface="Bierstadt" panose="020B0004020202020204" pitchFamily="34" charset="0"/>
                        </a:rPr>
                        <a:t>CONTAINS SOYA </a:t>
                      </a:r>
                    </a:p>
                    <a:p>
                      <a:pPr algn="ctr"/>
                      <a:r>
                        <a:rPr lang="en-GB" sz="1700" b="0" dirty="0">
                          <a:ln>
                            <a:noFill/>
                          </a:ln>
                          <a:solidFill>
                            <a:schemeClr val="tx1"/>
                          </a:solidFill>
                          <a:latin typeface="Bierstadt" panose="020B0004020202020204" pitchFamily="34" charset="0"/>
                        </a:rPr>
                        <a:t>93171286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E0E6"/>
                    </a:solidFill>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39712253"/>
                  </a:ext>
                </a:extLst>
              </a:tr>
              <a:tr h="714097">
                <a:tc>
                  <a:txBody>
                    <a:bodyPr/>
                    <a:lstStyle/>
                    <a:p>
                      <a:pPr algn="ctr"/>
                      <a:r>
                        <a:rPr lang="en-GB" sz="1800" b="1" dirty="0">
                          <a:ln>
                            <a:noFill/>
                          </a:ln>
                          <a:solidFill>
                            <a:schemeClr val="bg1"/>
                          </a:solidFill>
                          <a:latin typeface="Bierstadt" panose="020B0004020202020204" pitchFamily="34" charset="0"/>
                        </a:rPr>
                        <a:t>Veg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gridSpan="5">
                  <a:txBody>
                    <a:bodyPr/>
                    <a:lstStyle/>
                    <a:p>
                      <a:pPr algn="ctr"/>
                      <a:r>
                        <a:rPr lang="en-GB" sz="1700" b="1" dirty="0">
                          <a:ln>
                            <a:noFill/>
                          </a:ln>
                          <a:solidFill>
                            <a:schemeClr val="tx1"/>
                          </a:solidFill>
                          <a:latin typeface="Bierstadt" panose="020B0004020202020204" pitchFamily="34" charset="0"/>
                        </a:rPr>
                        <a:t>Two Vegetables Served Daily </a:t>
                      </a:r>
                    </a:p>
                    <a:p>
                      <a:pPr algn="ctr"/>
                      <a:r>
                        <a:rPr lang="en-GB" sz="1700" b="1" dirty="0">
                          <a:ln>
                            <a:noFill/>
                          </a:ln>
                          <a:solidFill>
                            <a:srgbClr val="FF0000"/>
                          </a:solidFill>
                          <a:latin typeface="Bierstadt" panose="020B0004020202020204" pitchFamily="34" charset="0"/>
                        </a:rPr>
                        <a:t>NO STANDARD COLESLAW, MIXED SALAD OR SALAD BAR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662013"/>
                  </a:ext>
                </a:extLst>
              </a:tr>
              <a:tr h="1777766">
                <a:tc>
                  <a:txBody>
                    <a:bodyPr/>
                    <a:lstStyle/>
                    <a:p>
                      <a:pPr algn="ctr" fontAlgn="ctr"/>
                      <a:r>
                        <a:rPr lang="en-GB" sz="1800" b="1" i="0" u="none" strike="noStrike" dirty="0">
                          <a:solidFill>
                            <a:schemeClr val="bg1"/>
                          </a:solidFill>
                          <a:effectLst/>
                          <a:latin typeface="Bierstadt" panose="020B0004020202020204" pitchFamily="34" charset="0"/>
                        </a:rPr>
                        <a:t>Dessert</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a:txBody>
                    <a:bodyPr/>
                    <a:lstStyle/>
                    <a:p>
                      <a:pPr algn="ctr" fontAlgn="ctr"/>
                      <a:r>
                        <a:rPr lang="en-GB" sz="1700" b="1" i="0" u="none" strike="noStrike" dirty="0">
                          <a:solidFill>
                            <a:srgbClr val="000000"/>
                          </a:solidFill>
                          <a:effectLst/>
                          <a:latin typeface="Bierstadt" panose="020B0004020202020204" pitchFamily="34" charset="0"/>
                        </a:rPr>
                        <a:t>SD Crunchy Chocolate Biscuit</a:t>
                      </a:r>
                    </a:p>
                    <a:p>
                      <a:pPr algn="ctr" fontAlgn="ctr"/>
                      <a:r>
                        <a:rPr lang="en-GB" sz="1700" b="1" i="0" u="none" strike="noStrike" dirty="0">
                          <a:solidFill>
                            <a:srgbClr val="FF0000"/>
                          </a:solidFill>
                          <a:effectLst/>
                          <a:latin typeface="Bierstadt" panose="020B0004020202020204" pitchFamily="34" charset="0"/>
                        </a:rPr>
                        <a:t>CONTAINS GF OATS</a:t>
                      </a:r>
                    </a:p>
                    <a:p>
                      <a:pPr algn="ctr" fontAlgn="ctr"/>
                      <a:r>
                        <a:rPr lang="en-GB" sz="1700" b="0" i="0" u="none" strike="noStrike" dirty="0">
                          <a:solidFill>
                            <a:srgbClr val="000000"/>
                          </a:solidFill>
                          <a:effectLst/>
                          <a:latin typeface="Bierstadt" panose="020B0004020202020204" pitchFamily="34" charset="0"/>
                        </a:rPr>
                        <a:t>93219823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8DA"/>
                    </a:solidFill>
                  </a:tcPr>
                </a:tc>
                <a:tc>
                  <a:txBody>
                    <a:bodyPr/>
                    <a:lstStyle/>
                    <a:p>
                      <a:pPr algn="ctr" fontAlgn="ctr"/>
                      <a:r>
                        <a:rPr lang="en-GB" sz="1700" b="1" i="0" u="none" strike="noStrike" dirty="0">
                          <a:solidFill>
                            <a:schemeClr val="tx1"/>
                          </a:solidFill>
                          <a:effectLst/>
                          <a:latin typeface="Bierstadt" panose="020B0004020202020204" pitchFamily="34" charset="0"/>
                        </a:rPr>
                        <a:t>SD Banana &amp; Carrot Muffin</a:t>
                      </a:r>
                    </a:p>
                    <a:p>
                      <a:pPr algn="ctr" fontAlgn="ctr"/>
                      <a:r>
                        <a:rPr lang="en-GB" sz="1700" b="0" i="0" u="none" strike="noStrike" dirty="0">
                          <a:solidFill>
                            <a:schemeClr val="tx1"/>
                          </a:solidFill>
                          <a:effectLst/>
                          <a:latin typeface="Bierstadt" panose="020B0004020202020204" pitchFamily="34" charset="0"/>
                        </a:rPr>
                        <a:t>93197073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E0E6"/>
                    </a:solidFill>
                  </a:tcPr>
                </a:tc>
                <a:tc>
                  <a:txBody>
                    <a:bodyPr/>
                    <a:lstStyle/>
                    <a:p>
                      <a:pPr algn="ctr" fontAlgn="ctr"/>
                      <a:r>
                        <a:rPr lang="en-GB" sz="1700" b="1" i="0" u="none" strike="noStrike" dirty="0">
                          <a:solidFill>
                            <a:srgbClr val="000000"/>
                          </a:solidFill>
                          <a:effectLst/>
                          <a:latin typeface="Bierstadt" panose="020B0004020202020204" pitchFamily="34" charset="0"/>
                        </a:rPr>
                        <a:t>Orange Jelly</a:t>
                      </a:r>
                    </a:p>
                    <a:p>
                      <a:pPr algn="ctr" fontAlgn="ctr"/>
                      <a:r>
                        <a:rPr lang="en-GB" sz="1700" b="0" i="0" u="none" strike="noStrike" dirty="0">
                          <a:solidFill>
                            <a:srgbClr val="000000"/>
                          </a:solidFill>
                          <a:effectLst/>
                          <a:latin typeface="Bierstadt" panose="020B0004020202020204" pitchFamily="34" charset="0"/>
                        </a:rPr>
                        <a:t>93290176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FE9"/>
                    </a:solidFill>
                  </a:tcPr>
                </a:tc>
                <a:tc>
                  <a:txBody>
                    <a:bodyPr/>
                    <a:lstStyle/>
                    <a:p>
                      <a:pPr algn="ctr" fontAlgn="ctr"/>
                      <a:r>
                        <a:rPr lang="en-GB" sz="1700" b="1" i="0" u="none" strike="noStrike" dirty="0">
                          <a:solidFill>
                            <a:srgbClr val="000000"/>
                          </a:solidFill>
                          <a:effectLst/>
                          <a:latin typeface="Bierstadt" panose="020B0004020202020204" pitchFamily="34" charset="0"/>
                        </a:rPr>
                        <a:t>SD Apple Oat Bite</a:t>
                      </a:r>
                    </a:p>
                    <a:p>
                      <a:pPr algn="ctr" fontAlgn="ctr"/>
                      <a:r>
                        <a:rPr lang="en-GB" sz="1700" b="1" i="0" u="none" strike="noStrike" dirty="0">
                          <a:solidFill>
                            <a:srgbClr val="FF0000"/>
                          </a:solidFill>
                          <a:effectLst/>
                          <a:latin typeface="Bierstadt" panose="020B0004020202020204" pitchFamily="34" charset="0"/>
                        </a:rPr>
                        <a:t>CONTAINS GF OATS</a:t>
                      </a:r>
                    </a:p>
                    <a:p>
                      <a:pPr algn="ctr" fontAlgn="ctr"/>
                      <a:r>
                        <a:rPr lang="en-GB" sz="1700" b="0" i="0" u="none" strike="noStrike" dirty="0">
                          <a:solidFill>
                            <a:srgbClr val="000000"/>
                          </a:solidFill>
                          <a:effectLst/>
                          <a:latin typeface="Bierstadt" panose="020B0004020202020204" pitchFamily="34" charset="0"/>
                        </a:rPr>
                        <a:t>93196789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7F5"/>
                    </a:solidFill>
                  </a:tcPr>
                </a:tc>
                <a:tc>
                  <a:txBody>
                    <a:bodyPr/>
                    <a:lstStyle/>
                    <a:p>
                      <a:pPr algn="ctr" fontAlgn="ctr"/>
                      <a:r>
                        <a:rPr lang="en-GB" sz="1700" b="1" i="0" u="none" strike="noStrike" dirty="0">
                          <a:solidFill>
                            <a:srgbClr val="000000"/>
                          </a:solidFill>
                          <a:effectLst/>
                          <a:latin typeface="Bierstadt" panose="020B0004020202020204" pitchFamily="34" charset="0"/>
                        </a:rPr>
                        <a:t>SD Mango and Orange</a:t>
                      </a:r>
                    </a:p>
                    <a:p>
                      <a:pPr algn="ctr" fontAlgn="ctr"/>
                      <a:r>
                        <a:rPr lang="en-GB" sz="1700" b="1" i="0" u="none" strike="noStrike" dirty="0">
                          <a:solidFill>
                            <a:srgbClr val="000000"/>
                          </a:solidFill>
                          <a:effectLst/>
                          <a:latin typeface="Bierstadt" panose="020B0004020202020204" pitchFamily="34" charset="0"/>
                        </a:rPr>
                        <a:t> or SD Strawberry Smoothie </a:t>
                      </a:r>
                    </a:p>
                    <a:p>
                      <a:pPr marL="0" marR="0" lvl="0" indent="0" algn="ctr" defTabSz="914400" eaLnBrk="1" fontAlgn="ctr" latinLnBrk="0" hangingPunct="1">
                        <a:lnSpc>
                          <a:spcPct val="100000"/>
                        </a:lnSpc>
                        <a:spcBef>
                          <a:spcPts val="0"/>
                        </a:spcBef>
                        <a:spcAft>
                          <a:spcPts val="0"/>
                        </a:spcAft>
                        <a:buClrTx/>
                        <a:buSzTx/>
                        <a:buFontTx/>
                        <a:buNone/>
                        <a:tabLst/>
                        <a:defRPr/>
                      </a:pPr>
                      <a:r>
                        <a:rPr lang="en-GB" sz="1700" b="0" i="0" u="none" strike="noStrike" dirty="0">
                          <a:solidFill>
                            <a:srgbClr val="000000"/>
                          </a:solidFill>
                          <a:effectLst/>
                          <a:latin typeface="Bierstadt" panose="020B0004020202020204" pitchFamily="34" charset="0"/>
                        </a:rPr>
                        <a:t>93166797/ 93166798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3D4"/>
                    </a:solidFill>
                  </a:tcPr>
                </a:tc>
                <a:extLst>
                  <a:ext uri="{0D108BD9-81ED-4DB2-BD59-A6C34878D82A}">
                    <a16:rowId xmlns:a16="http://schemas.microsoft.com/office/drawing/2014/main" val="1562739879"/>
                  </a:ext>
                </a:extLst>
              </a:tr>
              <a:tr h="1404133">
                <a:tc>
                  <a:txBody>
                    <a:bodyPr/>
                    <a:lstStyle/>
                    <a:p>
                      <a:pPr algn="ctr" fontAlgn="ctr"/>
                      <a:r>
                        <a:rPr lang="en-GB" sz="1800" b="1" i="0" u="none" strike="noStrike" dirty="0">
                          <a:solidFill>
                            <a:schemeClr val="bg1"/>
                          </a:solidFill>
                          <a:effectLst/>
                          <a:latin typeface="Bierstadt" panose="020B0004020202020204" pitchFamily="34" charset="0"/>
                        </a:rPr>
                        <a:t>Alternative Dessert</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gridSpan="5">
                  <a:txBody>
                    <a:bodyPr/>
                    <a:lstStyle/>
                    <a:p>
                      <a:pPr marL="0" marR="0" lvl="0" indent="0" algn="ctr" rtl="0" eaLnBrk="1" fontAlgn="ctr" latinLnBrk="0" hangingPunct="1">
                        <a:lnSpc>
                          <a:spcPct val="100000"/>
                        </a:lnSpc>
                        <a:spcBef>
                          <a:spcPts val="0"/>
                        </a:spcBef>
                        <a:spcAft>
                          <a:spcPct val="0"/>
                        </a:spcAft>
                        <a:buClrTx/>
                        <a:buSzTx/>
                        <a:buFontTx/>
                        <a:buNone/>
                      </a:pPr>
                      <a:r>
                        <a:rPr kumimoji="0"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t>Fresh Fruit</a:t>
                      </a:r>
                      <a:r>
                        <a:rPr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t> </a:t>
                      </a:r>
                      <a:endParaRPr kumimoji="0"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panose="020B0602020204020303" pitchFamily="34" charset="-79"/>
                      </a:endParaRPr>
                    </a:p>
                    <a:p>
                      <a:pPr marL="0" marR="0" lvl="0" indent="0" algn="ctr" defTabSz="914400" rtl="0" eaLnBrk="1" fontAlgn="ctr" latinLnBrk="0" hangingPunct="1">
                        <a:lnSpc>
                          <a:spcPct val="100000"/>
                        </a:lnSpc>
                        <a:spcBef>
                          <a:spcPts val="0"/>
                        </a:spcBef>
                        <a:spcAft>
                          <a:spcPct val="0"/>
                        </a:spcAft>
                        <a:buClrTx/>
                        <a:buSzTx/>
                        <a:buFontTx/>
                        <a:buNone/>
                        <a:tabLst/>
                        <a:defRPr/>
                      </a:pPr>
                      <a:r>
                        <a:rPr kumimoji="0" lang="en-GB" sz="1700" b="0"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t>93232823</a:t>
                      </a:r>
                      <a:br>
                        <a:rPr kumimoji="0"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br>
                      <a:r>
                        <a:rPr kumimoji="0"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t>with SD Coconut Yoghurt </a:t>
                      </a:r>
                      <a:br>
                        <a:rPr kumimoji="0" lang="en-GB" sz="1700" b="0"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br>
                      <a:r>
                        <a:rPr kumimoji="0" lang="en-GB" sz="1700" b="0" i="0" u="none" strike="noStrike" kern="1200" cap="none" spc="0" normalizeH="0" baseline="0" noProof="0" dirty="0">
                          <a:ln>
                            <a:noFill/>
                          </a:ln>
                          <a:effectLst/>
                          <a:uLnTx/>
                          <a:uFillTx/>
                          <a:latin typeface="Bierstadt" panose="020B0004020202020204" pitchFamily="34" charset="0"/>
                          <a:ea typeface="+mn-ea"/>
                          <a:cs typeface="Futura Medium"/>
                        </a:rPr>
                        <a:t>93200113</a:t>
                      </a:r>
                    </a:p>
                  </a:txBody>
                  <a:tcPr marL="96802" marR="96802"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2BF"/>
                    </a:solidFill>
                  </a:tcPr>
                </a:tc>
                <a:tc hMerge="1">
                  <a:txBody>
                    <a:bodyPr/>
                    <a:lstStyle/>
                    <a:p>
                      <a:pPr marL="0" marR="0" lvl="0" indent="0" algn="ctr" rtl="0" eaLnBrk="1" fontAlgn="ctr" latinLnBrk="0" hangingPunct="1">
                        <a:lnSpc>
                          <a:spcPct val="100000"/>
                        </a:lnSpc>
                        <a:spcBef>
                          <a:spcPts val="0"/>
                        </a:spcBef>
                        <a:spcAft>
                          <a:spcPct val="0"/>
                        </a:spcAft>
                        <a:buClrTx/>
                        <a:buSzTx/>
                        <a:buFontTx/>
                        <a:buNone/>
                      </a:pPr>
                      <a:r>
                        <a:rPr kumimoji="0" lang="en-GB" sz="1200" b="1" i="0" u="none" strike="noStrike" kern="1200" cap="none" spc="0" normalizeH="0" baseline="0" noProof="0">
                          <a:ln>
                            <a:noFill/>
                          </a:ln>
                          <a:solidFill>
                            <a:srgbClr val="000000"/>
                          </a:solidFill>
                          <a:effectLst/>
                          <a:uLnTx/>
                          <a:uFillTx/>
                          <a:latin typeface="Calibri"/>
                          <a:ea typeface="+mn-ea"/>
                          <a:cs typeface="Futura Medium"/>
                        </a:rPr>
                        <a:t>Fresh Fruit</a:t>
                      </a:r>
                      <a:r>
                        <a:rPr lang="en-GB" sz="1200" b="1" i="0" u="none" strike="noStrike" kern="1200" cap="none" spc="0" normalizeH="0" baseline="0" noProof="0">
                          <a:ln>
                            <a:noFill/>
                          </a:ln>
                          <a:solidFill>
                            <a:srgbClr val="000000"/>
                          </a:solidFill>
                          <a:effectLst/>
                          <a:uLnTx/>
                          <a:uFillTx/>
                          <a:latin typeface="Calibri"/>
                          <a:ea typeface="+mn-ea"/>
                          <a:cs typeface="Futura Medium"/>
                        </a:rPr>
                        <a:t> </a:t>
                      </a:r>
                      <a:endParaRPr kumimoji="0" lang="en-GB" sz="1200" b="1" i="0" u="none" strike="noStrike" kern="1200" cap="none" spc="0" normalizeH="0" baseline="0" noProof="0">
                        <a:ln>
                          <a:noFill/>
                        </a:ln>
                        <a:solidFill>
                          <a:srgbClr val="000000"/>
                        </a:solidFill>
                        <a:effectLst/>
                        <a:uLnTx/>
                        <a:uFillTx/>
                        <a:latin typeface="Calibri"/>
                        <a:ea typeface="+mn-ea"/>
                        <a:cs typeface="Futura Medium" panose="020B0602020204020303" pitchFamily="34" charset="-79"/>
                      </a:endParaRPr>
                    </a:p>
                    <a:p>
                      <a:pPr marL="0" marR="0" lvl="0" indent="0" algn="ctr" defTabSz="914400" rtl="0" eaLnBrk="1" fontAlgn="ctr"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Futura Medium"/>
                        </a:rPr>
                        <a:t>93232823</a:t>
                      </a:r>
                      <a:br>
                        <a:rPr kumimoji="0" lang="en-GB" sz="1200" b="1" i="0" u="none" strike="noStrike" kern="1200" cap="none" spc="0" normalizeH="0" baseline="0" noProof="0">
                          <a:ln>
                            <a:noFill/>
                          </a:ln>
                          <a:solidFill>
                            <a:srgbClr val="000000"/>
                          </a:solidFill>
                          <a:effectLst/>
                          <a:uLnTx/>
                          <a:uFillTx/>
                          <a:latin typeface="Calibri"/>
                          <a:ea typeface="+mn-ea"/>
                          <a:cs typeface="Futura Medium"/>
                        </a:rPr>
                      </a:br>
                      <a:r>
                        <a:rPr kumimoji="0" lang="en-GB" sz="1200" b="1" i="0" u="none" strike="noStrike" kern="1200" cap="none" spc="0" normalizeH="0" baseline="0" noProof="0">
                          <a:ln>
                            <a:noFill/>
                          </a:ln>
                          <a:solidFill>
                            <a:srgbClr val="000000"/>
                          </a:solidFill>
                          <a:effectLst/>
                          <a:uLnTx/>
                          <a:uFillTx/>
                          <a:latin typeface="Calibri"/>
                          <a:ea typeface="+mn-ea"/>
                          <a:cs typeface="Futura Medium"/>
                        </a:rPr>
                        <a:t>with SD Coconut Yoghurt </a:t>
                      </a:r>
                      <a:br>
                        <a:rPr kumimoji="0" lang="en-GB" sz="1200" b="0" i="0" u="none" strike="noStrike" kern="1200" cap="none" spc="0" normalizeH="0" baseline="0" noProof="0">
                          <a:ln>
                            <a:noFill/>
                          </a:ln>
                          <a:solidFill>
                            <a:srgbClr val="000000"/>
                          </a:solidFill>
                          <a:effectLst/>
                          <a:uLnTx/>
                          <a:uFillTx/>
                          <a:latin typeface="Calibri"/>
                          <a:ea typeface="+mn-ea"/>
                          <a:cs typeface="Futura Medium"/>
                        </a:rPr>
                      </a:br>
                      <a:r>
                        <a:rPr kumimoji="0" lang="en-GB" sz="1200" b="0" i="0" u="none" strike="noStrike" kern="1200" cap="none" spc="0" normalizeH="0" baseline="0" noProof="0">
                          <a:ln>
                            <a:noFill/>
                          </a:ln>
                          <a:effectLst/>
                          <a:uLnTx/>
                          <a:uFillTx/>
                          <a:latin typeface="Calibri"/>
                          <a:ea typeface="+mn-ea"/>
                          <a:cs typeface="Futura Medium"/>
                        </a:rPr>
                        <a:t>93200113</a:t>
                      </a:r>
                    </a:p>
                  </a:txBody>
                  <a:tcPr marL="96802" marR="96802"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7C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1" i="0" u="none" strike="noStrike" kern="1200" cap="none" normalizeH="0" baseline="0">
                          <a:ln>
                            <a:noFill/>
                          </a:ln>
                          <a:solidFill>
                            <a:schemeClr val="tx1"/>
                          </a:solidFill>
                          <a:effectLst/>
                          <a:highlight>
                            <a:srgbClr val="FFFF00"/>
                          </a:highlight>
                          <a:latin typeface="+mn-lt"/>
                          <a:ea typeface="+mn-ea"/>
                          <a:cs typeface="Futura Medium"/>
                        </a:rPr>
                        <a:t>SD Chocolate </a:t>
                      </a:r>
                      <a:r>
                        <a:rPr kumimoji="0" lang="en-GB" sz="1200" b="1" i="0" u="none" strike="noStrike" kern="1200" cap="none" normalizeH="0" baseline="0" err="1">
                          <a:ln>
                            <a:noFill/>
                          </a:ln>
                          <a:solidFill>
                            <a:schemeClr val="tx1"/>
                          </a:solidFill>
                          <a:effectLst/>
                          <a:highlight>
                            <a:srgbClr val="FFFF00"/>
                          </a:highlight>
                          <a:latin typeface="+mn-lt"/>
                          <a:ea typeface="+mn-ea"/>
                          <a:cs typeface="Futura Medium"/>
                        </a:rPr>
                        <a:t>Crispie</a:t>
                      </a:r>
                      <a:br>
                        <a:rPr kumimoji="0" lang="en-GB" sz="1200" b="1" i="0" u="none" strike="noStrike" kern="1200" cap="none" normalizeH="0" baseline="0">
                          <a:ln>
                            <a:noFill/>
                          </a:ln>
                          <a:solidFill>
                            <a:srgbClr val="000000"/>
                          </a:solidFill>
                          <a:effectLst/>
                          <a:highlight>
                            <a:srgbClr val="FFFF00"/>
                          </a:highlight>
                          <a:latin typeface="+mn-lt"/>
                          <a:ea typeface="+mn-ea"/>
                          <a:cs typeface="Futura Medium"/>
                        </a:rPr>
                      </a:br>
                      <a:r>
                        <a:rPr kumimoji="0" lang="en-GB" sz="1200" b="1" i="0" u="none" strike="noStrike" kern="1200" cap="none" spc="0" normalizeH="0" baseline="0">
                          <a:ln>
                            <a:noFill/>
                          </a:ln>
                          <a:solidFill>
                            <a:srgbClr val="FF0000"/>
                          </a:solidFill>
                          <a:effectLst/>
                          <a:highlight>
                            <a:srgbClr val="FFFF00"/>
                          </a:highlight>
                          <a:latin typeface="+mn-lt"/>
                          <a:ea typeface="+mn-ea"/>
                          <a:cs typeface="Futura Medium"/>
                        </a:rPr>
                        <a:t>CONTAINS GF BARLEY MALT EXTRACT</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GB" sz="1200" i="0" kern="1200">
                          <a:solidFill>
                            <a:schemeClr val="tx1"/>
                          </a:solidFill>
                          <a:effectLst/>
                          <a:highlight>
                            <a:srgbClr val="FFFF00"/>
                          </a:highlight>
                          <a:latin typeface="+mn-lt"/>
                          <a:ea typeface="+mn-ea"/>
                          <a:cs typeface="+mn-cs"/>
                        </a:rPr>
                        <a:t>93158451</a:t>
                      </a:r>
                      <a:endParaRPr kumimoji="0" lang="en-GB" sz="1200" b="0" i="0" u="none" strike="noStrike" kern="1200" cap="none" normalizeH="0" baseline="0">
                        <a:ln>
                          <a:noFill/>
                        </a:ln>
                        <a:solidFill>
                          <a:srgbClr val="000000"/>
                        </a:solidFill>
                        <a:effectLst/>
                        <a:highlight>
                          <a:srgbClr val="FFFF00"/>
                        </a:highlight>
                        <a:latin typeface="+mn-lt"/>
                        <a:ea typeface="+mn-ea"/>
                        <a:cs typeface="Futura Medium" panose="020B0602020204020303" pitchFamily="34" charset="-79"/>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6C0"/>
                    </a:solidFill>
                  </a:tcPr>
                </a:tc>
                <a:tc hMerge="1">
                  <a:txBody>
                    <a:bodyPr/>
                    <a:lstStyle/>
                    <a:p>
                      <a:pPr marL="0" marR="0" lvl="0" indent="0" algn="ctr" rtl="0" eaLnBrk="1" fontAlgn="ctr" latinLnBrk="0" hangingPunct="1">
                        <a:lnSpc>
                          <a:spcPct val="100000"/>
                        </a:lnSpc>
                        <a:spcBef>
                          <a:spcPts val="0"/>
                        </a:spcBef>
                        <a:spcAft>
                          <a:spcPct val="0"/>
                        </a:spcAft>
                        <a:buClrTx/>
                        <a:buSzTx/>
                        <a:buFontTx/>
                        <a:buNone/>
                      </a:pPr>
                      <a:r>
                        <a:rPr kumimoji="0" lang="en-GB" sz="1200" b="1" i="0" u="none" strike="noStrike" kern="1200" cap="none" spc="0" normalizeH="0" baseline="0" noProof="0">
                          <a:ln>
                            <a:noFill/>
                          </a:ln>
                          <a:solidFill>
                            <a:srgbClr val="000000"/>
                          </a:solidFill>
                          <a:effectLst/>
                          <a:uLnTx/>
                          <a:uFillTx/>
                          <a:latin typeface="Calibri"/>
                          <a:ea typeface="+mn-ea"/>
                          <a:cs typeface="Futura Medium"/>
                        </a:rPr>
                        <a:t>Fresh Fruit</a:t>
                      </a:r>
                      <a:r>
                        <a:rPr lang="en-GB" sz="1200" b="1" i="0" u="none" strike="noStrike" kern="1200" cap="none" spc="0" normalizeH="0" baseline="0" noProof="0">
                          <a:ln>
                            <a:noFill/>
                          </a:ln>
                          <a:solidFill>
                            <a:srgbClr val="000000"/>
                          </a:solidFill>
                          <a:effectLst/>
                          <a:uLnTx/>
                          <a:uFillTx/>
                          <a:latin typeface="Calibri"/>
                          <a:ea typeface="+mn-ea"/>
                          <a:cs typeface="Futura Medium"/>
                        </a:rPr>
                        <a:t> </a:t>
                      </a:r>
                      <a:endParaRPr kumimoji="0" lang="en-GB" sz="1200" b="1" i="0" u="none" strike="noStrike" kern="1200" cap="none" spc="0" normalizeH="0" baseline="0" noProof="0">
                        <a:ln>
                          <a:noFill/>
                        </a:ln>
                        <a:solidFill>
                          <a:srgbClr val="000000"/>
                        </a:solidFill>
                        <a:effectLst/>
                        <a:uLnTx/>
                        <a:uFillTx/>
                        <a:latin typeface="Calibri"/>
                        <a:ea typeface="+mn-ea"/>
                        <a:cs typeface="Futura Medium" panose="020B0602020204020303" pitchFamily="34" charset="-79"/>
                      </a:endParaRPr>
                    </a:p>
                    <a:p>
                      <a:pPr marL="0" marR="0" lvl="0" indent="0" algn="ctr" defTabSz="914400" rtl="0" eaLnBrk="1" fontAlgn="ctr"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Futura Medium"/>
                        </a:rPr>
                        <a:t>93232823</a:t>
                      </a:r>
                      <a:br>
                        <a:rPr kumimoji="0" lang="en-GB" sz="1200" b="1" i="0" u="none" strike="noStrike" kern="1200" cap="none" spc="0" normalizeH="0" baseline="0" noProof="0">
                          <a:ln>
                            <a:noFill/>
                          </a:ln>
                          <a:solidFill>
                            <a:srgbClr val="000000"/>
                          </a:solidFill>
                          <a:effectLst/>
                          <a:uLnTx/>
                          <a:uFillTx/>
                          <a:latin typeface="Calibri"/>
                          <a:ea typeface="+mn-ea"/>
                          <a:cs typeface="Futura Medium"/>
                        </a:rPr>
                      </a:br>
                      <a:r>
                        <a:rPr kumimoji="0" lang="en-GB" sz="1200" b="1" i="0" u="none" strike="noStrike" kern="1200" cap="none" spc="0" normalizeH="0" baseline="0" noProof="0">
                          <a:ln>
                            <a:noFill/>
                          </a:ln>
                          <a:solidFill>
                            <a:srgbClr val="000000"/>
                          </a:solidFill>
                          <a:effectLst/>
                          <a:uLnTx/>
                          <a:uFillTx/>
                          <a:latin typeface="Calibri"/>
                          <a:ea typeface="+mn-ea"/>
                          <a:cs typeface="Futura Medium"/>
                        </a:rPr>
                        <a:t>with SD Coconut Yoghurt </a:t>
                      </a:r>
                      <a:br>
                        <a:rPr kumimoji="0" lang="en-GB" sz="1200" b="0" i="0" u="none" strike="noStrike" kern="1200" cap="none" spc="0" normalizeH="0" baseline="0" noProof="0">
                          <a:ln>
                            <a:noFill/>
                          </a:ln>
                          <a:solidFill>
                            <a:srgbClr val="000000"/>
                          </a:solidFill>
                          <a:effectLst/>
                          <a:uLnTx/>
                          <a:uFillTx/>
                          <a:latin typeface="Calibri"/>
                          <a:ea typeface="+mn-ea"/>
                          <a:cs typeface="Futura Medium"/>
                        </a:rPr>
                      </a:br>
                      <a:r>
                        <a:rPr kumimoji="0" lang="en-GB" sz="1200" b="0" i="0" u="none" strike="noStrike" kern="1200" cap="none" spc="0" normalizeH="0" baseline="0" noProof="0">
                          <a:ln>
                            <a:noFill/>
                          </a:ln>
                          <a:effectLst/>
                          <a:uLnTx/>
                          <a:uFillTx/>
                          <a:latin typeface="Calibri"/>
                          <a:ea typeface="+mn-ea"/>
                          <a:cs typeface="Futura Medium"/>
                        </a:rPr>
                        <a:t>93200113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F1DE"/>
                    </a:solidFill>
                  </a:tcPr>
                </a:tc>
                <a:tc hMerge="1">
                  <a:txBody>
                    <a:bodyPr/>
                    <a:lstStyle/>
                    <a:p>
                      <a:pPr marL="0" marR="0" lvl="0" indent="0" algn="ctr" rtl="0" eaLnBrk="1" fontAlgn="ctr" latinLnBrk="0" hangingPunct="1">
                        <a:lnSpc>
                          <a:spcPct val="100000"/>
                        </a:lnSpc>
                        <a:spcBef>
                          <a:spcPts val="0"/>
                        </a:spcBef>
                        <a:spcAft>
                          <a:spcPct val="0"/>
                        </a:spcAft>
                        <a:buClrTx/>
                        <a:buSzTx/>
                        <a:buFontTx/>
                        <a:buNone/>
                      </a:pPr>
                      <a:r>
                        <a:rPr kumimoji="0" lang="en-GB" sz="1200" b="1" i="0" u="none" strike="noStrike" kern="1200" cap="none" spc="0" normalizeH="0" baseline="0" noProof="0">
                          <a:ln>
                            <a:noFill/>
                          </a:ln>
                          <a:solidFill>
                            <a:srgbClr val="000000"/>
                          </a:solidFill>
                          <a:effectLst/>
                          <a:uLnTx/>
                          <a:uFillTx/>
                          <a:latin typeface="Calibri"/>
                          <a:ea typeface="+mn-ea"/>
                          <a:cs typeface="Futura Medium"/>
                        </a:rPr>
                        <a:t>Fresh Fruit</a:t>
                      </a:r>
                      <a:r>
                        <a:rPr lang="en-GB" sz="1200" b="1" i="0" u="none" strike="noStrike" kern="1200" cap="none" spc="0" normalizeH="0" baseline="0" noProof="0">
                          <a:ln>
                            <a:noFill/>
                          </a:ln>
                          <a:solidFill>
                            <a:srgbClr val="000000"/>
                          </a:solidFill>
                          <a:effectLst/>
                          <a:uLnTx/>
                          <a:uFillTx/>
                          <a:latin typeface="Calibri"/>
                          <a:ea typeface="+mn-ea"/>
                          <a:cs typeface="Futura Medium"/>
                        </a:rPr>
                        <a:t> </a:t>
                      </a:r>
                      <a:endParaRPr kumimoji="0" lang="en-GB" sz="1200" b="1" i="0" u="none" strike="noStrike" kern="1200" cap="none" spc="0" normalizeH="0" baseline="0" noProof="0">
                        <a:ln>
                          <a:noFill/>
                        </a:ln>
                        <a:solidFill>
                          <a:srgbClr val="000000"/>
                        </a:solidFill>
                        <a:effectLst/>
                        <a:uLnTx/>
                        <a:uFillTx/>
                        <a:latin typeface="Calibri"/>
                        <a:ea typeface="+mn-ea"/>
                        <a:cs typeface="Futura Medium" panose="020B0602020204020303" pitchFamily="34" charset="-79"/>
                      </a:endParaRPr>
                    </a:p>
                    <a:p>
                      <a:pPr marL="0" marR="0" lvl="0" indent="0" algn="ctr" defTabSz="914400" rtl="0" eaLnBrk="1" fontAlgn="ctr"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Futura Medium"/>
                        </a:rPr>
                        <a:t>93232823</a:t>
                      </a:r>
                      <a:br>
                        <a:rPr kumimoji="0" lang="en-GB" sz="1200" b="1" i="0" u="none" strike="noStrike" kern="1200" cap="none" spc="0" normalizeH="0" baseline="0" noProof="0">
                          <a:ln>
                            <a:noFill/>
                          </a:ln>
                          <a:solidFill>
                            <a:srgbClr val="000000"/>
                          </a:solidFill>
                          <a:effectLst/>
                          <a:uLnTx/>
                          <a:uFillTx/>
                          <a:latin typeface="Calibri"/>
                          <a:ea typeface="+mn-ea"/>
                          <a:cs typeface="Futura Medium"/>
                        </a:rPr>
                      </a:br>
                      <a:r>
                        <a:rPr kumimoji="0" lang="en-GB" sz="1200" b="1" i="0" u="none" strike="noStrike" kern="1200" cap="none" spc="0" normalizeH="0" baseline="0" noProof="0">
                          <a:ln>
                            <a:noFill/>
                          </a:ln>
                          <a:solidFill>
                            <a:srgbClr val="000000"/>
                          </a:solidFill>
                          <a:effectLst/>
                          <a:uLnTx/>
                          <a:uFillTx/>
                          <a:latin typeface="Calibri"/>
                          <a:ea typeface="+mn-ea"/>
                          <a:cs typeface="Futura Medium"/>
                        </a:rPr>
                        <a:t>with SD Coconut Yoghurt </a:t>
                      </a:r>
                      <a:br>
                        <a:rPr kumimoji="0" lang="en-GB" sz="1200" b="0" i="0" u="none" strike="noStrike" kern="1200" cap="none" spc="0" normalizeH="0" baseline="0" noProof="0">
                          <a:ln>
                            <a:noFill/>
                          </a:ln>
                          <a:solidFill>
                            <a:srgbClr val="000000"/>
                          </a:solidFill>
                          <a:effectLst/>
                          <a:uLnTx/>
                          <a:uFillTx/>
                          <a:latin typeface="Calibri"/>
                          <a:ea typeface="+mn-ea"/>
                          <a:cs typeface="Futura Medium"/>
                        </a:rPr>
                      </a:br>
                      <a:r>
                        <a:rPr kumimoji="0" lang="en-GB" sz="1200" b="0" i="0" u="none" strike="noStrike" kern="1200" cap="none" spc="0" normalizeH="0" baseline="0" noProof="0">
                          <a:ln>
                            <a:noFill/>
                          </a:ln>
                          <a:effectLst/>
                          <a:uLnTx/>
                          <a:uFillTx/>
                          <a:latin typeface="Calibri"/>
                          <a:ea typeface="+mn-ea"/>
                          <a:cs typeface="Futura Medium"/>
                        </a:rPr>
                        <a:t>93200113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CE5"/>
                    </a:solidFill>
                  </a:tcPr>
                </a:tc>
                <a:extLst>
                  <a:ext uri="{0D108BD9-81ED-4DB2-BD59-A6C34878D82A}">
                    <a16:rowId xmlns:a16="http://schemas.microsoft.com/office/drawing/2014/main" val="1295575362"/>
                  </a:ext>
                </a:extLst>
              </a:tr>
            </a:tbl>
          </a:graphicData>
        </a:graphic>
      </p:graphicFrame>
      <p:sp>
        <p:nvSpPr>
          <p:cNvPr id="9" name="TextBox 8">
            <a:extLst>
              <a:ext uri="{FF2B5EF4-FFF2-40B4-BE49-F238E27FC236}">
                <a16:creationId xmlns:a16="http://schemas.microsoft.com/office/drawing/2014/main" id="{998A8CBC-46CB-0A2A-2DBA-C0326AB2D1C7}"/>
              </a:ext>
            </a:extLst>
          </p:cNvPr>
          <p:cNvSpPr txBox="1"/>
          <p:nvPr/>
        </p:nvSpPr>
        <p:spPr>
          <a:xfrm rot="16200000">
            <a:off x="-5297247" y="6792770"/>
            <a:ext cx="12192000" cy="707886"/>
          </a:xfrm>
          <a:prstGeom prst="rect">
            <a:avLst/>
          </a:prstGeom>
          <a:noFill/>
        </p:spPr>
        <p:txBody>
          <a:bodyPr wrap="square">
            <a:spAutoFit/>
          </a:bodyPr>
          <a:lstStyle/>
          <a:p>
            <a:pPr algn="ctr"/>
            <a:r>
              <a:rPr lang="en-GB" sz="4000" b="1" dirty="0">
                <a:solidFill>
                  <a:srgbClr val="6BB195"/>
                </a:solidFill>
                <a:latin typeface="Congenial Black" panose="020F0502020204030204" pitchFamily="2" charset="0"/>
              </a:rPr>
              <a:t>SRPING/SUMMER 2024</a:t>
            </a:r>
          </a:p>
        </p:txBody>
      </p:sp>
      <p:pic>
        <p:nvPicPr>
          <p:cNvPr id="11" name="Picture 10">
            <a:extLst>
              <a:ext uri="{FF2B5EF4-FFF2-40B4-BE49-F238E27FC236}">
                <a16:creationId xmlns:a16="http://schemas.microsoft.com/office/drawing/2014/main" id="{3CA1DEC9-89D7-CEF7-FFB8-BC080D565F8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280559" y="2033304"/>
            <a:ext cx="20617486" cy="801877"/>
          </a:xfrm>
          <a:prstGeom prst="rect">
            <a:avLst/>
          </a:prstGeom>
        </p:spPr>
      </p:pic>
      <p:sp>
        <p:nvSpPr>
          <p:cNvPr id="20" name="Freeform 2">
            <a:extLst>
              <a:ext uri="{FF2B5EF4-FFF2-40B4-BE49-F238E27FC236}">
                <a16:creationId xmlns:a16="http://schemas.microsoft.com/office/drawing/2014/main" id="{B6B15E11-CB55-FF5F-19A1-057668D6C155}"/>
              </a:ext>
            </a:extLst>
          </p:cNvPr>
          <p:cNvSpPr/>
          <p:nvPr/>
        </p:nvSpPr>
        <p:spPr>
          <a:xfrm>
            <a:off x="0" y="-1"/>
            <a:ext cx="4322618" cy="171674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stretch>
              <a:fillRect t="-1" r="-9740" b="-38982"/>
            </a:stretch>
          </a:blipFill>
        </p:spPr>
        <p:txBody>
          <a:bodyPr/>
          <a:lstStyle/>
          <a:p>
            <a:endParaRPr lang="en-GB" dirty="0"/>
          </a:p>
        </p:txBody>
      </p:sp>
      <p:sp>
        <p:nvSpPr>
          <p:cNvPr id="3" name="TextBox 2">
            <a:extLst>
              <a:ext uri="{FF2B5EF4-FFF2-40B4-BE49-F238E27FC236}">
                <a16:creationId xmlns:a16="http://schemas.microsoft.com/office/drawing/2014/main" id="{86F676FB-BDAC-D074-8D8C-19851883AB02}"/>
              </a:ext>
            </a:extLst>
          </p:cNvPr>
          <p:cNvSpPr txBox="1"/>
          <p:nvPr/>
        </p:nvSpPr>
        <p:spPr>
          <a:xfrm>
            <a:off x="1468738" y="11440279"/>
            <a:ext cx="21429307" cy="2062103"/>
          </a:xfrm>
          <a:prstGeom prst="rect">
            <a:avLst/>
          </a:prstGeom>
          <a:solidFill>
            <a:srgbClr val="FEE8DA"/>
          </a:solidFill>
          <a:ln>
            <a:solidFill>
              <a:schemeClr val="bg1">
                <a:lumMod val="85000"/>
              </a:schemeClr>
            </a:solidFill>
          </a:ln>
          <a:effectLst>
            <a:outerShdw blurRad="50800" dist="38100" dir="5400000" algn="t" rotWithShape="0">
              <a:prstClr val="black">
                <a:alpha val="40000"/>
              </a:prstClr>
            </a:outerShdw>
          </a:effectLst>
        </p:spPr>
        <p:txBody>
          <a:bodyPr wrap="square" rtlCol="0">
            <a:spAutoFit/>
          </a:bodyPr>
          <a:lstStyle/>
          <a:p>
            <a:pPr algn="ctr" fontAlgn="base"/>
            <a:endParaRPr lang="en-GB" sz="1600" b="1" dirty="0">
              <a:solidFill>
                <a:srgbClr val="FF0000"/>
              </a:solidFill>
              <a:latin typeface="Bierstadt" panose="020B0004020202020204" pitchFamily="34" charset="0"/>
              <a:cs typeface="Lucida Sans Unicode" panose="020B0602030504020204" pitchFamily="34" charset="0"/>
            </a:endParaRPr>
          </a:p>
          <a:p>
            <a:pPr algn="ctr" fontAlgn="base"/>
            <a:r>
              <a:rPr lang="en-GB" sz="1600" b="1" dirty="0">
                <a:solidFill>
                  <a:srgbClr val="FF0000"/>
                </a:solidFill>
                <a:latin typeface="Bierstadt" panose="020B0004020202020204" pitchFamily="34" charset="0"/>
                <a:cs typeface="Lucida Sans Unicode" panose="020B0602030504020204" pitchFamily="34" charset="0"/>
              </a:rPr>
              <a:t>ONLY SERVE WHAT IS ON THIS MENU</a:t>
            </a:r>
          </a:p>
          <a:p>
            <a:pPr algn="ctr" fontAlgn="base"/>
            <a:r>
              <a:rPr lang="en-GB" sz="1600" b="1" dirty="0">
                <a:solidFill>
                  <a:srgbClr val="FF0000"/>
                </a:solidFill>
                <a:latin typeface="Bierstadt" panose="020B0004020202020204" pitchFamily="34" charset="0"/>
                <a:cs typeface="Lucida Sans Unicode" panose="020B0602030504020204" pitchFamily="34" charset="0"/>
              </a:rPr>
              <a:t>SD – SPECIAL DIET RECIPE</a:t>
            </a:r>
          </a:p>
          <a:p>
            <a:pPr algn="ctr" fontAlgn="base"/>
            <a:endParaRPr lang="en-GB" sz="1600" b="1" dirty="0">
              <a:solidFill>
                <a:srgbClr val="FF0000"/>
              </a:solidFill>
              <a:latin typeface="Bierstadt" panose="020B0004020202020204" pitchFamily="34" charset="0"/>
              <a:cs typeface="Lucida Sans Unicode" panose="020B0602030504020204" pitchFamily="34" charset="0"/>
            </a:endParaRPr>
          </a:p>
          <a:p>
            <a:pPr algn="ctr" fontAlgn="base"/>
            <a:r>
              <a:rPr lang="en-GB" sz="1600" dirty="0">
                <a:solidFill>
                  <a:srgbClr val="A51B5C"/>
                </a:solidFill>
                <a:latin typeface="Bierstadt" panose="020B0004020202020204" pitchFamily="34" charset="0"/>
                <a:cs typeface="Lucida Sans Unicode" panose="020B0602030504020204" pitchFamily="34" charset="0"/>
              </a:rPr>
              <a:t>Available Daily: Cool Water, SD Coconut Yoghurt (93200113) and Fresh Fruit (93232823)</a:t>
            </a:r>
          </a:p>
          <a:p>
            <a:pPr algn="ctr" fontAlgn="base"/>
            <a:endParaRPr lang="en-GB" sz="1600" b="1" dirty="0">
              <a:solidFill>
                <a:srgbClr val="FF0000"/>
              </a:solidFill>
              <a:latin typeface="Bierstadt" panose="020B0004020202020204" pitchFamily="34" charset="0"/>
              <a:cs typeface="Lucida Sans Unicode" panose="020B0602030504020204" pitchFamily="34" charset="0"/>
            </a:endParaRPr>
          </a:p>
          <a:p>
            <a:pPr algn="ctr"/>
            <a:r>
              <a:rPr lang="en-GB" sz="1600" b="1" dirty="0">
                <a:ln>
                  <a:noFill/>
                </a:ln>
                <a:solidFill>
                  <a:srgbClr val="FF0000"/>
                </a:solidFill>
                <a:latin typeface="Bierstadt" panose="020B0004020202020204" pitchFamily="34" charset="0"/>
              </a:rPr>
              <a:t>NO FRESHLY BAKED BREAD, STANDARD YOGHURT, STANDARD COLESLAW OR SALAD BAR</a:t>
            </a:r>
          </a:p>
          <a:p>
            <a:endParaRPr lang="en-GB" sz="1600" dirty="0"/>
          </a:p>
        </p:txBody>
      </p:sp>
      <p:sp>
        <p:nvSpPr>
          <p:cNvPr id="4" name="TextBox 3">
            <a:extLst>
              <a:ext uri="{FF2B5EF4-FFF2-40B4-BE49-F238E27FC236}">
                <a16:creationId xmlns:a16="http://schemas.microsoft.com/office/drawing/2014/main" id="{97E4CFCF-D22A-6453-1597-AEFA6749DA73}"/>
              </a:ext>
            </a:extLst>
          </p:cNvPr>
          <p:cNvSpPr txBox="1"/>
          <p:nvPr/>
        </p:nvSpPr>
        <p:spPr>
          <a:xfrm>
            <a:off x="8780410" y="412860"/>
            <a:ext cx="7617783" cy="1384995"/>
          </a:xfrm>
          <a:prstGeom prst="rect">
            <a:avLst/>
          </a:prstGeom>
          <a:noFill/>
        </p:spPr>
        <p:txBody>
          <a:bodyPr wrap="square" lIns="91440" tIns="45720" rIns="91440" bIns="45720" rtlCol="0" anchor="t">
            <a:spAutoFit/>
          </a:bodyPr>
          <a:lstStyle/>
          <a:p>
            <a:pPr algn="ctr" rtl="0">
              <a:defRPr/>
            </a:pPr>
            <a:r>
              <a:rPr kumimoji="0" lang="en-GB" sz="2800" b="1" i="0" u="none" strike="noStrike" kern="1200" cap="none" spc="0" normalizeH="0" baseline="0" noProof="0" dirty="0">
                <a:ln>
                  <a:noFill/>
                </a:ln>
                <a:solidFill>
                  <a:schemeClr val="tx1"/>
                </a:solidFill>
                <a:effectLst/>
                <a:uLnTx/>
                <a:uFillTx/>
                <a:latin typeface="Congenial Black" panose="02000503040000020004" pitchFamily="2" charset="0"/>
                <a:cs typeface="Futura Medium"/>
              </a:rPr>
              <a:t>STOP AND THINK!</a:t>
            </a:r>
            <a:r>
              <a:rPr lang="en-GB" sz="2800" b="1" kern="1200" dirty="0">
                <a:solidFill>
                  <a:schemeClr val="tx1"/>
                </a:solidFill>
                <a:latin typeface="Congenial Black" panose="02000503040000020004" pitchFamily="2" charset="0"/>
                <a:cs typeface="Futura Medium"/>
              </a:rPr>
              <a:t> </a:t>
            </a:r>
            <a:endParaRPr kumimoji="0" lang="en-GB" sz="2800" b="1" i="0" u="none" strike="noStrike" kern="1200" cap="none" spc="0" normalizeH="0" baseline="0" noProof="0" dirty="0">
              <a:ln>
                <a:noFill/>
              </a:ln>
              <a:solidFill>
                <a:schemeClr val="tx1"/>
              </a:solidFill>
              <a:effectLst/>
              <a:uLnTx/>
              <a:uFillTx/>
              <a:latin typeface="Congenial Black" panose="02000503040000020004" pitchFamily="2" charset="0"/>
              <a:cs typeface="Futura Medium" panose="020B0602020204020303" pitchFamily="34" charset="-79"/>
            </a:endParaRPr>
          </a:p>
          <a:p>
            <a:pPr algn="ctr" rtl="0">
              <a:defRPr/>
            </a:pPr>
            <a:r>
              <a:rPr lang="en-GB" sz="2800" b="1" dirty="0">
                <a:solidFill>
                  <a:schemeClr val="tx1"/>
                </a:solidFill>
                <a:latin typeface="Congenial Black" panose="02000503040000020004" pitchFamily="2" charset="0"/>
                <a:cs typeface="Futura Medium"/>
              </a:rPr>
              <a:t>Have you completed the double-checking confirmation sheet? </a:t>
            </a:r>
            <a:endParaRPr kumimoji="0" lang="en-GB" sz="2000" b="1" i="0" u="none" strike="noStrike" kern="1200" cap="none" spc="0" normalizeH="0" baseline="0" noProof="0" dirty="0">
              <a:ln>
                <a:noFill/>
              </a:ln>
              <a:solidFill>
                <a:schemeClr val="tx1"/>
              </a:solidFill>
              <a:effectLst/>
              <a:uLnTx/>
              <a:uFillTx/>
              <a:latin typeface="Congenial Black" panose="02000503040000020004" pitchFamily="2" charset="0"/>
              <a:cs typeface="Futura Medium" panose="020B0602020204020303" pitchFamily="34" charset="-79"/>
            </a:endParaRPr>
          </a:p>
        </p:txBody>
      </p:sp>
      <p:sp>
        <p:nvSpPr>
          <p:cNvPr id="7" name="TextBox 6">
            <a:extLst>
              <a:ext uri="{FF2B5EF4-FFF2-40B4-BE49-F238E27FC236}">
                <a16:creationId xmlns:a16="http://schemas.microsoft.com/office/drawing/2014/main" id="{5FD16B8A-2514-74E8-5E12-DF2D4491D7F8}"/>
              </a:ext>
            </a:extLst>
          </p:cNvPr>
          <p:cNvSpPr txBox="1"/>
          <p:nvPr/>
        </p:nvSpPr>
        <p:spPr>
          <a:xfrm>
            <a:off x="17541760" y="169861"/>
            <a:ext cx="6628449" cy="1754326"/>
          </a:xfrm>
          <a:prstGeom prst="rect">
            <a:avLst/>
          </a:prstGeom>
          <a:noFill/>
          <a:ln>
            <a:noFill/>
          </a:ln>
        </p:spPr>
        <p:txBody>
          <a:bodyPr wrap="square">
            <a:spAutoFit/>
          </a:bodyPr>
          <a:lstStyle/>
          <a:p>
            <a:pPr algn="ctr"/>
            <a:r>
              <a:rPr lang="en-GB" sz="3600" dirty="0">
                <a:solidFill>
                  <a:srgbClr val="029978"/>
                </a:solidFill>
                <a:latin typeface="Congenial Black" panose="020F0502020204030204" pitchFamily="2" charset="0"/>
              </a:rPr>
              <a:t>KEA</a:t>
            </a:r>
          </a:p>
          <a:p>
            <a:pPr algn="ctr"/>
            <a:r>
              <a:rPr lang="en-GB" sz="3600" dirty="0">
                <a:solidFill>
                  <a:srgbClr val="029978"/>
                </a:solidFill>
                <a:latin typeface="Congenial Black" panose="020F0502020204030204" pitchFamily="2" charset="0"/>
              </a:rPr>
              <a:t>ALLERGY AWARE MEAT</a:t>
            </a:r>
          </a:p>
          <a:p>
            <a:pPr algn="ctr"/>
            <a:r>
              <a:rPr lang="en-GB" sz="3600" dirty="0">
                <a:solidFill>
                  <a:srgbClr val="029978"/>
                </a:solidFill>
                <a:latin typeface="Congenial Black" panose="020F0502020204030204" pitchFamily="2" charset="0"/>
              </a:rPr>
              <a:t>WEEK 2</a:t>
            </a:r>
          </a:p>
        </p:txBody>
      </p:sp>
    </p:spTree>
    <p:extLst>
      <p:ext uri="{BB962C8B-B14F-4D97-AF65-F5344CB8AC3E}">
        <p14:creationId xmlns:p14="http://schemas.microsoft.com/office/powerpoint/2010/main" val="300137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78000"/>
          </a:schemeClr>
        </a:solidFill>
        <a:effectLst/>
      </p:bgPr>
    </p:bg>
    <p:spTree>
      <p:nvGrpSpPr>
        <p:cNvPr id="1" name=""/>
        <p:cNvGrpSpPr/>
        <p:nvPr/>
      </p:nvGrpSpPr>
      <p:grpSpPr>
        <a:xfrm>
          <a:off x="0" y="0"/>
          <a:ext cx="0" cy="0"/>
          <a:chOff x="0" y="0"/>
          <a:chExt cx="0" cy="0"/>
        </a:xfrm>
      </p:grpSpPr>
      <p:sp>
        <p:nvSpPr>
          <p:cNvPr id="2" name="Freeform 2"/>
          <p:cNvSpPr/>
          <p:nvPr/>
        </p:nvSpPr>
        <p:spPr>
          <a:xfrm>
            <a:off x="0" y="21831"/>
            <a:ext cx="24382413" cy="13716000"/>
          </a:xfrm>
          <a:custGeom>
            <a:avLst/>
            <a:gdLst/>
            <a:ahLst/>
            <a:cxnLst/>
            <a:rect l="l" t="t" r="r" b="b"/>
            <a:pathLst>
              <a:path w="18288000" h="11978640">
                <a:moveTo>
                  <a:pt x="0" y="0"/>
                </a:moveTo>
                <a:lnTo>
                  <a:pt x="18288000" y="0"/>
                </a:lnTo>
                <a:lnTo>
                  <a:pt x="18288000" y="11978640"/>
                </a:lnTo>
                <a:lnTo>
                  <a:pt x="0" y="11978640"/>
                </a:lnTo>
                <a:lnTo>
                  <a:pt x="0" y="0"/>
                </a:lnTo>
                <a:close/>
              </a:path>
            </a:pathLst>
          </a:custGeom>
          <a:blipFill dpi="0" rotWithShape="1">
            <a:blip r:embed="rId2">
              <a:alphaModFix amt="37000"/>
            </a:blip>
            <a:srcRect/>
            <a:stretch>
              <a:fillRect/>
            </a:stretch>
          </a:blipFill>
        </p:spPr>
        <p:txBody>
          <a:bodyPr/>
          <a:lstStyle/>
          <a:p>
            <a:endParaRPr lang="en-GB" dirty="0"/>
          </a:p>
        </p:txBody>
      </p:sp>
      <p:graphicFrame>
        <p:nvGraphicFramePr>
          <p:cNvPr id="5" name="Table 11">
            <a:extLst>
              <a:ext uri="{FF2B5EF4-FFF2-40B4-BE49-F238E27FC236}">
                <a16:creationId xmlns:a16="http://schemas.microsoft.com/office/drawing/2014/main" id="{143BC425-4698-3A03-B72E-6B31DA80352F}"/>
              </a:ext>
            </a:extLst>
          </p:cNvPr>
          <p:cNvGraphicFramePr>
            <a:graphicFrameLocks noGrp="1"/>
          </p:cNvGraphicFramePr>
          <p:nvPr>
            <p:extLst>
              <p:ext uri="{D42A27DB-BD31-4B8C-83A1-F6EECF244321}">
                <p14:modId xmlns:p14="http://schemas.microsoft.com/office/powerpoint/2010/main" val="586518557"/>
              </p:ext>
            </p:extLst>
          </p:nvPr>
        </p:nvGraphicFramePr>
        <p:xfrm>
          <a:off x="1476552" y="2956005"/>
          <a:ext cx="21429308" cy="810674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95288">
                  <a:extLst>
                    <a:ext uri="{9D8B030D-6E8A-4147-A177-3AD203B41FA5}">
                      <a16:colId xmlns:a16="http://schemas.microsoft.com/office/drawing/2014/main" val="2702597187"/>
                    </a:ext>
                  </a:extLst>
                </a:gridCol>
                <a:gridCol w="4106804">
                  <a:extLst>
                    <a:ext uri="{9D8B030D-6E8A-4147-A177-3AD203B41FA5}">
                      <a16:colId xmlns:a16="http://schemas.microsoft.com/office/drawing/2014/main" val="3617453660"/>
                    </a:ext>
                  </a:extLst>
                </a:gridCol>
                <a:gridCol w="4106804">
                  <a:extLst>
                    <a:ext uri="{9D8B030D-6E8A-4147-A177-3AD203B41FA5}">
                      <a16:colId xmlns:a16="http://schemas.microsoft.com/office/drawing/2014/main" val="1277930636"/>
                    </a:ext>
                  </a:extLst>
                </a:gridCol>
                <a:gridCol w="4106804">
                  <a:extLst>
                    <a:ext uri="{9D8B030D-6E8A-4147-A177-3AD203B41FA5}">
                      <a16:colId xmlns:a16="http://schemas.microsoft.com/office/drawing/2014/main" val="3998035666"/>
                    </a:ext>
                  </a:extLst>
                </a:gridCol>
                <a:gridCol w="4106804">
                  <a:extLst>
                    <a:ext uri="{9D8B030D-6E8A-4147-A177-3AD203B41FA5}">
                      <a16:colId xmlns:a16="http://schemas.microsoft.com/office/drawing/2014/main" val="2155528442"/>
                    </a:ext>
                  </a:extLst>
                </a:gridCol>
                <a:gridCol w="4106804">
                  <a:extLst>
                    <a:ext uri="{9D8B030D-6E8A-4147-A177-3AD203B41FA5}">
                      <a16:colId xmlns:a16="http://schemas.microsoft.com/office/drawing/2014/main" val="3192907948"/>
                    </a:ext>
                  </a:extLst>
                </a:gridCol>
              </a:tblGrid>
              <a:tr h="2064968">
                <a:tc>
                  <a:txBody>
                    <a:bodyPr/>
                    <a:lstStyle/>
                    <a:p>
                      <a:pPr algn="ctr" fontAlgn="ctr"/>
                      <a:r>
                        <a:rPr lang="en-GB" sz="1800" b="1" i="0" u="none" strike="noStrike" dirty="0">
                          <a:ln>
                            <a:noFill/>
                          </a:ln>
                          <a:solidFill>
                            <a:schemeClr val="bg1"/>
                          </a:solidFill>
                          <a:effectLst/>
                          <a:latin typeface="Bierstadt" panose="020B0004020202020204" pitchFamily="34" charset="0"/>
                        </a:rPr>
                        <a:t>Main</a:t>
                      </a:r>
                    </a:p>
                    <a:p>
                      <a:pPr algn="ctr" fontAlgn="ctr"/>
                      <a:r>
                        <a:rPr lang="en-GB" sz="1800" b="1" i="0" u="none" strike="noStrike" dirty="0">
                          <a:ln>
                            <a:noFill/>
                          </a:ln>
                          <a:solidFill>
                            <a:schemeClr val="bg1"/>
                          </a:solidFill>
                          <a:effectLst/>
                          <a:latin typeface="Bierstadt" panose="020B0004020202020204" pitchFamily="34" charset="0"/>
                        </a:rPr>
                        <a:t> Dish </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rPr>
                        <a:t>SD Vegan Cheese and Tomato Pizza</a:t>
                      </a:r>
                    </a:p>
                    <a:p>
                      <a:pPr algn="ctr" fontAlgn="ctr"/>
                      <a:r>
                        <a:rPr lang="en-GB" sz="1700" b="0" i="0" u="none" strike="noStrike" dirty="0">
                          <a:ln>
                            <a:noFill/>
                          </a:ln>
                          <a:solidFill>
                            <a:schemeClr val="tx1"/>
                          </a:solidFill>
                          <a:effectLst/>
                          <a:latin typeface="Bierstadt" panose="020B0004020202020204" pitchFamily="34" charset="0"/>
                        </a:rPr>
                        <a:t>93174975</a:t>
                      </a:r>
                    </a:p>
                    <a:p>
                      <a:pPr algn="ctr" fontAlgn="ctr"/>
                      <a:r>
                        <a:rPr lang="en-GB" sz="1700" b="1" i="0" u="none" strike="noStrike" dirty="0">
                          <a:ln>
                            <a:noFill/>
                          </a:ln>
                          <a:solidFill>
                            <a:schemeClr val="tx1"/>
                          </a:solidFill>
                          <a:effectLst/>
                          <a:latin typeface="Bierstadt" panose="020B0004020202020204" pitchFamily="34" charset="0"/>
                        </a:rPr>
                        <a:t>with Potato Wedges</a:t>
                      </a:r>
                    </a:p>
                    <a:p>
                      <a:pPr algn="ctr" fontAlgn="ctr"/>
                      <a:r>
                        <a:rPr lang="en-GB" sz="1700" b="0" i="0" u="none" strike="noStrike" dirty="0">
                          <a:ln>
                            <a:noFill/>
                          </a:ln>
                          <a:solidFill>
                            <a:schemeClr val="tx1"/>
                          </a:solidFill>
                          <a:effectLst/>
                          <a:latin typeface="Bierstadt" panose="020B0004020202020204" pitchFamily="34" charset="0"/>
                        </a:rPr>
                        <a:t>93156646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8DA"/>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cs typeface="Calibri" panose="020F0502020204030204" pitchFamily="34" charset="0"/>
                        </a:rPr>
                        <a:t>SD Pork Sausages/ Chicken Sausages (H)</a:t>
                      </a:r>
                    </a:p>
                    <a:p>
                      <a:pPr algn="ctr" fontAlgn="ctr"/>
                      <a:r>
                        <a:rPr lang="en-GB" sz="1700" b="1" i="0" u="none" strike="noStrike" dirty="0">
                          <a:ln>
                            <a:noFill/>
                          </a:ln>
                          <a:solidFill>
                            <a:srgbClr val="FF0000"/>
                          </a:solidFill>
                          <a:effectLst/>
                          <a:latin typeface="Bierstadt" panose="020B0004020202020204" pitchFamily="34" charset="0"/>
                          <a:cs typeface="Calibri" panose="020F0502020204030204" pitchFamily="34" charset="0"/>
                        </a:rPr>
                        <a:t>CONTAINS SOYA &amp; SULPHITES/  CONTAINS SULPHITES</a:t>
                      </a:r>
                    </a:p>
                    <a:p>
                      <a:pPr algn="ctr" fontAlgn="ctr"/>
                      <a:r>
                        <a:rPr lang="en-GB" sz="1700" b="0" i="0" u="none" strike="noStrike" dirty="0">
                          <a:ln>
                            <a:noFill/>
                          </a:ln>
                          <a:solidFill>
                            <a:schemeClr val="tx1"/>
                          </a:solidFill>
                          <a:effectLst/>
                          <a:latin typeface="Bierstadt" panose="020B0004020202020204" pitchFamily="34" charset="0"/>
                          <a:cs typeface="Calibri" panose="020F0502020204030204" pitchFamily="34" charset="0"/>
                        </a:rPr>
                        <a:t>93172601/ 93107308 (H)</a:t>
                      </a:r>
                    </a:p>
                    <a:p>
                      <a:pPr algn="ctr" fontAlgn="ctr"/>
                      <a:r>
                        <a:rPr lang="en-GB" sz="1700" b="1" i="0" u="none" strike="noStrike" dirty="0">
                          <a:ln>
                            <a:noFill/>
                          </a:ln>
                          <a:solidFill>
                            <a:schemeClr val="tx1"/>
                          </a:solidFill>
                          <a:effectLst/>
                          <a:latin typeface="Bierstadt" panose="020B0004020202020204" pitchFamily="34" charset="0"/>
                          <a:cs typeface="Calibri" panose="020F0502020204030204" pitchFamily="34" charset="0"/>
                        </a:rPr>
                        <a:t>with SD Mashed Potato</a:t>
                      </a:r>
                    </a:p>
                    <a:p>
                      <a:pPr algn="ctr" fontAlgn="ctr"/>
                      <a:r>
                        <a:rPr lang="en-GB" sz="1700" b="1" i="0" u="none" strike="noStrike" dirty="0">
                          <a:ln>
                            <a:noFill/>
                          </a:ln>
                          <a:solidFill>
                            <a:srgbClr val="FF0000"/>
                          </a:solidFill>
                          <a:effectLst/>
                          <a:latin typeface="Bierstadt" panose="020B0004020202020204" pitchFamily="34" charset="0"/>
                          <a:cs typeface="Calibri" panose="020F0502020204030204" pitchFamily="34" charset="0"/>
                        </a:rPr>
                        <a:t>CONTAINS GF OATS</a:t>
                      </a:r>
                    </a:p>
                    <a:p>
                      <a:pPr algn="ctr" fontAlgn="ctr"/>
                      <a:r>
                        <a:rPr lang="en-GB" sz="1700" b="0" i="0" u="none" strike="noStrike" dirty="0">
                          <a:ln>
                            <a:noFill/>
                          </a:ln>
                          <a:solidFill>
                            <a:schemeClr val="tx1"/>
                          </a:solidFill>
                          <a:effectLst/>
                          <a:latin typeface="Bierstadt" panose="020B0004020202020204" pitchFamily="34" charset="0"/>
                          <a:cs typeface="Calibri" panose="020F0502020204030204" pitchFamily="34" charset="0"/>
                        </a:rPr>
                        <a:t>93194973</a:t>
                      </a:r>
                    </a:p>
                    <a:p>
                      <a:pPr algn="ctr" fontAlgn="ctr"/>
                      <a:r>
                        <a:rPr lang="en-GB" sz="1700" b="1" i="0" u="none" strike="noStrike" dirty="0">
                          <a:ln>
                            <a:noFill/>
                          </a:ln>
                          <a:solidFill>
                            <a:schemeClr val="tx1"/>
                          </a:solidFill>
                          <a:effectLst/>
                          <a:latin typeface="Bierstadt" panose="020B0004020202020204" pitchFamily="34" charset="0"/>
                        </a:rPr>
                        <a:t>and Gravy</a:t>
                      </a:r>
                    </a:p>
                    <a:p>
                      <a:pPr algn="ctr" fontAlgn="ctr"/>
                      <a:r>
                        <a:rPr lang="en-GB" sz="1700" b="0" i="0" u="none" strike="noStrike" dirty="0">
                          <a:ln>
                            <a:noFill/>
                          </a:ln>
                          <a:solidFill>
                            <a:schemeClr val="tx1"/>
                          </a:solidFill>
                          <a:effectLst/>
                          <a:latin typeface="Bierstadt" panose="020B0004020202020204" pitchFamily="34" charset="0"/>
                        </a:rPr>
                        <a:t>93034775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E0E6"/>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rPr>
                        <a:t>Roast Beef</a:t>
                      </a:r>
                    </a:p>
                    <a:p>
                      <a:pPr algn="ctr" fontAlgn="ctr"/>
                      <a:r>
                        <a:rPr lang="en-GB" sz="1700" b="0" i="0" u="none" strike="noStrike" dirty="0">
                          <a:ln>
                            <a:noFill/>
                          </a:ln>
                          <a:solidFill>
                            <a:schemeClr val="tx1"/>
                          </a:solidFill>
                          <a:effectLst/>
                          <a:latin typeface="Bierstadt" panose="020B0004020202020204" pitchFamily="34" charset="0"/>
                        </a:rPr>
                        <a:t>930350118/ </a:t>
                      </a:r>
                      <a:r>
                        <a:rPr lang="en-GB" sz="1700" b="0" i="0" dirty="0">
                          <a:solidFill>
                            <a:schemeClr val="tx1"/>
                          </a:solidFill>
                          <a:effectLst/>
                          <a:latin typeface="Bierstadt" panose="020B0004020202020204" pitchFamily="34" charset="0"/>
                          <a:ea typeface="+mn-ea"/>
                          <a:cs typeface="+mn-cs"/>
                        </a:rPr>
                        <a:t>9304177</a:t>
                      </a:r>
                      <a:r>
                        <a:rPr lang="en-GB" sz="1700" b="0" i="0" u="none" strike="noStrike" dirty="0">
                          <a:ln>
                            <a:noFill/>
                          </a:ln>
                          <a:solidFill>
                            <a:schemeClr val="tx1"/>
                          </a:solidFill>
                          <a:effectLst/>
                          <a:latin typeface="Bierstadt" panose="020B0004020202020204" pitchFamily="34" charset="0"/>
                        </a:rPr>
                        <a:t> (H)</a:t>
                      </a:r>
                      <a:endParaRPr lang="en-GB" sz="1700" b="0" i="0" u="none" strike="noStrike" dirty="0">
                        <a:ln>
                          <a:noFill/>
                        </a:ln>
                        <a:solidFill>
                          <a:schemeClr val="tx1"/>
                        </a:solidFill>
                        <a:effectLst/>
                        <a:highlight>
                          <a:srgbClr val="FFFF00"/>
                        </a:highlight>
                        <a:latin typeface="Bierstadt" panose="020B0004020202020204" pitchFamily="34" charset="0"/>
                      </a:endParaRPr>
                    </a:p>
                    <a:p>
                      <a:pPr algn="ctr" fontAlgn="ctr"/>
                      <a:r>
                        <a:rPr lang="en-GB" sz="1700" b="1" i="0" u="none" strike="noStrike" dirty="0">
                          <a:ln>
                            <a:noFill/>
                          </a:ln>
                          <a:solidFill>
                            <a:schemeClr val="tx1"/>
                          </a:solidFill>
                          <a:effectLst/>
                          <a:latin typeface="Bierstadt" panose="020B0004020202020204" pitchFamily="34" charset="0"/>
                        </a:rPr>
                        <a:t>with Roast Potatoes</a:t>
                      </a:r>
                    </a:p>
                    <a:p>
                      <a:pPr algn="ctr" fontAlgn="ctr"/>
                      <a:r>
                        <a:rPr lang="en-GB" sz="1700" b="0" i="0" u="none" strike="noStrike" dirty="0">
                          <a:ln>
                            <a:noFill/>
                          </a:ln>
                          <a:solidFill>
                            <a:schemeClr val="tx1"/>
                          </a:solidFill>
                          <a:effectLst/>
                          <a:latin typeface="Bierstadt" panose="020B0004020202020204" pitchFamily="34" charset="0"/>
                        </a:rPr>
                        <a:t>93035127</a:t>
                      </a:r>
                    </a:p>
                    <a:p>
                      <a:pPr algn="ctr" fontAlgn="ctr"/>
                      <a:r>
                        <a:rPr lang="en-GB" sz="1700" b="1" i="0" u="none" strike="noStrike" dirty="0">
                          <a:ln>
                            <a:noFill/>
                          </a:ln>
                          <a:solidFill>
                            <a:schemeClr val="tx1"/>
                          </a:solidFill>
                          <a:effectLst/>
                          <a:latin typeface="Bierstadt" panose="020B0004020202020204" pitchFamily="34" charset="0"/>
                        </a:rPr>
                        <a:t>and Gravy</a:t>
                      </a:r>
                    </a:p>
                    <a:p>
                      <a:pPr algn="ctr" fontAlgn="ctr"/>
                      <a:r>
                        <a:rPr lang="en-GB" sz="1700" b="0" i="0" u="none" strike="noStrike" dirty="0">
                          <a:ln>
                            <a:noFill/>
                          </a:ln>
                          <a:solidFill>
                            <a:schemeClr val="tx1"/>
                          </a:solidFill>
                          <a:effectLst/>
                          <a:latin typeface="Bierstadt" panose="020B0004020202020204" pitchFamily="34" charset="0"/>
                        </a:rPr>
                        <a:t>93034775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FE9"/>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rPr>
                        <a:t>SD Chicken and Broccoli Pasta Bake</a:t>
                      </a:r>
                    </a:p>
                    <a:p>
                      <a:pPr algn="ctr" fontAlgn="ctr"/>
                      <a:r>
                        <a:rPr lang="en-GB" sz="1700" b="1" i="0" u="none" strike="noStrike">
                          <a:ln>
                            <a:noFill/>
                          </a:ln>
                          <a:solidFill>
                            <a:srgbClr val="FF0000"/>
                          </a:solidFill>
                          <a:effectLst/>
                          <a:latin typeface="Bierstadt" panose="020B0004020202020204" pitchFamily="34" charset="0"/>
                        </a:rPr>
                        <a:t>CONTAINS SOYA &amp; GF OATS</a:t>
                      </a:r>
                      <a:endParaRPr lang="en-GB" sz="1700" b="1" i="0" u="none" strike="noStrike" dirty="0">
                        <a:ln>
                          <a:noFill/>
                        </a:ln>
                        <a:solidFill>
                          <a:srgbClr val="FF0000"/>
                        </a:solidFill>
                        <a:effectLst/>
                        <a:latin typeface="Bierstadt" panose="020B0004020202020204" pitchFamily="34" charset="0"/>
                      </a:endParaRPr>
                    </a:p>
                    <a:p>
                      <a:pPr marL="0" marR="0" lvl="0" indent="0" algn="ctr" defTabSz="914400" eaLnBrk="1" fontAlgn="ctr" latinLnBrk="0" hangingPunct="1">
                        <a:lnSpc>
                          <a:spcPct val="100000"/>
                        </a:lnSpc>
                        <a:spcBef>
                          <a:spcPts val="0"/>
                        </a:spcBef>
                        <a:spcAft>
                          <a:spcPts val="0"/>
                        </a:spcAft>
                        <a:buClrTx/>
                        <a:buSzTx/>
                        <a:buFontTx/>
                        <a:buNone/>
                        <a:tabLst/>
                        <a:defRPr/>
                      </a:pPr>
                      <a:r>
                        <a:rPr lang="en-GB" sz="1700" b="0" i="0" u="none" strike="noStrike" dirty="0">
                          <a:ln>
                            <a:noFill/>
                          </a:ln>
                          <a:solidFill>
                            <a:schemeClr val="tx1"/>
                          </a:solidFill>
                          <a:effectLst/>
                          <a:latin typeface="Bierstadt" panose="020B0004020202020204" pitchFamily="34" charset="0"/>
                        </a:rPr>
                        <a:t>93282240/ 93289312 (H)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7F5"/>
                    </a:solidFill>
                  </a:tcPr>
                </a:tc>
                <a:tc>
                  <a:txBody>
                    <a:bodyPr/>
                    <a:lstStyle/>
                    <a:p>
                      <a:pPr algn="ctr" fontAlgn="ctr"/>
                      <a:r>
                        <a:rPr lang="en-GB" sz="1700" b="1" i="0" u="none" strike="noStrike" dirty="0">
                          <a:ln>
                            <a:noFill/>
                          </a:ln>
                          <a:solidFill>
                            <a:schemeClr val="tx1"/>
                          </a:solidFill>
                          <a:effectLst/>
                          <a:latin typeface="Bierstadt" panose="020B0004020202020204" pitchFamily="34" charset="0"/>
                        </a:rPr>
                        <a:t>SD Gluten Free Fish Fingers</a:t>
                      </a:r>
                    </a:p>
                    <a:p>
                      <a:pPr lvl="0" algn="ctr">
                        <a:buNone/>
                      </a:pPr>
                      <a:r>
                        <a:rPr lang="en-GB" sz="1700" b="1" i="0" u="none" strike="noStrike" noProof="0" dirty="0">
                          <a:ln>
                            <a:noFill/>
                          </a:ln>
                          <a:solidFill>
                            <a:srgbClr val="FF0000"/>
                          </a:solidFill>
                          <a:effectLst/>
                          <a:latin typeface="Bierstadt" panose="020B0004020202020204" pitchFamily="34" charset="0"/>
                        </a:rPr>
                        <a:t>CONTAINS FISH</a:t>
                      </a:r>
                      <a:endParaRPr lang="en-GB" sz="1700" dirty="0">
                        <a:latin typeface="Bierstadt" panose="020B0004020202020204" pitchFamily="34" charset="0"/>
                      </a:endParaRPr>
                    </a:p>
                    <a:p>
                      <a:pPr lvl="0" algn="ctr">
                        <a:buNone/>
                      </a:pPr>
                      <a:r>
                        <a:rPr lang="en-GB" sz="1700" b="0" i="0" u="none" strike="noStrike" dirty="0">
                          <a:ln>
                            <a:noFill/>
                          </a:ln>
                          <a:solidFill>
                            <a:schemeClr val="tx1"/>
                          </a:solidFill>
                          <a:effectLst/>
                          <a:latin typeface="Bierstadt" panose="020B0004020202020204" pitchFamily="34" charset="0"/>
                        </a:rPr>
                        <a:t>93166795</a:t>
                      </a:r>
                      <a:endParaRPr lang="en-GB" sz="1700" dirty="0">
                        <a:latin typeface="Bierstadt" panose="020B0004020202020204" pitchFamily="34" charset="0"/>
                      </a:endParaRPr>
                    </a:p>
                    <a:p>
                      <a:pPr algn="ctr" fontAlgn="ctr"/>
                      <a:r>
                        <a:rPr lang="en-GB" sz="1700" b="1" i="0" u="none" strike="noStrike" dirty="0">
                          <a:ln>
                            <a:noFill/>
                          </a:ln>
                          <a:solidFill>
                            <a:schemeClr val="tx1"/>
                          </a:solidFill>
                          <a:effectLst/>
                          <a:latin typeface="Bierstadt" panose="020B0004020202020204" pitchFamily="34" charset="0"/>
                        </a:rPr>
                        <a:t>with Chips</a:t>
                      </a:r>
                    </a:p>
                    <a:p>
                      <a:pPr algn="ctr" fontAlgn="ctr"/>
                      <a:r>
                        <a:rPr lang="en-GB" sz="1700" b="0" i="0" u="none" strike="noStrike" dirty="0">
                          <a:ln>
                            <a:noFill/>
                          </a:ln>
                          <a:solidFill>
                            <a:schemeClr val="tx1"/>
                          </a:solidFill>
                          <a:effectLst/>
                          <a:latin typeface="Bierstadt" panose="020B0004020202020204" pitchFamily="34" charset="0"/>
                        </a:rPr>
                        <a:t>93040525</a:t>
                      </a:r>
                      <a:endParaRPr lang="en-GB" sz="1700" noProof="0" dirty="0">
                        <a:latin typeface="Bierstadt"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3D4"/>
                    </a:solidFill>
                  </a:tcPr>
                </a:tc>
                <a:extLst>
                  <a:ext uri="{0D108BD9-81ED-4DB2-BD59-A6C34878D82A}">
                    <a16:rowId xmlns:a16="http://schemas.microsoft.com/office/drawing/2014/main" val="1041026733"/>
                  </a:ext>
                </a:extLst>
              </a:tr>
              <a:tr h="1223187">
                <a:tc>
                  <a:txBody>
                    <a:bodyPr/>
                    <a:lstStyle/>
                    <a:p>
                      <a:pPr algn="ctr"/>
                      <a:r>
                        <a:rPr lang="en-GB" sz="1800" b="1" dirty="0">
                          <a:ln>
                            <a:noFill/>
                          </a:ln>
                          <a:solidFill>
                            <a:schemeClr val="bg1"/>
                          </a:solidFill>
                          <a:latin typeface="Bierstadt" panose="020B0004020202020204" pitchFamily="34" charset="0"/>
                        </a:rPr>
                        <a:t>Jacket </a:t>
                      </a:r>
                    </a:p>
                    <a:p>
                      <a:pPr algn="ctr"/>
                      <a:r>
                        <a:rPr lang="en-GB" sz="1800" b="1" dirty="0">
                          <a:ln>
                            <a:noFill/>
                          </a:ln>
                          <a:solidFill>
                            <a:schemeClr val="bg1"/>
                          </a:solidFill>
                          <a:latin typeface="Bierstadt" panose="020B0004020202020204" pitchFamily="34" charset="0"/>
                        </a:rPr>
                        <a:t>Potato</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gridSpan="5">
                  <a:txBody>
                    <a:bodyPr/>
                    <a:lstStyle/>
                    <a:p>
                      <a:pPr algn="ctr"/>
                      <a:r>
                        <a:rPr lang="en-GB" sz="1700" b="1" dirty="0">
                          <a:ln>
                            <a:noFill/>
                          </a:ln>
                          <a:solidFill>
                            <a:schemeClr val="tx1"/>
                          </a:solidFill>
                          <a:latin typeface="Bierstadt" panose="020B0004020202020204" pitchFamily="34" charset="0"/>
                        </a:rPr>
                        <a:t>Jacket Potato with Baked Beans </a:t>
                      </a:r>
                    </a:p>
                    <a:p>
                      <a:pPr algn="ctr"/>
                      <a:r>
                        <a:rPr lang="en-GB" sz="1700" b="0" dirty="0">
                          <a:ln>
                            <a:noFill/>
                          </a:ln>
                          <a:solidFill>
                            <a:schemeClr val="tx1"/>
                          </a:solidFill>
                          <a:latin typeface="Bierstadt" panose="020B0004020202020204" pitchFamily="34" charset="0"/>
                        </a:rPr>
                        <a:t>93034839</a:t>
                      </a:r>
                    </a:p>
                    <a:p>
                      <a:pPr algn="ctr"/>
                      <a:r>
                        <a:rPr lang="en-GB" sz="1700" b="1" dirty="0">
                          <a:ln>
                            <a:noFill/>
                          </a:ln>
                          <a:solidFill>
                            <a:schemeClr val="tx1"/>
                          </a:solidFill>
                          <a:latin typeface="Bierstadt" panose="020B0004020202020204" pitchFamily="34" charset="0"/>
                        </a:rPr>
                        <a:t>Jacket Potato with Cheese  </a:t>
                      </a:r>
                    </a:p>
                    <a:p>
                      <a:pPr algn="ctr"/>
                      <a:r>
                        <a:rPr lang="en-GB" sz="1700" b="1" dirty="0">
                          <a:ln>
                            <a:noFill/>
                          </a:ln>
                          <a:solidFill>
                            <a:srgbClr val="FF0000"/>
                          </a:solidFill>
                          <a:latin typeface="Bierstadt" panose="020B0004020202020204" pitchFamily="34" charset="0"/>
                        </a:rPr>
                        <a:t>CONTAINS MILK</a:t>
                      </a:r>
                    </a:p>
                    <a:p>
                      <a:pPr marL="0" marR="0" lvl="0" indent="0" algn="ctr" defTabSz="914400" eaLnBrk="1" fontAlgn="auto" latinLnBrk="0" hangingPunct="1">
                        <a:lnSpc>
                          <a:spcPct val="100000"/>
                        </a:lnSpc>
                        <a:spcBef>
                          <a:spcPts val="0"/>
                        </a:spcBef>
                        <a:spcAft>
                          <a:spcPts val="0"/>
                        </a:spcAft>
                        <a:buClrTx/>
                        <a:buSzTx/>
                        <a:buFontTx/>
                        <a:buNone/>
                        <a:tabLst/>
                        <a:defRPr/>
                      </a:pPr>
                      <a:r>
                        <a:rPr lang="en-GB" sz="1700" b="0" dirty="0">
                          <a:ln>
                            <a:noFill/>
                          </a:ln>
                          <a:solidFill>
                            <a:schemeClr val="tx1"/>
                          </a:solidFill>
                          <a:latin typeface="Bierstadt" panose="020B0004020202020204" pitchFamily="34" charset="0"/>
                        </a:rPr>
                        <a:t>93041021</a:t>
                      </a:r>
                      <a:endParaRPr lang="en-GB" sz="1700" b="1" dirty="0">
                        <a:ln>
                          <a:noFill/>
                        </a:ln>
                        <a:solidFill>
                          <a:schemeClr val="tx1"/>
                        </a:solidFill>
                        <a:latin typeface="Bierstadt"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7BF"/>
                    </a:solidFill>
                  </a:tcPr>
                </a:tc>
                <a:tc hMerge="1">
                  <a:txBody>
                    <a:bodyPr/>
                    <a:lstStyle/>
                    <a:p>
                      <a:endParaRPr lang="en-GB"/>
                    </a:p>
                  </a:txBody>
                  <a:tcPr>
                    <a:lnL w="12700" cmpd="sng">
                      <a:noFill/>
                    </a:lnL>
                    <a:lnT w="38100" cmpd="sng">
                      <a:noFill/>
                    </a:lnT>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4300073"/>
                  </a:ext>
                </a:extLst>
              </a:tr>
              <a:tr h="766172">
                <a:tc>
                  <a:txBody>
                    <a:bodyPr/>
                    <a:lstStyle/>
                    <a:p>
                      <a:pPr algn="ctr"/>
                      <a:r>
                        <a:rPr lang="en-GB" sz="1800" b="1" dirty="0">
                          <a:ln>
                            <a:noFill/>
                          </a:ln>
                          <a:solidFill>
                            <a:schemeClr val="bg1"/>
                          </a:solidFill>
                          <a:latin typeface="Bierstadt" panose="020B0004020202020204" pitchFamily="34" charset="0"/>
                        </a:rPr>
                        <a:t>Pasta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gridSpan="5">
                  <a:txBody>
                    <a:bodyPr/>
                    <a:lstStyle/>
                    <a:p>
                      <a:pPr algn="ctr"/>
                      <a:r>
                        <a:rPr lang="en-GB" sz="1700" b="1" dirty="0">
                          <a:ln>
                            <a:noFill/>
                          </a:ln>
                          <a:solidFill>
                            <a:schemeClr val="tx1"/>
                          </a:solidFill>
                          <a:latin typeface="Bierstadt" panose="020B0004020202020204" pitchFamily="34" charset="0"/>
                        </a:rPr>
                        <a:t>SD Tomato Pasta   </a:t>
                      </a:r>
                    </a:p>
                    <a:p>
                      <a:pPr algn="ctr"/>
                      <a:r>
                        <a:rPr lang="en-GB" sz="1700" b="1" dirty="0">
                          <a:ln>
                            <a:noFill/>
                          </a:ln>
                          <a:solidFill>
                            <a:srgbClr val="FF0000"/>
                          </a:solidFill>
                          <a:latin typeface="Bierstadt" panose="020B0004020202020204" pitchFamily="34" charset="0"/>
                        </a:rPr>
                        <a:t>CONTAINS SOYA </a:t>
                      </a:r>
                    </a:p>
                    <a:p>
                      <a:pPr algn="ctr"/>
                      <a:r>
                        <a:rPr lang="en-GB" sz="1700" b="0" dirty="0">
                          <a:ln>
                            <a:noFill/>
                          </a:ln>
                          <a:solidFill>
                            <a:schemeClr val="tx1"/>
                          </a:solidFill>
                          <a:latin typeface="Bierstadt" panose="020B0004020202020204" pitchFamily="34" charset="0"/>
                        </a:rPr>
                        <a:t>93171286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E0E6"/>
                    </a:solidFill>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39712253"/>
                  </a:ext>
                </a:extLst>
              </a:tr>
              <a:tr h="537665">
                <a:tc>
                  <a:txBody>
                    <a:bodyPr/>
                    <a:lstStyle/>
                    <a:p>
                      <a:pPr algn="ctr"/>
                      <a:r>
                        <a:rPr lang="en-GB" sz="1800" b="1" dirty="0">
                          <a:ln>
                            <a:noFill/>
                          </a:ln>
                          <a:solidFill>
                            <a:schemeClr val="bg1"/>
                          </a:solidFill>
                          <a:latin typeface="Bierstadt" panose="020B0004020202020204" pitchFamily="34" charset="0"/>
                        </a:rPr>
                        <a:t>Veg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gridSpan="5">
                  <a:txBody>
                    <a:bodyPr/>
                    <a:lstStyle/>
                    <a:p>
                      <a:pPr algn="ctr"/>
                      <a:r>
                        <a:rPr lang="en-GB" sz="1700" b="1" dirty="0">
                          <a:ln>
                            <a:noFill/>
                          </a:ln>
                          <a:solidFill>
                            <a:schemeClr val="tx1"/>
                          </a:solidFill>
                          <a:latin typeface="Bierstadt" panose="020B0004020202020204" pitchFamily="34" charset="0"/>
                        </a:rPr>
                        <a:t>Two Vegetables Served Daily </a:t>
                      </a:r>
                    </a:p>
                    <a:p>
                      <a:pPr algn="ctr"/>
                      <a:r>
                        <a:rPr lang="en-GB" sz="1700" b="1" dirty="0">
                          <a:ln>
                            <a:noFill/>
                          </a:ln>
                          <a:solidFill>
                            <a:srgbClr val="FF0000"/>
                          </a:solidFill>
                          <a:latin typeface="Bierstadt" panose="020B0004020202020204" pitchFamily="34" charset="0"/>
                        </a:rPr>
                        <a:t>NO STANDARD COLESLAW, MIXED SALAD OR SALAD BAR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hMerge="1">
                  <a:txBody>
                    <a:bodyPr/>
                    <a:lstStyle/>
                    <a:p>
                      <a:endParaRPr lang="en-GB"/>
                    </a:p>
                  </a:txBody>
                  <a:tcPr>
                    <a:lnL w="12700" cmpd="sng">
                      <a:noFill/>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662013"/>
                  </a:ext>
                </a:extLst>
              </a:tr>
              <a:tr h="1828060">
                <a:tc>
                  <a:txBody>
                    <a:bodyPr/>
                    <a:lstStyle/>
                    <a:p>
                      <a:pPr algn="ctr" fontAlgn="ctr"/>
                      <a:r>
                        <a:rPr lang="en-GB" sz="1800" b="1" i="0" u="none" strike="noStrike" dirty="0">
                          <a:solidFill>
                            <a:schemeClr val="bg1"/>
                          </a:solidFill>
                          <a:effectLst/>
                          <a:latin typeface="Bierstadt" panose="020B0004020202020204" pitchFamily="34" charset="0"/>
                        </a:rPr>
                        <a:t>Dessert</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a:txBody>
                    <a:bodyPr/>
                    <a:lstStyle/>
                    <a:p>
                      <a:pPr algn="ctr" fontAlgn="ctr"/>
                      <a:r>
                        <a:rPr lang="en-GB" sz="1700" b="1" i="0" u="none" strike="noStrike" dirty="0">
                          <a:solidFill>
                            <a:srgbClr val="000000"/>
                          </a:solidFill>
                          <a:effectLst/>
                          <a:latin typeface="Bierstadt" panose="020B0004020202020204" pitchFamily="34" charset="0"/>
                        </a:rPr>
                        <a:t>SD Chocolate Brownie</a:t>
                      </a:r>
                    </a:p>
                    <a:p>
                      <a:pPr algn="ctr" fontAlgn="ctr"/>
                      <a:r>
                        <a:rPr lang="en-GB" sz="1700" b="1" i="0" u="none" strike="noStrike" dirty="0">
                          <a:solidFill>
                            <a:srgbClr val="FF0000"/>
                          </a:solidFill>
                          <a:effectLst/>
                          <a:latin typeface="Bierstadt" panose="020B0004020202020204" pitchFamily="34" charset="0"/>
                        </a:rPr>
                        <a:t>CONTAINS SULPHITES</a:t>
                      </a:r>
                    </a:p>
                    <a:p>
                      <a:pPr algn="ctr" fontAlgn="ctr"/>
                      <a:r>
                        <a:rPr lang="en-GB" sz="1700" b="0" i="0" u="none" strike="noStrike" dirty="0">
                          <a:solidFill>
                            <a:schemeClr val="tx1"/>
                          </a:solidFill>
                          <a:effectLst/>
                          <a:latin typeface="Bierstadt" panose="020B0004020202020204" pitchFamily="34" charset="0"/>
                        </a:rPr>
                        <a:t>93196787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8DA"/>
                    </a:solidFill>
                  </a:tcPr>
                </a:tc>
                <a:tc>
                  <a:txBody>
                    <a:bodyPr/>
                    <a:lstStyle/>
                    <a:p>
                      <a:pPr algn="ctr" fontAlgn="ctr"/>
                      <a:r>
                        <a:rPr lang="en-GB" sz="1700" b="1" i="0" u="none" strike="noStrike" dirty="0">
                          <a:solidFill>
                            <a:srgbClr val="000000"/>
                          </a:solidFill>
                          <a:effectLst/>
                          <a:latin typeface="Bierstadt" panose="020B0004020202020204" pitchFamily="34" charset="0"/>
                        </a:rPr>
                        <a:t>Strawberry Jelly</a:t>
                      </a:r>
                    </a:p>
                    <a:p>
                      <a:pPr algn="ctr" fontAlgn="ctr"/>
                      <a:r>
                        <a:rPr lang="en-GB" sz="1700" b="0" i="0" u="none" strike="noStrike" dirty="0">
                          <a:solidFill>
                            <a:srgbClr val="000000"/>
                          </a:solidFill>
                          <a:effectLst/>
                          <a:latin typeface="Bierstadt" panose="020B0004020202020204" pitchFamily="34" charset="0"/>
                        </a:rPr>
                        <a:t>93290175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E0E6"/>
                    </a:solidFill>
                  </a:tcPr>
                </a:tc>
                <a:tc>
                  <a:txBody>
                    <a:bodyPr/>
                    <a:lstStyle/>
                    <a:p>
                      <a:pPr algn="ctr" fontAlgn="ctr"/>
                      <a:r>
                        <a:rPr lang="en-GB" sz="1700" b="1" i="0" u="none" strike="noStrike" dirty="0">
                          <a:solidFill>
                            <a:schemeClr val="tx1"/>
                          </a:solidFill>
                          <a:effectLst/>
                          <a:latin typeface="Bierstadt" panose="020B0004020202020204" pitchFamily="34" charset="0"/>
                        </a:rPr>
                        <a:t>SD Banana Muffin</a:t>
                      </a:r>
                    </a:p>
                    <a:p>
                      <a:pPr algn="ctr" fontAlgn="ctr"/>
                      <a:r>
                        <a:rPr lang="en-GB" sz="1700" b="0" i="0" u="none" strike="noStrike" dirty="0">
                          <a:solidFill>
                            <a:schemeClr val="tx1"/>
                          </a:solidFill>
                          <a:effectLst/>
                          <a:latin typeface="Bierstadt" panose="020B0004020202020204" pitchFamily="34" charset="0"/>
                        </a:rPr>
                        <a:t>93196788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FE9"/>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GB" sz="1700" b="1" i="0" u="none" strike="noStrike" dirty="0">
                          <a:solidFill>
                            <a:srgbClr val="000000"/>
                          </a:solidFill>
                          <a:effectLst/>
                          <a:latin typeface="Bierstadt" panose="020B0004020202020204" pitchFamily="34" charset="0"/>
                        </a:rPr>
                        <a:t>SD Cookie</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700" b="1" i="0" u="none" strike="noStrike" dirty="0">
                          <a:ln>
                            <a:noFill/>
                          </a:ln>
                          <a:solidFill>
                            <a:srgbClr val="FF0000"/>
                          </a:solidFill>
                          <a:effectLst/>
                          <a:latin typeface="Bierstadt" panose="020B0004020202020204" pitchFamily="34" charset="0"/>
                          <a:cs typeface="Calibri" panose="020F0502020204030204" pitchFamily="34" charset="0"/>
                        </a:rPr>
                        <a:t>CONTAINS GF OATS</a:t>
                      </a:r>
                      <a:endParaRPr lang="en-GB" sz="1700" b="1" i="0" u="none" strike="noStrike" dirty="0">
                        <a:solidFill>
                          <a:srgbClr val="000000"/>
                        </a:solidFill>
                        <a:effectLst/>
                        <a:latin typeface="Bierstadt" panose="020B0004020202020204" pitchFamily="34" charset="0"/>
                      </a:endParaRPr>
                    </a:p>
                    <a:p>
                      <a:pPr marL="0" marR="0" lvl="0" indent="0" algn="ctr" defTabSz="914400" eaLnBrk="1" fontAlgn="ctr" latinLnBrk="0" hangingPunct="1">
                        <a:lnSpc>
                          <a:spcPct val="100000"/>
                        </a:lnSpc>
                        <a:spcBef>
                          <a:spcPts val="0"/>
                        </a:spcBef>
                        <a:spcAft>
                          <a:spcPts val="0"/>
                        </a:spcAft>
                        <a:buClrTx/>
                        <a:buSzTx/>
                        <a:buFontTx/>
                        <a:buNone/>
                        <a:tabLst/>
                        <a:defRPr/>
                      </a:pPr>
                      <a:r>
                        <a:rPr lang="en-GB" sz="1700" b="0" i="0" u="none" strike="noStrike" dirty="0">
                          <a:solidFill>
                            <a:srgbClr val="000000"/>
                          </a:solidFill>
                          <a:effectLst/>
                          <a:latin typeface="Bierstadt" panose="020B0004020202020204" pitchFamily="34" charset="0"/>
                        </a:rPr>
                        <a:t>93290178</a:t>
                      </a:r>
                    </a:p>
                    <a:p>
                      <a:pPr algn="ctr" fontAlgn="ctr"/>
                      <a:endParaRPr lang="en-GB" sz="1700" b="1" i="0" u="none" strike="noStrike" dirty="0">
                        <a:solidFill>
                          <a:srgbClr val="000000"/>
                        </a:solidFill>
                        <a:effectLst/>
                        <a:latin typeface="Bierstadt"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7F5"/>
                    </a:solidFill>
                  </a:tcPr>
                </a:tc>
                <a:tc>
                  <a:txBody>
                    <a:bodyPr/>
                    <a:lstStyle/>
                    <a:p>
                      <a:pPr algn="ctr" fontAlgn="ctr"/>
                      <a:r>
                        <a:rPr lang="en-GB" sz="1700" b="1" i="0" u="none" strike="noStrike" dirty="0">
                          <a:solidFill>
                            <a:srgbClr val="000000"/>
                          </a:solidFill>
                          <a:effectLst/>
                          <a:latin typeface="Bierstadt" panose="020B0004020202020204" pitchFamily="34" charset="0"/>
                        </a:rPr>
                        <a:t>SD Mango and Orange</a:t>
                      </a:r>
                    </a:p>
                    <a:p>
                      <a:pPr algn="ctr" fontAlgn="ctr"/>
                      <a:r>
                        <a:rPr lang="en-GB" sz="1700" b="1" i="0" u="none" strike="noStrike" dirty="0">
                          <a:solidFill>
                            <a:srgbClr val="000000"/>
                          </a:solidFill>
                          <a:effectLst/>
                          <a:latin typeface="Bierstadt" panose="020B0004020202020204" pitchFamily="34" charset="0"/>
                        </a:rPr>
                        <a:t> or SD Strawberry Smoothie </a:t>
                      </a:r>
                    </a:p>
                    <a:p>
                      <a:pPr marL="0" marR="0" lvl="0" indent="0" algn="ctr" defTabSz="914400" eaLnBrk="1" fontAlgn="ctr" latinLnBrk="0" hangingPunct="1">
                        <a:lnSpc>
                          <a:spcPct val="100000"/>
                        </a:lnSpc>
                        <a:spcBef>
                          <a:spcPts val="0"/>
                        </a:spcBef>
                        <a:spcAft>
                          <a:spcPts val="0"/>
                        </a:spcAft>
                        <a:buClrTx/>
                        <a:buSzTx/>
                        <a:buFontTx/>
                        <a:buNone/>
                        <a:tabLst/>
                        <a:defRPr/>
                      </a:pPr>
                      <a:r>
                        <a:rPr lang="en-GB" sz="1700" b="0" i="0" u="none" strike="noStrike" dirty="0">
                          <a:solidFill>
                            <a:srgbClr val="000000"/>
                          </a:solidFill>
                          <a:effectLst/>
                          <a:latin typeface="Bierstadt" panose="020B0004020202020204" pitchFamily="34" charset="0"/>
                        </a:rPr>
                        <a:t>93166797/ 93166798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E3D4"/>
                    </a:solidFill>
                  </a:tcPr>
                </a:tc>
                <a:extLst>
                  <a:ext uri="{0D108BD9-81ED-4DB2-BD59-A6C34878D82A}">
                    <a16:rowId xmlns:a16="http://schemas.microsoft.com/office/drawing/2014/main" val="1562739879"/>
                  </a:ext>
                </a:extLst>
              </a:tr>
              <a:tr h="945782">
                <a:tc>
                  <a:txBody>
                    <a:bodyPr/>
                    <a:lstStyle/>
                    <a:p>
                      <a:pPr algn="ctr" fontAlgn="ctr"/>
                      <a:r>
                        <a:rPr lang="en-GB" sz="1800" b="1" i="0" u="none" strike="noStrike" dirty="0">
                          <a:solidFill>
                            <a:schemeClr val="bg1"/>
                          </a:solidFill>
                          <a:effectLst/>
                          <a:latin typeface="Bierstadt" panose="020B0004020202020204" pitchFamily="34" charset="0"/>
                        </a:rPr>
                        <a:t>Alternative Dessert</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B195"/>
                    </a:solidFill>
                  </a:tcPr>
                </a:tc>
                <a:tc gridSpan="5">
                  <a:txBody>
                    <a:bodyPr/>
                    <a:lstStyle/>
                    <a:p>
                      <a:pPr marL="0" marR="0" lvl="0" indent="0" algn="ctr" rtl="0" eaLnBrk="1" fontAlgn="ctr" latinLnBrk="0" hangingPunct="1">
                        <a:lnSpc>
                          <a:spcPct val="100000"/>
                        </a:lnSpc>
                        <a:spcBef>
                          <a:spcPts val="0"/>
                        </a:spcBef>
                        <a:spcAft>
                          <a:spcPct val="0"/>
                        </a:spcAft>
                        <a:buClrTx/>
                        <a:buSzTx/>
                        <a:buFontTx/>
                        <a:buNone/>
                      </a:pPr>
                      <a:r>
                        <a:rPr kumimoji="0"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t>Fresh Fruit</a:t>
                      </a:r>
                      <a:r>
                        <a:rPr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t> </a:t>
                      </a:r>
                      <a:endParaRPr kumimoji="0"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panose="020B0602020204020303" pitchFamily="34" charset="-79"/>
                      </a:endParaRPr>
                    </a:p>
                    <a:p>
                      <a:pPr marL="0" marR="0" lvl="0" indent="0" algn="ctr" defTabSz="914400" rtl="0" eaLnBrk="1" fontAlgn="ctr" latinLnBrk="0" hangingPunct="1">
                        <a:lnSpc>
                          <a:spcPct val="100000"/>
                        </a:lnSpc>
                        <a:spcBef>
                          <a:spcPts val="0"/>
                        </a:spcBef>
                        <a:spcAft>
                          <a:spcPct val="0"/>
                        </a:spcAft>
                        <a:buClrTx/>
                        <a:buSzTx/>
                        <a:buFontTx/>
                        <a:buNone/>
                        <a:tabLst/>
                        <a:defRPr/>
                      </a:pPr>
                      <a:r>
                        <a:rPr kumimoji="0" lang="en-GB" sz="1700" b="0"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t>93232823</a:t>
                      </a:r>
                      <a:br>
                        <a:rPr kumimoji="0"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br>
                      <a:r>
                        <a:rPr kumimoji="0" lang="en-GB" sz="1700" b="1"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t>with SD Coconut Yoghurt </a:t>
                      </a:r>
                      <a:br>
                        <a:rPr kumimoji="0" lang="en-GB" sz="1700" b="0" i="0" u="none" strike="noStrike" kern="1200" cap="none" spc="0" normalizeH="0" baseline="0" noProof="0" dirty="0">
                          <a:ln>
                            <a:noFill/>
                          </a:ln>
                          <a:solidFill>
                            <a:srgbClr val="000000"/>
                          </a:solidFill>
                          <a:effectLst/>
                          <a:uLnTx/>
                          <a:uFillTx/>
                          <a:latin typeface="Bierstadt" panose="020B0004020202020204" pitchFamily="34" charset="0"/>
                          <a:ea typeface="+mn-ea"/>
                          <a:cs typeface="Futura Medium"/>
                        </a:rPr>
                      </a:br>
                      <a:r>
                        <a:rPr kumimoji="0" lang="en-GB" sz="1700" b="0" i="0" u="none" strike="noStrike" kern="1200" cap="none" spc="0" normalizeH="0" baseline="0" noProof="0" dirty="0">
                          <a:ln>
                            <a:noFill/>
                          </a:ln>
                          <a:effectLst/>
                          <a:uLnTx/>
                          <a:uFillTx/>
                          <a:latin typeface="Bierstadt" panose="020B0004020202020204" pitchFamily="34" charset="0"/>
                          <a:ea typeface="+mn-ea"/>
                          <a:cs typeface="Futura Medium"/>
                        </a:rPr>
                        <a:t>93200113</a:t>
                      </a:r>
                    </a:p>
                  </a:txBody>
                  <a:tcPr marL="96802" marR="96802"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2BF"/>
                    </a:solidFill>
                  </a:tcPr>
                </a:tc>
                <a:tc hMerge="1">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1200" b="1" i="0" u="none" strike="noStrike" kern="1200" cap="none" normalizeH="0" baseline="0">
                          <a:ln>
                            <a:noFill/>
                          </a:ln>
                          <a:solidFill>
                            <a:schemeClr val="tx1"/>
                          </a:solidFill>
                          <a:effectLst/>
                          <a:latin typeface="+mn-lt"/>
                          <a:ea typeface="+mn-ea"/>
                          <a:cs typeface="Futura Medium"/>
                        </a:rPr>
                        <a:t>SD Chocolate </a:t>
                      </a:r>
                      <a:r>
                        <a:rPr kumimoji="0" lang="en-GB" sz="1200" b="1" i="0" u="none" strike="noStrike" kern="1200" cap="none" normalizeH="0" baseline="0" err="1">
                          <a:ln>
                            <a:noFill/>
                          </a:ln>
                          <a:solidFill>
                            <a:schemeClr val="tx1"/>
                          </a:solidFill>
                          <a:effectLst/>
                          <a:latin typeface="+mn-lt"/>
                          <a:ea typeface="+mn-ea"/>
                          <a:cs typeface="Futura Medium"/>
                        </a:rPr>
                        <a:t>Crispie</a:t>
                      </a:r>
                      <a:endParaRPr lang="en-GB" sz="1200" b="1" i="0" u="none" strike="noStrike" kern="1200" cap="none" normalizeH="0" baseline="0">
                        <a:ln>
                          <a:noFill/>
                        </a:ln>
                        <a:solidFill>
                          <a:srgbClr val="000000"/>
                        </a:solidFill>
                        <a:effectLst/>
                        <a:latin typeface="+mn-lt"/>
                        <a:ea typeface="+mn-ea"/>
                        <a:cs typeface="Futura Medium"/>
                      </a:endParaRPr>
                    </a:p>
                    <a:p>
                      <a:pPr marL="0" marR="0" lvl="0" indent="0" algn="ctr">
                        <a:lnSpc>
                          <a:spcPct val="100000"/>
                        </a:lnSpc>
                        <a:spcBef>
                          <a:spcPts val="0"/>
                        </a:spcBef>
                        <a:spcAft>
                          <a:spcPts val="0"/>
                        </a:spcAft>
                        <a:buNone/>
                      </a:pPr>
                      <a:r>
                        <a:rPr lang="en-GB" sz="1200" b="1" i="0" u="none" strike="noStrike" kern="1200" cap="none" normalizeH="0" baseline="0" noProof="0">
                          <a:ln>
                            <a:noFill/>
                          </a:ln>
                          <a:solidFill>
                            <a:srgbClr val="FF0000"/>
                          </a:solidFill>
                          <a:effectLst/>
                          <a:latin typeface="Calibri"/>
                        </a:rPr>
                        <a:t>CONTAINS GF BARLEY MALT EXTRACT</a:t>
                      </a:r>
                      <a:br>
                        <a:rPr kumimoji="0" lang="en-GB" sz="1200" b="1" i="0" u="none" strike="noStrike" kern="1200" cap="none" normalizeH="0" baseline="0">
                          <a:ln>
                            <a:noFill/>
                          </a:ln>
                          <a:solidFill>
                            <a:srgbClr val="000000"/>
                          </a:solidFill>
                          <a:effectLst/>
                          <a:latin typeface="+mn-lt"/>
                          <a:ea typeface="+mn-ea"/>
                          <a:cs typeface="Futura Medium"/>
                        </a:rPr>
                      </a:br>
                      <a:r>
                        <a:rPr lang="en-GB" sz="1200" i="0" kern="1200">
                          <a:solidFill>
                            <a:schemeClr val="tx1"/>
                          </a:solidFill>
                          <a:effectLst/>
                          <a:latin typeface="+mn-lt"/>
                          <a:ea typeface="+mn-ea"/>
                          <a:cs typeface="+mn-cs"/>
                        </a:rPr>
                        <a:t>93158451</a:t>
                      </a:r>
                      <a:endParaRPr kumimoji="0" lang="en-GB" sz="1200" b="1" i="0" u="none" strike="noStrike" kern="1200" cap="none" normalizeH="0" baseline="0">
                        <a:ln>
                          <a:noFill/>
                        </a:ln>
                        <a:solidFill>
                          <a:srgbClr val="000000"/>
                        </a:solidFill>
                        <a:effectLst/>
                        <a:latin typeface="+mn-lt"/>
                        <a:ea typeface="+mn-ea"/>
                        <a:cs typeface="Futura Medium"/>
                      </a:endParaRPr>
                    </a:p>
                    <a:p>
                      <a:pPr algn="ctr" fontAlgn="ctr"/>
                      <a:r>
                        <a:rPr lang="en-GB" sz="1200" b="1" i="0" u="none" strike="noStrike">
                          <a:solidFill>
                            <a:schemeClr val="tx1"/>
                          </a:solidFill>
                          <a:effectLst/>
                          <a:latin typeface="+mn-lt"/>
                        </a:rPr>
                        <a:t>with SD Chocolate Custard</a:t>
                      </a:r>
                    </a:p>
                    <a:p>
                      <a:pPr algn="ctr" fontAlgn="ctr"/>
                      <a:r>
                        <a:rPr lang="en-GB" sz="1200" b="0" i="0" u="none" strike="noStrike">
                          <a:solidFill>
                            <a:schemeClr val="tx1"/>
                          </a:solidFill>
                          <a:effectLst/>
                          <a:latin typeface="+mn-lt"/>
                        </a:rPr>
                        <a:t>93176566</a:t>
                      </a:r>
                    </a:p>
                  </a:txBody>
                  <a:tcPr marL="96802" marR="96802" marT="3600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7CD"/>
                    </a:solidFill>
                  </a:tcPr>
                </a:tc>
                <a:tc hMerge="1">
                  <a:txBody>
                    <a:bodyPr/>
                    <a:lstStyle/>
                    <a:p>
                      <a:pPr marL="0" marR="0" lvl="0" indent="0" algn="ctr" rtl="0" eaLnBrk="1" fontAlgn="ctr" latinLnBrk="0" hangingPunct="1">
                        <a:lnSpc>
                          <a:spcPct val="100000"/>
                        </a:lnSpc>
                        <a:spcBef>
                          <a:spcPts val="0"/>
                        </a:spcBef>
                        <a:spcAft>
                          <a:spcPct val="0"/>
                        </a:spcAft>
                        <a:buClrTx/>
                        <a:buSzTx/>
                        <a:buFontTx/>
                        <a:buNone/>
                      </a:pPr>
                      <a:r>
                        <a:rPr kumimoji="0" lang="en-GB" sz="1200" b="1" i="0" u="none" strike="noStrike" kern="1200" cap="none" spc="0" normalizeH="0" baseline="0" noProof="0">
                          <a:ln>
                            <a:noFill/>
                          </a:ln>
                          <a:solidFill>
                            <a:srgbClr val="000000"/>
                          </a:solidFill>
                          <a:effectLst/>
                          <a:uLnTx/>
                          <a:uFillTx/>
                          <a:latin typeface="Calibri"/>
                          <a:ea typeface="+mn-ea"/>
                          <a:cs typeface="Futura Medium"/>
                        </a:rPr>
                        <a:t>Fresh Fruit</a:t>
                      </a:r>
                      <a:r>
                        <a:rPr lang="en-GB" sz="1200" b="1" i="0" u="none" strike="noStrike" kern="1200" cap="none" spc="0" normalizeH="0" baseline="0" noProof="0">
                          <a:ln>
                            <a:noFill/>
                          </a:ln>
                          <a:solidFill>
                            <a:srgbClr val="000000"/>
                          </a:solidFill>
                          <a:effectLst/>
                          <a:uLnTx/>
                          <a:uFillTx/>
                          <a:latin typeface="Calibri"/>
                          <a:ea typeface="+mn-ea"/>
                          <a:cs typeface="Futura Medium"/>
                        </a:rPr>
                        <a:t> </a:t>
                      </a:r>
                      <a:endParaRPr kumimoji="0" lang="en-GB" sz="1200" b="1" i="0" u="none" strike="noStrike" kern="1200" cap="none" spc="0" normalizeH="0" baseline="0" noProof="0">
                        <a:ln>
                          <a:noFill/>
                        </a:ln>
                        <a:solidFill>
                          <a:srgbClr val="000000"/>
                        </a:solidFill>
                        <a:effectLst/>
                        <a:uLnTx/>
                        <a:uFillTx/>
                        <a:latin typeface="Calibri"/>
                        <a:ea typeface="+mn-ea"/>
                        <a:cs typeface="Futura Medium" panose="020B0602020204020303" pitchFamily="34" charset="-79"/>
                      </a:endParaRPr>
                    </a:p>
                    <a:p>
                      <a:pPr marL="0" marR="0" lvl="0" indent="0" algn="ctr" defTabSz="914400" rtl="0" eaLnBrk="1" fontAlgn="ctr"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Futura Medium"/>
                        </a:rPr>
                        <a:t>93232823</a:t>
                      </a:r>
                      <a:br>
                        <a:rPr kumimoji="0" lang="en-GB" sz="1200" b="1" i="0" u="none" strike="noStrike" kern="1200" cap="none" spc="0" normalizeH="0" baseline="0" noProof="0">
                          <a:ln>
                            <a:noFill/>
                          </a:ln>
                          <a:solidFill>
                            <a:srgbClr val="000000"/>
                          </a:solidFill>
                          <a:effectLst/>
                          <a:uLnTx/>
                          <a:uFillTx/>
                          <a:latin typeface="Calibri"/>
                          <a:ea typeface="+mn-ea"/>
                          <a:cs typeface="Futura Medium"/>
                        </a:rPr>
                      </a:br>
                      <a:r>
                        <a:rPr kumimoji="0" lang="en-GB" sz="1200" b="1" i="0" u="none" strike="noStrike" kern="1200" cap="none" spc="0" normalizeH="0" baseline="0" noProof="0">
                          <a:ln>
                            <a:noFill/>
                          </a:ln>
                          <a:solidFill>
                            <a:srgbClr val="000000"/>
                          </a:solidFill>
                          <a:effectLst/>
                          <a:uLnTx/>
                          <a:uFillTx/>
                          <a:latin typeface="Calibri"/>
                          <a:ea typeface="+mn-ea"/>
                          <a:cs typeface="Futura Medium"/>
                        </a:rPr>
                        <a:t>with SD Coconut Yoghurt </a:t>
                      </a:r>
                      <a:br>
                        <a:rPr kumimoji="0" lang="en-GB" sz="1200" b="0" i="0" u="none" strike="noStrike" kern="1200" cap="none" spc="0" normalizeH="0" baseline="0" noProof="0">
                          <a:ln>
                            <a:noFill/>
                          </a:ln>
                          <a:solidFill>
                            <a:srgbClr val="000000"/>
                          </a:solidFill>
                          <a:effectLst/>
                          <a:uLnTx/>
                          <a:uFillTx/>
                          <a:latin typeface="Calibri"/>
                          <a:ea typeface="+mn-ea"/>
                          <a:cs typeface="Futura Medium"/>
                        </a:rPr>
                      </a:br>
                      <a:r>
                        <a:rPr kumimoji="0" lang="en-GB" sz="1200" b="0" i="0" u="none" strike="noStrike" kern="1200" cap="none" spc="0" normalizeH="0" baseline="0" noProof="0">
                          <a:ln>
                            <a:noFill/>
                          </a:ln>
                          <a:effectLst/>
                          <a:uLnTx/>
                          <a:uFillTx/>
                          <a:latin typeface="Calibri"/>
                          <a:ea typeface="+mn-ea"/>
                          <a:cs typeface="Futura Medium"/>
                        </a:rPr>
                        <a:t>93200113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6C0"/>
                    </a:solidFill>
                  </a:tcPr>
                </a:tc>
                <a:tc hMerge="1">
                  <a:txBody>
                    <a:bodyPr/>
                    <a:lstStyle/>
                    <a:p>
                      <a:pPr marL="0" marR="0" lvl="0" indent="0" algn="ctr" rtl="0" eaLnBrk="1" fontAlgn="ctr" latinLnBrk="0" hangingPunct="1">
                        <a:lnSpc>
                          <a:spcPct val="100000"/>
                        </a:lnSpc>
                        <a:spcBef>
                          <a:spcPts val="0"/>
                        </a:spcBef>
                        <a:spcAft>
                          <a:spcPct val="0"/>
                        </a:spcAft>
                        <a:buClrTx/>
                        <a:buSzTx/>
                        <a:buFontTx/>
                        <a:buNone/>
                      </a:pPr>
                      <a:r>
                        <a:rPr kumimoji="0" lang="en-GB" sz="1200" b="1" i="0" u="none" strike="noStrike" kern="1200" cap="none" spc="0" normalizeH="0" baseline="0" noProof="0">
                          <a:ln>
                            <a:noFill/>
                          </a:ln>
                          <a:solidFill>
                            <a:srgbClr val="000000"/>
                          </a:solidFill>
                          <a:effectLst/>
                          <a:uLnTx/>
                          <a:uFillTx/>
                          <a:latin typeface="Calibri"/>
                          <a:ea typeface="+mn-ea"/>
                          <a:cs typeface="Futura Medium"/>
                        </a:rPr>
                        <a:t>Fresh Fruit</a:t>
                      </a:r>
                      <a:r>
                        <a:rPr lang="en-GB" sz="1200" b="1" i="0" u="none" strike="noStrike" kern="1200" cap="none" spc="0" normalizeH="0" baseline="0" noProof="0">
                          <a:ln>
                            <a:noFill/>
                          </a:ln>
                          <a:solidFill>
                            <a:srgbClr val="000000"/>
                          </a:solidFill>
                          <a:effectLst/>
                          <a:uLnTx/>
                          <a:uFillTx/>
                          <a:latin typeface="Calibri"/>
                          <a:ea typeface="+mn-ea"/>
                          <a:cs typeface="Futura Medium"/>
                        </a:rPr>
                        <a:t> </a:t>
                      </a:r>
                      <a:endParaRPr kumimoji="0" lang="en-GB" sz="1200" b="1" i="0" u="none" strike="noStrike" kern="1200" cap="none" spc="0" normalizeH="0" baseline="0" noProof="0">
                        <a:ln>
                          <a:noFill/>
                        </a:ln>
                        <a:solidFill>
                          <a:srgbClr val="000000"/>
                        </a:solidFill>
                        <a:effectLst/>
                        <a:uLnTx/>
                        <a:uFillTx/>
                        <a:latin typeface="Calibri"/>
                        <a:ea typeface="+mn-ea"/>
                        <a:cs typeface="Futura Medium" panose="020B0602020204020303" pitchFamily="34" charset="-79"/>
                      </a:endParaRPr>
                    </a:p>
                    <a:p>
                      <a:pPr marL="0" marR="0" lvl="0" indent="0" algn="ctr" defTabSz="914400" rtl="0" eaLnBrk="1" fontAlgn="ctr"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Futura Medium"/>
                        </a:rPr>
                        <a:t>93232823</a:t>
                      </a:r>
                      <a:br>
                        <a:rPr kumimoji="0" lang="en-GB" sz="1200" b="1" i="0" u="none" strike="noStrike" kern="1200" cap="none" spc="0" normalizeH="0" baseline="0" noProof="0">
                          <a:ln>
                            <a:noFill/>
                          </a:ln>
                          <a:solidFill>
                            <a:srgbClr val="000000"/>
                          </a:solidFill>
                          <a:effectLst/>
                          <a:uLnTx/>
                          <a:uFillTx/>
                          <a:latin typeface="Calibri"/>
                          <a:ea typeface="+mn-ea"/>
                          <a:cs typeface="Futura Medium"/>
                        </a:rPr>
                      </a:br>
                      <a:r>
                        <a:rPr kumimoji="0" lang="en-GB" sz="1200" b="1" i="0" u="none" strike="noStrike" kern="1200" cap="none" spc="0" normalizeH="0" baseline="0" noProof="0">
                          <a:ln>
                            <a:noFill/>
                          </a:ln>
                          <a:solidFill>
                            <a:srgbClr val="000000"/>
                          </a:solidFill>
                          <a:effectLst/>
                          <a:uLnTx/>
                          <a:uFillTx/>
                          <a:latin typeface="Calibri"/>
                          <a:ea typeface="+mn-ea"/>
                          <a:cs typeface="Futura Medium"/>
                        </a:rPr>
                        <a:t>with SD Coconut Yoghurt </a:t>
                      </a:r>
                      <a:br>
                        <a:rPr kumimoji="0" lang="en-GB" sz="1200" b="0" i="0" u="none" strike="noStrike" kern="1200" cap="none" spc="0" normalizeH="0" baseline="0" noProof="0">
                          <a:ln>
                            <a:noFill/>
                          </a:ln>
                          <a:solidFill>
                            <a:srgbClr val="000000"/>
                          </a:solidFill>
                          <a:effectLst/>
                          <a:uLnTx/>
                          <a:uFillTx/>
                          <a:latin typeface="Calibri"/>
                          <a:ea typeface="+mn-ea"/>
                          <a:cs typeface="Futura Medium"/>
                        </a:rPr>
                      </a:br>
                      <a:r>
                        <a:rPr kumimoji="0" lang="en-GB" sz="1200" b="0" i="0" u="none" strike="noStrike" kern="1200" cap="none" spc="0" normalizeH="0" baseline="0" noProof="0">
                          <a:ln>
                            <a:noFill/>
                          </a:ln>
                          <a:effectLst/>
                          <a:uLnTx/>
                          <a:uFillTx/>
                          <a:latin typeface="Calibri"/>
                          <a:ea typeface="+mn-ea"/>
                          <a:cs typeface="Futura Medium"/>
                        </a:rPr>
                        <a:t>93200113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F1DE"/>
                    </a:solidFill>
                  </a:tcPr>
                </a:tc>
                <a:tc hMerge="1">
                  <a:txBody>
                    <a:bodyPr/>
                    <a:lstStyle/>
                    <a:p>
                      <a:pPr marL="0" marR="0" lvl="0" indent="0" algn="ctr" rtl="0" eaLnBrk="1" fontAlgn="ctr" latinLnBrk="0" hangingPunct="1">
                        <a:lnSpc>
                          <a:spcPct val="100000"/>
                        </a:lnSpc>
                        <a:spcBef>
                          <a:spcPts val="0"/>
                        </a:spcBef>
                        <a:spcAft>
                          <a:spcPct val="0"/>
                        </a:spcAft>
                        <a:buClrTx/>
                        <a:buSzTx/>
                        <a:buFontTx/>
                        <a:buNone/>
                      </a:pPr>
                      <a:r>
                        <a:rPr kumimoji="0" lang="en-GB" sz="1200" b="1" i="0" u="none" strike="noStrike" kern="1200" cap="none" spc="0" normalizeH="0" baseline="0" noProof="0">
                          <a:ln>
                            <a:noFill/>
                          </a:ln>
                          <a:solidFill>
                            <a:srgbClr val="000000"/>
                          </a:solidFill>
                          <a:effectLst/>
                          <a:uLnTx/>
                          <a:uFillTx/>
                          <a:latin typeface="Calibri"/>
                          <a:ea typeface="+mn-ea"/>
                          <a:cs typeface="Futura Medium"/>
                        </a:rPr>
                        <a:t>Fresh Fruit</a:t>
                      </a:r>
                      <a:r>
                        <a:rPr lang="en-GB" sz="1200" b="1" i="0" u="none" strike="noStrike" kern="1200" cap="none" spc="0" normalizeH="0" baseline="0" noProof="0">
                          <a:ln>
                            <a:noFill/>
                          </a:ln>
                          <a:solidFill>
                            <a:srgbClr val="000000"/>
                          </a:solidFill>
                          <a:effectLst/>
                          <a:uLnTx/>
                          <a:uFillTx/>
                          <a:latin typeface="Calibri"/>
                          <a:ea typeface="+mn-ea"/>
                          <a:cs typeface="Futura Medium"/>
                        </a:rPr>
                        <a:t> </a:t>
                      </a:r>
                      <a:endParaRPr kumimoji="0" lang="en-GB" sz="1200" b="1" i="0" u="none" strike="noStrike" kern="1200" cap="none" spc="0" normalizeH="0" baseline="0" noProof="0">
                        <a:ln>
                          <a:noFill/>
                        </a:ln>
                        <a:solidFill>
                          <a:srgbClr val="000000"/>
                        </a:solidFill>
                        <a:effectLst/>
                        <a:uLnTx/>
                        <a:uFillTx/>
                        <a:latin typeface="Calibri"/>
                        <a:ea typeface="+mn-ea"/>
                        <a:cs typeface="Futura Medium" panose="020B0602020204020303" pitchFamily="34" charset="-79"/>
                      </a:endParaRPr>
                    </a:p>
                    <a:p>
                      <a:pPr marL="0" marR="0" lvl="0" indent="0" algn="ctr" defTabSz="914400" rtl="0" eaLnBrk="1" fontAlgn="ctr" latinLnBrk="0" hangingPunct="1">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Futura Medium"/>
                        </a:rPr>
                        <a:t>93232823</a:t>
                      </a:r>
                      <a:br>
                        <a:rPr kumimoji="0" lang="en-GB" sz="1200" b="1" i="0" u="none" strike="noStrike" kern="1200" cap="none" spc="0" normalizeH="0" baseline="0" noProof="0">
                          <a:ln>
                            <a:noFill/>
                          </a:ln>
                          <a:solidFill>
                            <a:srgbClr val="000000"/>
                          </a:solidFill>
                          <a:effectLst/>
                          <a:uLnTx/>
                          <a:uFillTx/>
                          <a:latin typeface="Calibri"/>
                          <a:ea typeface="+mn-ea"/>
                          <a:cs typeface="Futura Medium"/>
                        </a:rPr>
                      </a:br>
                      <a:r>
                        <a:rPr kumimoji="0" lang="en-GB" sz="1200" b="1" i="0" u="none" strike="noStrike" kern="1200" cap="none" spc="0" normalizeH="0" baseline="0" noProof="0">
                          <a:ln>
                            <a:noFill/>
                          </a:ln>
                          <a:solidFill>
                            <a:srgbClr val="000000"/>
                          </a:solidFill>
                          <a:effectLst/>
                          <a:uLnTx/>
                          <a:uFillTx/>
                          <a:latin typeface="Calibri"/>
                          <a:ea typeface="+mn-ea"/>
                          <a:cs typeface="Futura Medium"/>
                        </a:rPr>
                        <a:t>with SD Coconut Yoghurt </a:t>
                      </a:r>
                      <a:br>
                        <a:rPr kumimoji="0" lang="en-GB" sz="1200" b="0" i="0" u="none" strike="noStrike" kern="1200" cap="none" spc="0" normalizeH="0" baseline="0" noProof="0">
                          <a:ln>
                            <a:noFill/>
                          </a:ln>
                          <a:solidFill>
                            <a:srgbClr val="000000"/>
                          </a:solidFill>
                          <a:effectLst/>
                          <a:uLnTx/>
                          <a:uFillTx/>
                          <a:latin typeface="Calibri"/>
                          <a:ea typeface="+mn-ea"/>
                          <a:cs typeface="Futura Medium"/>
                        </a:rPr>
                      </a:br>
                      <a:r>
                        <a:rPr kumimoji="0" lang="en-GB" sz="1200" b="0" i="0" u="none" strike="noStrike" kern="1200" cap="none" spc="0" normalizeH="0" baseline="0" noProof="0">
                          <a:ln>
                            <a:noFill/>
                          </a:ln>
                          <a:effectLst/>
                          <a:uLnTx/>
                          <a:uFillTx/>
                          <a:latin typeface="Calibri"/>
                          <a:ea typeface="+mn-ea"/>
                          <a:cs typeface="Futura Medium"/>
                        </a:rPr>
                        <a:t>93200113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CE5"/>
                    </a:solidFill>
                  </a:tcPr>
                </a:tc>
                <a:extLst>
                  <a:ext uri="{0D108BD9-81ED-4DB2-BD59-A6C34878D82A}">
                    <a16:rowId xmlns:a16="http://schemas.microsoft.com/office/drawing/2014/main" val="1295575362"/>
                  </a:ext>
                </a:extLst>
              </a:tr>
            </a:tbl>
          </a:graphicData>
        </a:graphic>
      </p:graphicFrame>
      <p:sp>
        <p:nvSpPr>
          <p:cNvPr id="6" name="TextBox 5">
            <a:extLst>
              <a:ext uri="{FF2B5EF4-FFF2-40B4-BE49-F238E27FC236}">
                <a16:creationId xmlns:a16="http://schemas.microsoft.com/office/drawing/2014/main" id="{270E452F-0E9C-A767-F470-217FA4AF0634}"/>
              </a:ext>
            </a:extLst>
          </p:cNvPr>
          <p:cNvSpPr txBox="1"/>
          <p:nvPr/>
        </p:nvSpPr>
        <p:spPr>
          <a:xfrm>
            <a:off x="1468738" y="11440279"/>
            <a:ext cx="21429307" cy="2062103"/>
          </a:xfrm>
          <a:prstGeom prst="rect">
            <a:avLst/>
          </a:prstGeom>
          <a:solidFill>
            <a:srgbClr val="FEE8DA"/>
          </a:solidFill>
          <a:ln>
            <a:solidFill>
              <a:schemeClr val="bg1">
                <a:lumMod val="85000"/>
              </a:schemeClr>
            </a:solidFill>
          </a:ln>
          <a:effectLst>
            <a:outerShdw blurRad="50800" dist="38100" dir="5400000" algn="t" rotWithShape="0">
              <a:prstClr val="black">
                <a:alpha val="40000"/>
              </a:prstClr>
            </a:outerShdw>
          </a:effectLst>
        </p:spPr>
        <p:txBody>
          <a:bodyPr wrap="square" rtlCol="0">
            <a:spAutoFit/>
          </a:bodyPr>
          <a:lstStyle/>
          <a:p>
            <a:pPr algn="ctr" fontAlgn="base"/>
            <a:endParaRPr lang="en-GB" sz="1600" b="1" dirty="0">
              <a:solidFill>
                <a:srgbClr val="FF0000"/>
              </a:solidFill>
              <a:latin typeface="Bierstadt" panose="020B0004020202020204" pitchFamily="34" charset="0"/>
              <a:cs typeface="Lucida Sans Unicode" panose="020B0602030504020204" pitchFamily="34" charset="0"/>
            </a:endParaRPr>
          </a:p>
          <a:p>
            <a:pPr algn="ctr" fontAlgn="base"/>
            <a:r>
              <a:rPr lang="en-GB" sz="1600" b="1" dirty="0">
                <a:solidFill>
                  <a:srgbClr val="FF0000"/>
                </a:solidFill>
                <a:latin typeface="Bierstadt" panose="020B0004020202020204" pitchFamily="34" charset="0"/>
                <a:cs typeface="Lucida Sans Unicode" panose="020B0602030504020204" pitchFamily="34" charset="0"/>
              </a:rPr>
              <a:t>ONLY SERVE WHAT IS ON THIS MENU</a:t>
            </a:r>
          </a:p>
          <a:p>
            <a:pPr algn="ctr" fontAlgn="base"/>
            <a:r>
              <a:rPr lang="en-GB" sz="1600" b="1" dirty="0">
                <a:solidFill>
                  <a:srgbClr val="FF0000"/>
                </a:solidFill>
                <a:latin typeface="Bierstadt" panose="020B0004020202020204" pitchFamily="34" charset="0"/>
                <a:cs typeface="Lucida Sans Unicode" panose="020B0602030504020204" pitchFamily="34" charset="0"/>
              </a:rPr>
              <a:t>SD – SPECIAL DIET RECIPE</a:t>
            </a:r>
          </a:p>
          <a:p>
            <a:pPr algn="ctr" fontAlgn="base"/>
            <a:endParaRPr lang="en-GB" sz="1600" b="1" dirty="0">
              <a:solidFill>
                <a:srgbClr val="FF0000"/>
              </a:solidFill>
              <a:latin typeface="Bierstadt" panose="020B0004020202020204" pitchFamily="34" charset="0"/>
              <a:cs typeface="Lucida Sans Unicode" panose="020B0602030504020204" pitchFamily="34" charset="0"/>
            </a:endParaRPr>
          </a:p>
          <a:p>
            <a:pPr algn="ctr" fontAlgn="base"/>
            <a:r>
              <a:rPr lang="en-GB" sz="1600" dirty="0">
                <a:solidFill>
                  <a:srgbClr val="A51B5C"/>
                </a:solidFill>
                <a:latin typeface="Bierstadt" panose="020B0004020202020204" pitchFamily="34" charset="0"/>
                <a:cs typeface="Lucida Sans Unicode" panose="020B0602030504020204" pitchFamily="34" charset="0"/>
              </a:rPr>
              <a:t>Available Daily: Cool Water, SD Coconut Yoghurt (93200113) and Fresh Fruit (93232823)</a:t>
            </a:r>
          </a:p>
          <a:p>
            <a:pPr algn="ctr" fontAlgn="base"/>
            <a:endParaRPr lang="en-GB" sz="1600" b="1" dirty="0">
              <a:solidFill>
                <a:srgbClr val="FF0000"/>
              </a:solidFill>
              <a:latin typeface="Bierstadt" panose="020B0004020202020204" pitchFamily="34" charset="0"/>
              <a:cs typeface="Lucida Sans Unicode" panose="020B0602030504020204" pitchFamily="34" charset="0"/>
            </a:endParaRPr>
          </a:p>
          <a:p>
            <a:pPr algn="ctr"/>
            <a:r>
              <a:rPr lang="en-GB" sz="1600" b="1" dirty="0">
                <a:ln>
                  <a:noFill/>
                </a:ln>
                <a:solidFill>
                  <a:srgbClr val="FF0000"/>
                </a:solidFill>
                <a:latin typeface="Bierstadt" panose="020B0004020202020204" pitchFamily="34" charset="0"/>
              </a:rPr>
              <a:t>NO FRESHLY BAKED BREAD, STANDARD YOGHURT, STANDARD COLESLAW OR SALAD BAR</a:t>
            </a:r>
          </a:p>
          <a:p>
            <a:endParaRPr lang="en-GB" sz="1600" dirty="0"/>
          </a:p>
        </p:txBody>
      </p:sp>
      <p:sp>
        <p:nvSpPr>
          <p:cNvPr id="8" name="TextBox 7">
            <a:extLst>
              <a:ext uri="{FF2B5EF4-FFF2-40B4-BE49-F238E27FC236}">
                <a16:creationId xmlns:a16="http://schemas.microsoft.com/office/drawing/2014/main" id="{CC5EC826-EE52-364F-609E-7F69A6F671CA}"/>
              </a:ext>
            </a:extLst>
          </p:cNvPr>
          <p:cNvSpPr txBox="1"/>
          <p:nvPr/>
        </p:nvSpPr>
        <p:spPr>
          <a:xfrm>
            <a:off x="17249451" y="173550"/>
            <a:ext cx="6946980" cy="1754326"/>
          </a:xfrm>
          <a:prstGeom prst="rect">
            <a:avLst/>
          </a:prstGeom>
          <a:noFill/>
          <a:ln>
            <a:noFill/>
          </a:ln>
        </p:spPr>
        <p:txBody>
          <a:bodyPr wrap="square">
            <a:spAutoFit/>
          </a:bodyPr>
          <a:lstStyle/>
          <a:p>
            <a:pPr algn="ctr"/>
            <a:r>
              <a:rPr lang="en-GB" sz="3600" dirty="0">
                <a:solidFill>
                  <a:srgbClr val="029978"/>
                </a:solidFill>
                <a:latin typeface="Congenial Black" panose="020F0502020204030204" pitchFamily="2" charset="0"/>
              </a:rPr>
              <a:t>KEA </a:t>
            </a:r>
          </a:p>
          <a:p>
            <a:pPr algn="ctr"/>
            <a:r>
              <a:rPr lang="en-GB" sz="3600" dirty="0">
                <a:solidFill>
                  <a:srgbClr val="029978"/>
                </a:solidFill>
                <a:latin typeface="Congenial Black" panose="020F0502020204030204" pitchFamily="2" charset="0"/>
              </a:rPr>
              <a:t>ALLERGY AWARE MEAT</a:t>
            </a:r>
          </a:p>
          <a:p>
            <a:pPr algn="ctr"/>
            <a:r>
              <a:rPr lang="en-GB" sz="3600" dirty="0">
                <a:solidFill>
                  <a:srgbClr val="029978"/>
                </a:solidFill>
                <a:latin typeface="Congenial Black" panose="020F0502020204030204" pitchFamily="2" charset="0"/>
              </a:rPr>
              <a:t>WEEK 3</a:t>
            </a:r>
          </a:p>
        </p:txBody>
      </p:sp>
      <p:sp>
        <p:nvSpPr>
          <p:cNvPr id="9" name="TextBox 8">
            <a:extLst>
              <a:ext uri="{FF2B5EF4-FFF2-40B4-BE49-F238E27FC236}">
                <a16:creationId xmlns:a16="http://schemas.microsoft.com/office/drawing/2014/main" id="{998A8CBC-46CB-0A2A-2DBA-C0326AB2D1C7}"/>
              </a:ext>
            </a:extLst>
          </p:cNvPr>
          <p:cNvSpPr txBox="1"/>
          <p:nvPr/>
        </p:nvSpPr>
        <p:spPr>
          <a:xfrm rot="16200000">
            <a:off x="-5297247" y="6792770"/>
            <a:ext cx="12192000" cy="707886"/>
          </a:xfrm>
          <a:prstGeom prst="rect">
            <a:avLst/>
          </a:prstGeom>
          <a:noFill/>
        </p:spPr>
        <p:txBody>
          <a:bodyPr wrap="square">
            <a:spAutoFit/>
          </a:bodyPr>
          <a:lstStyle/>
          <a:p>
            <a:pPr algn="ctr"/>
            <a:r>
              <a:rPr lang="en-GB" sz="4000" b="1" dirty="0">
                <a:solidFill>
                  <a:srgbClr val="6BB195"/>
                </a:solidFill>
                <a:latin typeface="Congenial Black" panose="020F0502020204030204" pitchFamily="2" charset="0"/>
              </a:rPr>
              <a:t>SRPING/SUMMER 2024</a:t>
            </a:r>
          </a:p>
        </p:txBody>
      </p:sp>
      <p:pic>
        <p:nvPicPr>
          <p:cNvPr id="11" name="Picture 10">
            <a:extLst>
              <a:ext uri="{FF2B5EF4-FFF2-40B4-BE49-F238E27FC236}">
                <a16:creationId xmlns:a16="http://schemas.microsoft.com/office/drawing/2014/main" id="{3CA1DEC9-89D7-CEF7-FFB8-BC080D565F8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280559" y="2033304"/>
            <a:ext cx="20617486" cy="801877"/>
          </a:xfrm>
          <a:prstGeom prst="rect">
            <a:avLst/>
          </a:prstGeom>
        </p:spPr>
      </p:pic>
      <p:sp>
        <p:nvSpPr>
          <p:cNvPr id="20" name="Freeform 2">
            <a:extLst>
              <a:ext uri="{FF2B5EF4-FFF2-40B4-BE49-F238E27FC236}">
                <a16:creationId xmlns:a16="http://schemas.microsoft.com/office/drawing/2014/main" id="{B6B15E11-CB55-FF5F-19A1-057668D6C155}"/>
              </a:ext>
            </a:extLst>
          </p:cNvPr>
          <p:cNvSpPr/>
          <p:nvPr/>
        </p:nvSpPr>
        <p:spPr>
          <a:xfrm>
            <a:off x="0" y="-1"/>
            <a:ext cx="4322618" cy="171674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stretch>
              <a:fillRect t="-1" r="-9740" b="-38982"/>
            </a:stretch>
          </a:blipFill>
        </p:spPr>
        <p:txBody>
          <a:bodyPr/>
          <a:lstStyle/>
          <a:p>
            <a:endParaRPr lang="en-GB" dirty="0"/>
          </a:p>
        </p:txBody>
      </p:sp>
      <p:sp>
        <p:nvSpPr>
          <p:cNvPr id="3" name="TextBox 2">
            <a:extLst>
              <a:ext uri="{FF2B5EF4-FFF2-40B4-BE49-F238E27FC236}">
                <a16:creationId xmlns:a16="http://schemas.microsoft.com/office/drawing/2014/main" id="{B89D5683-01CA-65A5-871A-49CCC54826EA}"/>
              </a:ext>
            </a:extLst>
          </p:cNvPr>
          <p:cNvSpPr txBox="1"/>
          <p:nvPr/>
        </p:nvSpPr>
        <p:spPr>
          <a:xfrm>
            <a:off x="8780410" y="412860"/>
            <a:ext cx="7617783" cy="1384995"/>
          </a:xfrm>
          <a:prstGeom prst="rect">
            <a:avLst/>
          </a:prstGeom>
          <a:noFill/>
        </p:spPr>
        <p:txBody>
          <a:bodyPr wrap="square" lIns="91440" tIns="45720" rIns="91440" bIns="45720" rtlCol="0" anchor="t">
            <a:spAutoFit/>
          </a:bodyPr>
          <a:lstStyle/>
          <a:p>
            <a:pPr algn="ctr" rtl="0">
              <a:defRPr/>
            </a:pPr>
            <a:r>
              <a:rPr kumimoji="0" lang="en-GB" sz="2800" b="1" i="0" u="none" strike="noStrike" kern="1200" cap="none" spc="0" normalizeH="0" baseline="0" noProof="0" dirty="0">
                <a:ln>
                  <a:noFill/>
                </a:ln>
                <a:solidFill>
                  <a:schemeClr val="tx1"/>
                </a:solidFill>
                <a:effectLst/>
                <a:uLnTx/>
                <a:uFillTx/>
                <a:latin typeface="Congenial Black" panose="02000503040000020004" pitchFamily="2" charset="0"/>
                <a:cs typeface="Futura Medium"/>
              </a:rPr>
              <a:t>STOP AND THINK!</a:t>
            </a:r>
            <a:r>
              <a:rPr lang="en-GB" sz="2800" b="1" kern="1200" dirty="0">
                <a:solidFill>
                  <a:schemeClr val="tx1"/>
                </a:solidFill>
                <a:latin typeface="Congenial Black" panose="02000503040000020004" pitchFamily="2" charset="0"/>
                <a:cs typeface="Futura Medium"/>
              </a:rPr>
              <a:t> </a:t>
            </a:r>
            <a:endParaRPr kumimoji="0" lang="en-GB" sz="2800" b="1" i="0" u="none" strike="noStrike" kern="1200" cap="none" spc="0" normalizeH="0" baseline="0" noProof="0" dirty="0">
              <a:ln>
                <a:noFill/>
              </a:ln>
              <a:solidFill>
                <a:schemeClr val="tx1"/>
              </a:solidFill>
              <a:effectLst/>
              <a:uLnTx/>
              <a:uFillTx/>
              <a:latin typeface="Congenial Black" panose="02000503040000020004" pitchFamily="2" charset="0"/>
              <a:cs typeface="Futura Medium" panose="020B0602020204020303" pitchFamily="34" charset="-79"/>
            </a:endParaRPr>
          </a:p>
          <a:p>
            <a:pPr algn="ctr" rtl="0">
              <a:defRPr/>
            </a:pPr>
            <a:r>
              <a:rPr lang="en-GB" sz="2800" b="1" dirty="0">
                <a:solidFill>
                  <a:schemeClr val="tx1"/>
                </a:solidFill>
                <a:latin typeface="Congenial Black" panose="02000503040000020004" pitchFamily="2" charset="0"/>
                <a:cs typeface="Futura Medium"/>
              </a:rPr>
              <a:t>Have you completed the double-checking confirmation sheet? </a:t>
            </a:r>
            <a:endParaRPr kumimoji="0" lang="en-GB" sz="2000" b="1" i="0" u="none" strike="noStrike" kern="1200" cap="none" spc="0" normalizeH="0" baseline="0" noProof="0" dirty="0">
              <a:ln>
                <a:noFill/>
              </a:ln>
              <a:solidFill>
                <a:schemeClr val="tx1"/>
              </a:solidFill>
              <a:effectLst/>
              <a:uLnTx/>
              <a:uFillTx/>
              <a:latin typeface="Congenial Black" panose="02000503040000020004" pitchFamily="2" charset="0"/>
              <a:cs typeface="Futura Medium" panose="020B0602020204020303" pitchFamily="34" charset="-79"/>
            </a:endParaRPr>
          </a:p>
        </p:txBody>
      </p:sp>
    </p:spTree>
    <p:extLst>
      <p:ext uri="{BB962C8B-B14F-4D97-AF65-F5344CB8AC3E}">
        <p14:creationId xmlns:p14="http://schemas.microsoft.com/office/powerpoint/2010/main" val="2892813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86d9d3b-eae5-4979-96a7-212553cd569c">
      <Terms xmlns="http://schemas.microsoft.com/office/infopath/2007/PartnerControls"/>
    </lcf76f155ced4ddcb4097134ff3c332f>
    <TaxCatchAll xmlns="6ac663eb-1a1f-4149-8022-a7e8a84e601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A66A25F5FBDD42BEA93880A5EE515F" ma:contentTypeVersion="14" ma:contentTypeDescription="Create a new document." ma:contentTypeScope="" ma:versionID="71654c19837a36a2ec7aabdb587d5ae6">
  <xsd:schema xmlns:xsd="http://www.w3.org/2001/XMLSchema" xmlns:xs="http://www.w3.org/2001/XMLSchema" xmlns:p="http://schemas.microsoft.com/office/2006/metadata/properties" xmlns:ns2="b86d9d3b-eae5-4979-96a7-212553cd569c" xmlns:ns3="6ac663eb-1a1f-4149-8022-a7e8a84e6011" targetNamespace="http://schemas.microsoft.com/office/2006/metadata/properties" ma:root="true" ma:fieldsID="dae25f03ba3a5edd02ec677e1011c3e7" ns2:_="" ns3:_="">
    <xsd:import namespace="b86d9d3b-eae5-4979-96a7-212553cd569c"/>
    <xsd:import namespace="6ac663eb-1a1f-4149-8022-a7e8a84e601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d9d3b-eae5-4979-96a7-212553cd5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8412031-17cd-4842-a149-2f18cf39d73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c663eb-1a1f-4149-8022-a7e8a84e601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9a09db-45b0-4951-8b5f-c6415b48e770}" ma:internalName="TaxCatchAll" ma:showField="CatchAllData" ma:web="6ac663eb-1a1f-4149-8022-a7e8a84e60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F19D3-26AA-43B5-A39B-C282FF38948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0ce68d2-f4a4-4963-9a31-30d16dda62a3"/>
    <ds:schemaRef ds:uri="http://schemas.microsoft.com/office/2006/documentManagement/types"/>
    <ds:schemaRef ds:uri="54452717-db2e-4c65-a03e-638c0a9764e3"/>
    <ds:schemaRef ds:uri="505494de-7f70-4b10-aa1d-981be3329ecb"/>
    <ds:schemaRef ds:uri="http://www.w3.org/XML/1998/namespace"/>
  </ds:schemaRefs>
</ds:datastoreItem>
</file>

<file path=customXml/itemProps2.xml><?xml version="1.0" encoding="utf-8"?>
<ds:datastoreItem xmlns:ds="http://schemas.openxmlformats.org/officeDocument/2006/customXml" ds:itemID="{23BACD9C-4A15-44F4-B42E-F8B2005B7911}"/>
</file>

<file path=customXml/itemProps3.xml><?xml version="1.0" encoding="utf-8"?>
<ds:datastoreItem xmlns:ds="http://schemas.openxmlformats.org/officeDocument/2006/customXml" ds:itemID="{8C8C5CDE-4FCA-4E28-B4D2-6E355539D706}">
  <ds:schemaRefs>
    <ds:schemaRef ds:uri="http://schemas.microsoft.com/sharepoint/v3/contenttype/forms"/>
  </ds:schemaRefs>
</ds:datastoreItem>
</file>

<file path=docMetadata/LabelInfo.xml><?xml version="1.0" encoding="utf-8"?>
<clbl:labelList xmlns:clbl="http://schemas.microsoft.com/office/2020/mipLabelMetadata">
  <clbl:label id="{f472f14c-d40a-4996-84a9-078c3b8640e0}" enabled="1" method="Standard" siteId="{cd62b7dd-4b48-44bd-90e7-e143a22c8ead}" removed="0"/>
</clbl:labelList>
</file>

<file path=docProps/app.xml><?xml version="1.0" encoding="utf-8"?>
<Properties xmlns="http://schemas.openxmlformats.org/officeDocument/2006/extended-properties" xmlns:vt="http://schemas.openxmlformats.org/officeDocument/2006/docPropsVTypes">
  <Template>Office 2013 - 2022 Theme</Template>
  <TotalTime>649</TotalTime>
  <Words>859</Words>
  <Application>Microsoft Office PowerPoint</Application>
  <PresentationFormat>Custom</PresentationFormat>
  <Paragraphs>275</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Bierstadt</vt:lpstr>
      <vt:lpstr>Calibri</vt:lpstr>
      <vt:lpstr>Calibri Light</vt:lpstr>
      <vt:lpstr>Congenial Black</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Leatherland</dc:creator>
  <cp:lastModifiedBy>Helen Trivett</cp:lastModifiedBy>
  <cp:revision>19</cp:revision>
  <dcterms:created xsi:type="dcterms:W3CDTF">2023-12-14T14:44:14Z</dcterms:created>
  <dcterms:modified xsi:type="dcterms:W3CDTF">2024-03-13T10:23:31Z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Theme:3</vt:lpwstr>
  </property>
  <property fmtid="{D5CDD505-2E9C-101B-9397-08002B2CF9AE}" pid="3" name="ClassificationContentMarkingFooterText">
    <vt:lpwstr>Internal</vt:lpwstr>
  </property>
  <property fmtid="{D5CDD505-2E9C-101B-9397-08002B2CF9AE}" pid="4" name="ContentTypeId">
    <vt:lpwstr>0x0101004F49931D19ACC34199C1E5D5F5D0A51B</vt:lpwstr>
  </property>
</Properties>
</file>