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0" r:id="rId5"/>
    <p:sldId id="261"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7FE2073-50AC-4773-94EF-E90A74719524}" v="4" dt="2023-04-18T20:43:49.74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4" autoAdjust="0"/>
    <p:restoredTop sz="94660"/>
  </p:normalViewPr>
  <p:slideViewPr>
    <p:cSldViewPr snapToGrid="0">
      <p:cViewPr varScale="1">
        <p:scale>
          <a:sx n="67" d="100"/>
          <a:sy n="67" d="100"/>
        </p:scale>
        <p:origin x="60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9710C1-F29C-4FC7-97E1-3B0A4325CDA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6160F05-AB9D-4E1E-9F51-5F19BEEE2DC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B4C68E6-F323-4AE2-BE48-8D7B4A5AB0A5}"/>
              </a:ext>
            </a:extLst>
          </p:cNvPr>
          <p:cNvSpPr>
            <a:spLocks noGrp="1"/>
          </p:cNvSpPr>
          <p:nvPr>
            <p:ph type="dt" sz="half" idx="10"/>
          </p:nvPr>
        </p:nvSpPr>
        <p:spPr/>
        <p:txBody>
          <a:bodyPr/>
          <a:lstStyle/>
          <a:p>
            <a:fld id="{C2DFBA43-DD5D-4DFE-87C3-36D95728DE45}" type="datetimeFigureOut">
              <a:rPr lang="en-GB" smtClean="0"/>
              <a:t>19/04/2023</a:t>
            </a:fld>
            <a:endParaRPr lang="en-GB"/>
          </a:p>
        </p:txBody>
      </p:sp>
      <p:sp>
        <p:nvSpPr>
          <p:cNvPr id="5" name="Footer Placeholder 4">
            <a:extLst>
              <a:ext uri="{FF2B5EF4-FFF2-40B4-BE49-F238E27FC236}">
                <a16:creationId xmlns:a16="http://schemas.microsoft.com/office/drawing/2014/main" id="{4EA22C44-6030-4CD7-8F4D-E734CD0B7ED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8DC85C4-7415-4E55-AF8C-F33A3D1C942E}"/>
              </a:ext>
            </a:extLst>
          </p:cNvPr>
          <p:cNvSpPr>
            <a:spLocks noGrp="1"/>
          </p:cNvSpPr>
          <p:nvPr>
            <p:ph type="sldNum" sz="quarter" idx="12"/>
          </p:nvPr>
        </p:nvSpPr>
        <p:spPr/>
        <p:txBody>
          <a:bodyPr/>
          <a:lstStyle/>
          <a:p>
            <a:fld id="{13629496-4671-4AB9-8135-E00C270FF61E}" type="slidenum">
              <a:rPr lang="en-GB" smtClean="0"/>
              <a:t>‹#›</a:t>
            </a:fld>
            <a:endParaRPr lang="en-GB"/>
          </a:p>
        </p:txBody>
      </p:sp>
    </p:spTree>
    <p:extLst>
      <p:ext uri="{BB962C8B-B14F-4D97-AF65-F5344CB8AC3E}">
        <p14:creationId xmlns:p14="http://schemas.microsoft.com/office/powerpoint/2010/main" val="30270661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F6CD3-0840-40B3-8486-5DD9CBC8F9D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0A78C7A-E131-41D8-92E4-66A4B21541E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B59CB04-6A5D-4F42-99DC-B7D1CB212CB3}"/>
              </a:ext>
            </a:extLst>
          </p:cNvPr>
          <p:cNvSpPr>
            <a:spLocks noGrp="1"/>
          </p:cNvSpPr>
          <p:nvPr>
            <p:ph type="dt" sz="half" idx="10"/>
          </p:nvPr>
        </p:nvSpPr>
        <p:spPr/>
        <p:txBody>
          <a:bodyPr/>
          <a:lstStyle/>
          <a:p>
            <a:fld id="{C2DFBA43-DD5D-4DFE-87C3-36D95728DE45}" type="datetimeFigureOut">
              <a:rPr lang="en-GB" smtClean="0"/>
              <a:t>19/04/2023</a:t>
            </a:fld>
            <a:endParaRPr lang="en-GB"/>
          </a:p>
        </p:txBody>
      </p:sp>
      <p:sp>
        <p:nvSpPr>
          <p:cNvPr id="5" name="Footer Placeholder 4">
            <a:extLst>
              <a:ext uri="{FF2B5EF4-FFF2-40B4-BE49-F238E27FC236}">
                <a16:creationId xmlns:a16="http://schemas.microsoft.com/office/drawing/2014/main" id="{C7128958-1921-47AB-B05A-E54622BBA05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CF51B30-69BA-4DF6-BE1F-25FF0D4CEEED}"/>
              </a:ext>
            </a:extLst>
          </p:cNvPr>
          <p:cNvSpPr>
            <a:spLocks noGrp="1"/>
          </p:cNvSpPr>
          <p:nvPr>
            <p:ph type="sldNum" sz="quarter" idx="12"/>
          </p:nvPr>
        </p:nvSpPr>
        <p:spPr/>
        <p:txBody>
          <a:bodyPr/>
          <a:lstStyle/>
          <a:p>
            <a:fld id="{13629496-4671-4AB9-8135-E00C270FF61E}" type="slidenum">
              <a:rPr lang="en-GB" smtClean="0"/>
              <a:t>‹#›</a:t>
            </a:fld>
            <a:endParaRPr lang="en-GB"/>
          </a:p>
        </p:txBody>
      </p:sp>
    </p:spTree>
    <p:extLst>
      <p:ext uri="{BB962C8B-B14F-4D97-AF65-F5344CB8AC3E}">
        <p14:creationId xmlns:p14="http://schemas.microsoft.com/office/powerpoint/2010/main" val="2224897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FC6E8D1-7EBD-46D0-A41A-69D7B14B587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35F168F-E842-4F02-BC0C-858B3F64CC9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FE83D3A-6C48-4367-92D2-971B311B61F8}"/>
              </a:ext>
            </a:extLst>
          </p:cNvPr>
          <p:cNvSpPr>
            <a:spLocks noGrp="1"/>
          </p:cNvSpPr>
          <p:nvPr>
            <p:ph type="dt" sz="half" idx="10"/>
          </p:nvPr>
        </p:nvSpPr>
        <p:spPr/>
        <p:txBody>
          <a:bodyPr/>
          <a:lstStyle/>
          <a:p>
            <a:fld id="{C2DFBA43-DD5D-4DFE-87C3-36D95728DE45}" type="datetimeFigureOut">
              <a:rPr lang="en-GB" smtClean="0"/>
              <a:t>19/04/2023</a:t>
            </a:fld>
            <a:endParaRPr lang="en-GB"/>
          </a:p>
        </p:txBody>
      </p:sp>
      <p:sp>
        <p:nvSpPr>
          <p:cNvPr id="5" name="Footer Placeholder 4">
            <a:extLst>
              <a:ext uri="{FF2B5EF4-FFF2-40B4-BE49-F238E27FC236}">
                <a16:creationId xmlns:a16="http://schemas.microsoft.com/office/drawing/2014/main" id="{CCC8C1D2-A740-4417-9D62-311EB416E37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17F4BE1-8C9B-4624-A553-D40D9343FB1F}"/>
              </a:ext>
            </a:extLst>
          </p:cNvPr>
          <p:cNvSpPr>
            <a:spLocks noGrp="1"/>
          </p:cNvSpPr>
          <p:nvPr>
            <p:ph type="sldNum" sz="quarter" idx="12"/>
          </p:nvPr>
        </p:nvSpPr>
        <p:spPr/>
        <p:txBody>
          <a:bodyPr/>
          <a:lstStyle/>
          <a:p>
            <a:fld id="{13629496-4671-4AB9-8135-E00C270FF61E}" type="slidenum">
              <a:rPr lang="en-GB" smtClean="0"/>
              <a:t>‹#›</a:t>
            </a:fld>
            <a:endParaRPr lang="en-GB"/>
          </a:p>
        </p:txBody>
      </p:sp>
    </p:spTree>
    <p:extLst>
      <p:ext uri="{BB962C8B-B14F-4D97-AF65-F5344CB8AC3E}">
        <p14:creationId xmlns:p14="http://schemas.microsoft.com/office/powerpoint/2010/main" val="8851386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9FC16C-D2ED-48FC-8DA2-F647A6ADB12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760CE61-3BEE-4989-9355-E9E6155FE59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0970894-999C-4132-984B-064A82615AED}"/>
              </a:ext>
            </a:extLst>
          </p:cNvPr>
          <p:cNvSpPr>
            <a:spLocks noGrp="1"/>
          </p:cNvSpPr>
          <p:nvPr>
            <p:ph type="dt" sz="half" idx="10"/>
          </p:nvPr>
        </p:nvSpPr>
        <p:spPr/>
        <p:txBody>
          <a:bodyPr/>
          <a:lstStyle/>
          <a:p>
            <a:fld id="{C2DFBA43-DD5D-4DFE-87C3-36D95728DE45}" type="datetimeFigureOut">
              <a:rPr lang="en-GB" smtClean="0"/>
              <a:t>19/04/2023</a:t>
            </a:fld>
            <a:endParaRPr lang="en-GB"/>
          </a:p>
        </p:txBody>
      </p:sp>
      <p:sp>
        <p:nvSpPr>
          <p:cNvPr id="5" name="Footer Placeholder 4">
            <a:extLst>
              <a:ext uri="{FF2B5EF4-FFF2-40B4-BE49-F238E27FC236}">
                <a16:creationId xmlns:a16="http://schemas.microsoft.com/office/drawing/2014/main" id="{B6DBA2A2-840D-487D-BEDA-B46CF85379C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14CFEF9-C801-4201-BA0A-2C77FA384F3B}"/>
              </a:ext>
            </a:extLst>
          </p:cNvPr>
          <p:cNvSpPr>
            <a:spLocks noGrp="1"/>
          </p:cNvSpPr>
          <p:nvPr>
            <p:ph type="sldNum" sz="quarter" idx="12"/>
          </p:nvPr>
        </p:nvSpPr>
        <p:spPr/>
        <p:txBody>
          <a:bodyPr/>
          <a:lstStyle/>
          <a:p>
            <a:fld id="{13629496-4671-4AB9-8135-E00C270FF61E}" type="slidenum">
              <a:rPr lang="en-GB" smtClean="0"/>
              <a:t>‹#›</a:t>
            </a:fld>
            <a:endParaRPr lang="en-GB"/>
          </a:p>
        </p:txBody>
      </p:sp>
    </p:spTree>
    <p:extLst>
      <p:ext uri="{BB962C8B-B14F-4D97-AF65-F5344CB8AC3E}">
        <p14:creationId xmlns:p14="http://schemas.microsoft.com/office/powerpoint/2010/main" val="38675200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755D1-45AF-4075-9825-EE74710EAD0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C0392BAB-BE16-45DD-B887-62DF3A4B79C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E54DC1B-2730-4523-B65B-1DD1333A208B}"/>
              </a:ext>
            </a:extLst>
          </p:cNvPr>
          <p:cNvSpPr>
            <a:spLocks noGrp="1"/>
          </p:cNvSpPr>
          <p:nvPr>
            <p:ph type="dt" sz="half" idx="10"/>
          </p:nvPr>
        </p:nvSpPr>
        <p:spPr/>
        <p:txBody>
          <a:bodyPr/>
          <a:lstStyle/>
          <a:p>
            <a:fld id="{C2DFBA43-DD5D-4DFE-87C3-36D95728DE45}" type="datetimeFigureOut">
              <a:rPr lang="en-GB" smtClean="0"/>
              <a:t>19/04/2023</a:t>
            </a:fld>
            <a:endParaRPr lang="en-GB"/>
          </a:p>
        </p:txBody>
      </p:sp>
      <p:sp>
        <p:nvSpPr>
          <p:cNvPr id="5" name="Footer Placeholder 4">
            <a:extLst>
              <a:ext uri="{FF2B5EF4-FFF2-40B4-BE49-F238E27FC236}">
                <a16:creationId xmlns:a16="http://schemas.microsoft.com/office/drawing/2014/main" id="{65DA4503-0944-4280-B346-EB05342F985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FDAB00E-829D-45BE-A0C0-E20CD9D74EAA}"/>
              </a:ext>
            </a:extLst>
          </p:cNvPr>
          <p:cNvSpPr>
            <a:spLocks noGrp="1"/>
          </p:cNvSpPr>
          <p:nvPr>
            <p:ph type="sldNum" sz="quarter" idx="12"/>
          </p:nvPr>
        </p:nvSpPr>
        <p:spPr/>
        <p:txBody>
          <a:bodyPr/>
          <a:lstStyle/>
          <a:p>
            <a:fld id="{13629496-4671-4AB9-8135-E00C270FF61E}" type="slidenum">
              <a:rPr lang="en-GB" smtClean="0"/>
              <a:t>‹#›</a:t>
            </a:fld>
            <a:endParaRPr lang="en-GB"/>
          </a:p>
        </p:txBody>
      </p:sp>
    </p:spTree>
    <p:extLst>
      <p:ext uri="{BB962C8B-B14F-4D97-AF65-F5344CB8AC3E}">
        <p14:creationId xmlns:p14="http://schemas.microsoft.com/office/powerpoint/2010/main" val="9694037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3A88C4-1A94-4C97-AE8D-7981BB8D030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6FAAAA0-60A6-42A4-A439-50E674B031B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AC415D7-2E34-4D9B-8F85-6B237745F7A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01D3DE6-7CF0-4D31-AF2F-CD0DA26ED21E}"/>
              </a:ext>
            </a:extLst>
          </p:cNvPr>
          <p:cNvSpPr>
            <a:spLocks noGrp="1"/>
          </p:cNvSpPr>
          <p:nvPr>
            <p:ph type="dt" sz="half" idx="10"/>
          </p:nvPr>
        </p:nvSpPr>
        <p:spPr/>
        <p:txBody>
          <a:bodyPr/>
          <a:lstStyle/>
          <a:p>
            <a:fld id="{C2DFBA43-DD5D-4DFE-87C3-36D95728DE45}" type="datetimeFigureOut">
              <a:rPr lang="en-GB" smtClean="0"/>
              <a:t>19/04/2023</a:t>
            </a:fld>
            <a:endParaRPr lang="en-GB"/>
          </a:p>
        </p:txBody>
      </p:sp>
      <p:sp>
        <p:nvSpPr>
          <p:cNvPr id="6" name="Footer Placeholder 5">
            <a:extLst>
              <a:ext uri="{FF2B5EF4-FFF2-40B4-BE49-F238E27FC236}">
                <a16:creationId xmlns:a16="http://schemas.microsoft.com/office/drawing/2014/main" id="{DF5EC44C-C100-4879-AD4F-CFF7292661F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687DE54-6B75-4DE1-BA4B-9F01CDBF732B}"/>
              </a:ext>
            </a:extLst>
          </p:cNvPr>
          <p:cNvSpPr>
            <a:spLocks noGrp="1"/>
          </p:cNvSpPr>
          <p:nvPr>
            <p:ph type="sldNum" sz="quarter" idx="12"/>
          </p:nvPr>
        </p:nvSpPr>
        <p:spPr/>
        <p:txBody>
          <a:bodyPr/>
          <a:lstStyle/>
          <a:p>
            <a:fld id="{13629496-4671-4AB9-8135-E00C270FF61E}" type="slidenum">
              <a:rPr lang="en-GB" smtClean="0"/>
              <a:t>‹#›</a:t>
            </a:fld>
            <a:endParaRPr lang="en-GB"/>
          </a:p>
        </p:txBody>
      </p:sp>
    </p:spTree>
    <p:extLst>
      <p:ext uri="{BB962C8B-B14F-4D97-AF65-F5344CB8AC3E}">
        <p14:creationId xmlns:p14="http://schemas.microsoft.com/office/powerpoint/2010/main" val="33091577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256C5B-2FDC-4DEB-8D89-D348EBC9391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6E28AEE-AA0F-4434-96BE-F814E6298A7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BB9A573-DAE8-4D90-9B41-98343DA1075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03F378D-63B4-4CD0-8022-177D515CE61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8DCFFA2-4CC5-4758-A1B3-9BB05685F64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25EE5747-1954-49C7-9CF3-63F584858495}"/>
              </a:ext>
            </a:extLst>
          </p:cNvPr>
          <p:cNvSpPr>
            <a:spLocks noGrp="1"/>
          </p:cNvSpPr>
          <p:nvPr>
            <p:ph type="dt" sz="half" idx="10"/>
          </p:nvPr>
        </p:nvSpPr>
        <p:spPr/>
        <p:txBody>
          <a:bodyPr/>
          <a:lstStyle/>
          <a:p>
            <a:fld id="{C2DFBA43-DD5D-4DFE-87C3-36D95728DE45}" type="datetimeFigureOut">
              <a:rPr lang="en-GB" smtClean="0"/>
              <a:t>19/04/2023</a:t>
            </a:fld>
            <a:endParaRPr lang="en-GB"/>
          </a:p>
        </p:txBody>
      </p:sp>
      <p:sp>
        <p:nvSpPr>
          <p:cNvPr id="8" name="Footer Placeholder 7">
            <a:extLst>
              <a:ext uri="{FF2B5EF4-FFF2-40B4-BE49-F238E27FC236}">
                <a16:creationId xmlns:a16="http://schemas.microsoft.com/office/drawing/2014/main" id="{9BEEAB00-F979-40DE-BC05-7CC348910D1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48681069-8AD1-4DAC-8AA2-3F74192051CF}"/>
              </a:ext>
            </a:extLst>
          </p:cNvPr>
          <p:cNvSpPr>
            <a:spLocks noGrp="1"/>
          </p:cNvSpPr>
          <p:nvPr>
            <p:ph type="sldNum" sz="quarter" idx="12"/>
          </p:nvPr>
        </p:nvSpPr>
        <p:spPr/>
        <p:txBody>
          <a:bodyPr/>
          <a:lstStyle/>
          <a:p>
            <a:fld id="{13629496-4671-4AB9-8135-E00C270FF61E}" type="slidenum">
              <a:rPr lang="en-GB" smtClean="0"/>
              <a:t>‹#›</a:t>
            </a:fld>
            <a:endParaRPr lang="en-GB"/>
          </a:p>
        </p:txBody>
      </p:sp>
    </p:spTree>
    <p:extLst>
      <p:ext uri="{BB962C8B-B14F-4D97-AF65-F5344CB8AC3E}">
        <p14:creationId xmlns:p14="http://schemas.microsoft.com/office/powerpoint/2010/main" val="261649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F16E9F-A76A-4E2D-8659-6D450199C5D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CC47475D-18C3-42E6-A4EA-E65C7FA08D7B}"/>
              </a:ext>
            </a:extLst>
          </p:cNvPr>
          <p:cNvSpPr>
            <a:spLocks noGrp="1"/>
          </p:cNvSpPr>
          <p:nvPr>
            <p:ph type="dt" sz="half" idx="10"/>
          </p:nvPr>
        </p:nvSpPr>
        <p:spPr/>
        <p:txBody>
          <a:bodyPr/>
          <a:lstStyle/>
          <a:p>
            <a:fld id="{C2DFBA43-DD5D-4DFE-87C3-36D95728DE45}" type="datetimeFigureOut">
              <a:rPr lang="en-GB" smtClean="0"/>
              <a:t>19/04/2023</a:t>
            </a:fld>
            <a:endParaRPr lang="en-GB"/>
          </a:p>
        </p:txBody>
      </p:sp>
      <p:sp>
        <p:nvSpPr>
          <p:cNvPr id="4" name="Footer Placeholder 3">
            <a:extLst>
              <a:ext uri="{FF2B5EF4-FFF2-40B4-BE49-F238E27FC236}">
                <a16:creationId xmlns:a16="http://schemas.microsoft.com/office/drawing/2014/main" id="{5C1553A2-51E3-406E-93B4-DB66D34E0F0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37BD79B-2940-4B62-97BB-43E2DED7DCFD}"/>
              </a:ext>
            </a:extLst>
          </p:cNvPr>
          <p:cNvSpPr>
            <a:spLocks noGrp="1"/>
          </p:cNvSpPr>
          <p:nvPr>
            <p:ph type="sldNum" sz="quarter" idx="12"/>
          </p:nvPr>
        </p:nvSpPr>
        <p:spPr/>
        <p:txBody>
          <a:bodyPr/>
          <a:lstStyle/>
          <a:p>
            <a:fld id="{13629496-4671-4AB9-8135-E00C270FF61E}" type="slidenum">
              <a:rPr lang="en-GB" smtClean="0"/>
              <a:t>‹#›</a:t>
            </a:fld>
            <a:endParaRPr lang="en-GB"/>
          </a:p>
        </p:txBody>
      </p:sp>
    </p:spTree>
    <p:extLst>
      <p:ext uri="{BB962C8B-B14F-4D97-AF65-F5344CB8AC3E}">
        <p14:creationId xmlns:p14="http://schemas.microsoft.com/office/powerpoint/2010/main" val="7211558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400B142-1040-4F09-833D-5B82AA0F8589}"/>
              </a:ext>
            </a:extLst>
          </p:cNvPr>
          <p:cNvSpPr>
            <a:spLocks noGrp="1"/>
          </p:cNvSpPr>
          <p:nvPr>
            <p:ph type="dt" sz="half" idx="10"/>
          </p:nvPr>
        </p:nvSpPr>
        <p:spPr/>
        <p:txBody>
          <a:bodyPr/>
          <a:lstStyle/>
          <a:p>
            <a:fld id="{C2DFBA43-DD5D-4DFE-87C3-36D95728DE45}" type="datetimeFigureOut">
              <a:rPr lang="en-GB" smtClean="0"/>
              <a:t>19/04/2023</a:t>
            </a:fld>
            <a:endParaRPr lang="en-GB"/>
          </a:p>
        </p:txBody>
      </p:sp>
      <p:sp>
        <p:nvSpPr>
          <p:cNvPr id="3" name="Footer Placeholder 2">
            <a:extLst>
              <a:ext uri="{FF2B5EF4-FFF2-40B4-BE49-F238E27FC236}">
                <a16:creationId xmlns:a16="http://schemas.microsoft.com/office/drawing/2014/main" id="{81448DCE-C7CC-4F15-B0B8-36A279205E4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617BB682-510B-449B-9AB4-E675CE321504}"/>
              </a:ext>
            </a:extLst>
          </p:cNvPr>
          <p:cNvSpPr>
            <a:spLocks noGrp="1"/>
          </p:cNvSpPr>
          <p:nvPr>
            <p:ph type="sldNum" sz="quarter" idx="12"/>
          </p:nvPr>
        </p:nvSpPr>
        <p:spPr/>
        <p:txBody>
          <a:bodyPr/>
          <a:lstStyle/>
          <a:p>
            <a:fld id="{13629496-4671-4AB9-8135-E00C270FF61E}" type="slidenum">
              <a:rPr lang="en-GB" smtClean="0"/>
              <a:t>‹#›</a:t>
            </a:fld>
            <a:endParaRPr lang="en-GB"/>
          </a:p>
        </p:txBody>
      </p:sp>
    </p:spTree>
    <p:extLst>
      <p:ext uri="{BB962C8B-B14F-4D97-AF65-F5344CB8AC3E}">
        <p14:creationId xmlns:p14="http://schemas.microsoft.com/office/powerpoint/2010/main" val="1034198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13B4D2-7F1D-4149-B3ED-9DB1E1D66C2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B5AA5146-A60B-4B8F-880F-0066E71A11E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61C28A2-DCC3-496F-B3D7-BCCABBD0F2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B4CDAEC-1B02-4BD3-A3C1-12E9F7ABB87C}"/>
              </a:ext>
            </a:extLst>
          </p:cNvPr>
          <p:cNvSpPr>
            <a:spLocks noGrp="1"/>
          </p:cNvSpPr>
          <p:nvPr>
            <p:ph type="dt" sz="half" idx="10"/>
          </p:nvPr>
        </p:nvSpPr>
        <p:spPr/>
        <p:txBody>
          <a:bodyPr/>
          <a:lstStyle/>
          <a:p>
            <a:fld id="{C2DFBA43-DD5D-4DFE-87C3-36D95728DE45}" type="datetimeFigureOut">
              <a:rPr lang="en-GB" smtClean="0"/>
              <a:t>19/04/2023</a:t>
            </a:fld>
            <a:endParaRPr lang="en-GB"/>
          </a:p>
        </p:txBody>
      </p:sp>
      <p:sp>
        <p:nvSpPr>
          <p:cNvPr id="6" name="Footer Placeholder 5">
            <a:extLst>
              <a:ext uri="{FF2B5EF4-FFF2-40B4-BE49-F238E27FC236}">
                <a16:creationId xmlns:a16="http://schemas.microsoft.com/office/drawing/2014/main" id="{740BC372-207A-4916-A5DC-040CE7AA92A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9E77383-B2F1-409D-B570-2041C67FD11B}"/>
              </a:ext>
            </a:extLst>
          </p:cNvPr>
          <p:cNvSpPr>
            <a:spLocks noGrp="1"/>
          </p:cNvSpPr>
          <p:nvPr>
            <p:ph type="sldNum" sz="quarter" idx="12"/>
          </p:nvPr>
        </p:nvSpPr>
        <p:spPr/>
        <p:txBody>
          <a:bodyPr/>
          <a:lstStyle/>
          <a:p>
            <a:fld id="{13629496-4671-4AB9-8135-E00C270FF61E}" type="slidenum">
              <a:rPr lang="en-GB" smtClean="0"/>
              <a:t>‹#›</a:t>
            </a:fld>
            <a:endParaRPr lang="en-GB"/>
          </a:p>
        </p:txBody>
      </p:sp>
    </p:spTree>
    <p:extLst>
      <p:ext uri="{BB962C8B-B14F-4D97-AF65-F5344CB8AC3E}">
        <p14:creationId xmlns:p14="http://schemas.microsoft.com/office/powerpoint/2010/main" val="7944462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99B93B-52A1-487B-83D9-41DFDE42CAB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D1C85B0E-C324-4393-8662-5C407B5775D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2CA1960-013B-4028-A278-384C6A1E39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014E7EF-217A-4033-A6F7-AC450E248BDC}"/>
              </a:ext>
            </a:extLst>
          </p:cNvPr>
          <p:cNvSpPr>
            <a:spLocks noGrp="1"/>
          </p:cNvSpPr>
          <p:nvPr>
            <p:ph type="dt" sz="half" idx="10"/>
          </p:nvPr>
        </p:nvSpPr>
        <p:spPr/>
        <p:txBody>
          <a:bodyPr/>
          <a:lstStyle/>
          <a:p>
            <a:fld id="{C2DFBA43-DD5D-4DFE-87C3-36D95728DE45}" type="datetimeFigureOut">
              <a:rPr lang="en-GB" smtClean="0"/>
              <a:t>19/04/2023</a:t>
            </a:fld>
            <a:endParaRPr lang="en-GB"/>
          </a:p>
        </p:txBody>
      </p:sp>
      <p:sp>
        <p:nvSpPr>
          <p:cNvPr id="6" name="Footer Placeholder 5">
            <a:extLst>
              <a:ext uri="{FF2B5EF4-FFF2-40B4-BE49-F238E27FC236}">
                <a16:creationId xmlns:a16="http://schemas.microsoft.com/office/drawing/2014/main" id="{EBE63EAA-9FE4-4D41-80ED-E53F84D6323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3CCFBB8-2457-42D7-B7DA-CE2F9A080783}"/>
              </a:ext>
            </a:extLst>
          </p:cNvPr>
          <p:cNvSpPr>
            <a:spLocks noGrp="1"/>
          </p:cNvSpPr>
          <p:nvPr>
            <p:ph type="sldNum" sz="quarter" idx="12"/>
          </p:nvPr>
        </p:nvSpPr>
        <p:spPr/>
        <p:txBody>
          <a:bodyPr/>
          <a:lstStyle/>
          <a:p>
            <a:fld id="{13629496-4671-4AB9-8135-E00C270FF61E}" type="slidenum">
              <a:rPr lang="en-GB" smtClean="0"/>
              <a:t>‹#›</a:t>
            </a:fld>
            <a:endParaRPr lang="en-GB"/>
          </a:p>
        </p:txBody>
      </p:sp>
    </p:spTree>
    <p:extLst>
      <p:ext uri="{BB962C8B-B14F-4D97-AF65-F5344CB8AC3E}">
        <p14:creationId xmlns:p14="http://schemas.microsoft.com/office/powerpoint/2010/main" val="19489065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10000"/>
            <a:lum/>
          </a:blip>
          <a:srcRect/>
          <a:stretch>
            <a:fillRect t="-6000" b="-6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700E695-A696-4EEF-891E-32B8939C61F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B76E846-3401-49CB-8A22-38035FC1F69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961A773-EFF1-477E-824C-2A2812C8F28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DFBA43-DD5D-4DFE-87C3-36D95728DE45}" type="datetimeFigureOut">
              <a:rPr lang="en-GB" smtClean="0"/>
              <a:t>19/04/2023</a:t>
            </a:fld>
            <a:endParaRPr lang="en-GB"/>
          </a:p>
        </p:txBody>
      </p:sp>
      <p:sp>
        <p:nvSpPr>
          <p:cNvPr id="5" name="Footer Placeholder 4">
            <a:extLst>
              <a:ext uri="{FF2B5EF4-FFF2-40B4-BE49-F238E27FC236}">
                <a16:creationId xmlns:a16="http://schemas.microsoft.com/office/drawing/2014/main" id="{D16BC38E-8AF2-45BE-8362-64A338D6C22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43E41F66-7B67-4266-847A-F8C857092EB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629496-4671-4AB9-8135-E00C270FF61E}" type="slidenum">
              <a:rPr lang="en-GB" smtClean="0"/>
              <a:t>‹#›</a:t>
            </a:fld>
            <a:endParaRPr lang="en-GB"/>
          </a:p>
        </p:txBody>
      </p:sp>
    </p:spTree>
    <p:extLst>
      <p:ext uri="{BB962C8B-B14F-4D97-AF65-F5344CB8AC3E}">
        <p14:creationId xmlns:p14="http://schemas.microsoft.com/office/powerpoint/2010/main" val="19733158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6000"/>
            <a:lum/>
          </a:blip>
          <a:srcRect/>
          <a:stretch>
            <a:fillRect t="-5000" b="-5000"/>
          </a:stretch>
        </a:blipFill>
        <a:effectLst/>
      </p:bgPr>
    </p:bg>
    <p:spTree>
      <p:nvGrpSpPr>
        <p:cNvPr id="1" name=""/>
        <p:cNvGrpSpPr/>
        <p:nvPr/>
      </p:nvGrpSpPr>
      <p:grpSpPr>
        <a:xfrm>
          <a:off x="0" y="0"/>
          <a:ext cx="0" cy="0"/>
          <a:chOff x="0" y="0"/>
          <a:chExt cx="0" cy="0"/>
        </a:xfrm>
      </p:grpSpPr>
      <p:sp>
        <p:nvSpPr>
          <p:cNvPr id="49" name="TextBox 48">
            <a:extLst>
              <a:ext uri="{FF2B5EF4-FFF2-40B4-BE49-F238E27FC236}">
                <a16:creationId xmlns:a16="http://schemas.microsoft.com/office/drawing/2014/main" id="{0DA64F74-01A0-4F00-8A20-F1DEF0316829}"/>
              </a:ext>
            </a:extLst>
          </p:cNvPr>
          <p:cNvSpPr txBox="1">
            <a:spLocks/>
          </p:cNvSpPr>
          <p:nvPr/>
        </p:nvSpPr>
        <p:spPr>
          <a:xfrm>
            <a:off x="190868" y="123354"/>
            <a:ext cx="11487705" cy="461665"/>
          </a:xfrm>
          <a:prstGeom prst="rect">
            <a:avLst/>
          </a:prstGeom>
          <a:noFill/>
        </p:spPr>
        <p:txBody>
          <a:bodyPr wrap="square" rtlCol="0">
            <a:spAutoFit/>
          </a:bodyPr>
          <a:lstStyle/>
          <a:p>
            <a:pPr algn="ctr"/>
            <a:r>
              <a:rPr lang="en-GB" sz="2400" b="1" dirty="0">
                <a:solidFill>
                  <a:srgbClr val="00B050"/>
                </a:solidFill>
                <a:latin typeface="Twinkl" panose="02000000000000000000" pitchFamily="2" charset="0"/>
              </a:rPr>
              <a:t>Transport through time</a:t>
            </a:r>
            <a:endParaRPr lang="en-GB" sz="4000" b="1" u="sng" dirty="0">
              <a:solidFill>
                <a:srgbClr val="00B050"/>
              </a:solidFill>
              <a:latin typeface="Twinkl" panose="02000000000000000000" pitchFamily="2" charset="0"/>
              <a:cs typeface="Aharoni" panose="02010803020104030203" pitchFamily="2" charset="-79"/>
            </a:endParaRPr>
          </a:p>
        </p:txBody>
      </p:sp>
      <p:graphicFrame>
        <p:nvGraphicFramePr>
          <p:cNvPr id="14" name="Table 13">
            <a:extLst>
              <a:ext uri="{FF2B5EF4-FFF2-40B4-BE49-F238E27FC236}">
                <a16:creationId xmlns:a16="http://schemas.microsoft.com/office/drawing/2014/main" id="{A94F672D-6217-4924-B3A0-7FD49EEE3A49}"/>
              </a:ext>
            </a:extLst>
          </p:cNvPr>
          <p:cNvGraphicFramePr>
            <a:graphicFrameLocks noGrp="1"/>
          </p:cNvGraphicFramePr>
          <p:nvPr>
            <p:extLst>
              <p:ext uri="{D42A27DB-BD31-4B8C-83A1-F6EECF244321}">
                <p14:modId xmlns:p14="http://schemas.microsoft.com/office/powerpoint/2010/main" val="3224248375"/>
              </p:ext>
            </p:extLst>
          </p:nvPr>
        </p:nvGraphicFramePr>
        <p:xfrm>
          <a:off x="190869" y="585019"/>
          <a:ext cx="11810263" cy="6197444"/>
        </p:xfrm>
        <a:graphic>
          <a:graphicData uri="http://schemas.openxmlformats.org/drawingml/2006/table">
            <a:tbl>
              <a:tblPr firstRow="1" bandRow="1">
                <a:tableStyleId>{F5AB1C69-6EDB-4FF4-983F-18BD219EF322}</a:tableStyleId>
              </a:tblPr>
              <a:tblGrid>
                <a:gridCol w="3906420">
                  <a:extLst>
                    <a:ext uri="{9D8B030D-6E8A-4147-A177-3AD203B41FA5}">
                      <a16:colId xmlns:a16="http://schemas.microsoft.com/office/drawing/2014/main" val="684545579"/>
                    </a:ext>
                  </a:extLst>
                </a:gridCol>
                <a:gridCol w="3906420">
                  <a:extLst>
                    <a:ext uri="{9D8B030D-6E8A-4147-A177-3AD203B41FA5}">
                      <a16:colId xmlns:a16="http://schemas.microsoft.com/office/drawing/2014/main" val="2509420571"/>
                    </a:ext>
                  </a:extLst>
                </a:gridCol>
                <a:gridCol w="3997423">
                  <a:extLst>
                    <a:ext uri="{9D8B030D-6E8A-4147-A177-3AD203B41FA5}">
                      <a16:colId xmlns:a16="http://schemas.microsoft.com/office/drawing/2014/main" val="471780019"/>
                    </a:ext>
                  </a:extLst>
                </a:gridCol>
              </a:tblGrid>
              <a:tr h="2618377">
                <a:tc>
                  <a:txBody>
                    <a:bodyPr/>
                    <a:lstStyle/>
                    <a:p>
                      <a:r>
                        <a:rPr lang="en-US" sz="1400" b="1" dirty="0" err="1">
                          <a:latin typeface="Twinkl" panose="02000000000000000000" pitchFamily="2" charset="0"/>
                        </a:rPr>
                        <a:t>Maths</a:t>
                      </a:r>
                      <a:r>
                        <a:rPr lang="en-US" sz="1400" b="0" dirty="0">
                          <a:latin typeface="Twinkl" panose="02000000000000000000" pitchFamily="2" charset="0"/>
                        </a:rPr>
                        <a:t>: </a:t>
                      </a:r>
                    </a:p>
                    <a:p>
                      <a:pPr marL="171450" indent="-171450">
                        <a:buFont typeface="Arial" panose="020B0604020202020204" pitchFamily="34" charset="0"/>
                        <a:buChar char="•"/>
                      </a:pPr>
                      <a:r>
                        <a:rPr lang="en-GB" sz="1400" b="0" kern="1200" dirty="0">
                          <a:solidFill>
                            <a:schemeClr val="lt1"/>
                          </a:solidFill>
                          <a:effectLst/>
                          <a:latin typeface="Twinkl" panose="02000000000000000000" pitchFamily="2" charset="0"/>
                          <a:ea typeface="+mn-ea"/>
                          <a:cs typeface="+mn-cs"/>
                        </a:rPr>
                        <a:t>Multiplication and Division: Counting in 2s, 5s and 10s, equal groups, arrays, doubles and sharing.</a:t>
                      </a:r>
                    </a:p>
                    <a:p>
                      <a:pPr marL="171450" indent="-171450">
                        <a:buFont typeface="Arial" panose="020B0604020202020204" pitchFamily="34" charset="0"/>
                        <a:buChar char="•"/>
                      </a:pPr>
                      <a:r>
                        <a:rPr lang="en-GB" sz="1400" b="0" kern="1200" dirty="0">
                          <a:solidFill>
                            <a:schemeClr val="lt1"/>
                          </a:solidFill>
                          <a:effectLst/>
                          <a:latin typeface="Twinkl" panose="02000000000000000000" pitchFamily="2" charset="0"/>
                          <a:ea typeface="+mn-ea"/>
                          <a:cs typeface="+mn-cs"/>
                        </a:rPr>
                        <a:t>Fractions: Recognise and find half and quarter of a shape and a quantity.</a:t>
                      </a:r>
                    </a:p>
                    <a:p>
                      <a:pPr marL="171450" indent="-171450">
                        <a:buFont typeface="Arial" panose="020B0604020202020204" pitchFamily="34" charset="0"/>
                        <a:buChar char="•"/>
                      </a:pPr>
                      <a:r>
                        <a:rPr lang="en-GB" sz="1400" b="0" kern="1200" dirty="0">
                          <a:solidFill>
                            <a:schemeClr val="lt1"/>
                          </a:solidFill>
                          <a:effectLst/>
                          <a:latin typeface="Twinkl" panose="02000000000000000000" pitchFamily="2" charset="0"/>
                          <a:ea typeface="+mn-ea"/>
                          <a:cs typeface="+mn-cs"/>
                        </a:rPr>
                        <a:t>Position and Direction: Half and quarter turns, forward and backwards, left and right, above and below, ordinal numbers.</a:t>
                      </a:r>
                    </a:p>
                  </a:txBody>
                  <a:tcPr>
                    <a:solidFill>
                      <a:srgbClr val="00B050"/>
                    </a:solidFill>
                  </a:tcPr>
                </a:tc>
                <a:tc rowSpan="3">
                  <a:txBody>
                    <a:bodyPr/>
                    <a:lstStyle/>
                    <a:p>
                      <a:r>
                        <a:rPr lang="en-US" sz="1400" b="1" dirty="0">
                          <a:latin typeface="Twinkl" panose="02000000000000000000" pitchFamily="2" charset="0"/>
                        </a:rPr>
                        <a:t>Humanities:</a:t>
                      </a:r>
                    </a:p>
                    <a:p>
                      <a:endParaRPr lang="en-US" sz="1400" b="0" dirty="0">
                        <a:latin typeface="Twinkl" panose="02000000000000000000" pitchFamily="2" charset="0"/>
                      </a:endParaRPr>
                    </a:p>
                    <a:p>
                      <a:r>
                        <a:rPr lang="en-US" sz="1400" b="0" dirty="0">
                          <a:latin typeface="Twinkl" panose="02000000000000000000" pitchFamily="2" charset="0"/>
                        </a:rPr>
                        <a:t>Through this topic we will explore how transport has changes over the years. From the first steam powered locomotive and its Cornish roots to the invention of the car then the age of flight. We will research inventors; challenges undertaken, find out where in the world these transport milestones took place and make our own timelines to visualise transports own journey through time.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400" b="1" dirty="0">
                        <a:latin typeface="Twinkl" panose="02000000000000000000" pitchFamily="2"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400" b="1" dirty="0">
                        <a:latin typeface="Twinkl" panose="02000000000000000000" pitchFamily="2"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400" b="1" dirty="0">
                        <a:latin typeface="Twinkl" panose="02000000000000000000" pitchFamily="2"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400" b="1" dirty="0">
                        <a:latin typeface="Twinkl" panose="02000000000000000000" pitchFamily="2"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400" b="1" dirty="0">
                        <a:latin typeface="Twinkl" panose="02000000000000000000" pitchFamily="2"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400" b="1" dirty="0">
                        <a:latin typeface="Twinkl" panose="02000000000000000000" pitchFamily="2"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b="0" kern="1200" dirty="0">
                          <a:solidFill>
                            <a:schemeClr val="lt1"/>
                          </a:solidFill>
                          <a:effectLst/>
                          <a:latin typeface="Twinkl" panose="02000000000000000000" pitchFamily="2" charset="0"/>
                          <a:ea typeface="+mn-ea"/>
                          <a:cs typeface="+mn-cs"/>
                        </a:rPr>
                        <a:t>Richard Trevithick invented the first locomotive.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b="0" kern="1200" dirty="0">
                          <a:solidFill>
                            <a:schemeClr val="lt1"/>
                          </a:solidFill>
                          <a:effectLst/>
                          <a:latin typeface="Twinkl" panose="02000000000000000000" pitchFamily="2" charset="0"/>
                          <a:ea typeface="+mn-ea"/>
                          <a:cs typeface="+mn-cs"/>
                        </a:rPr>
                        <a:t>First trains were invented, then cars were invented and after that aeroplanes were invented.</a:t>
                      </a:r>
                      <a:endParaRPr lang="en-US" sz="1400" b="0" dirty="0">
                        <a:latin typeface="Twinkl" panose="02000000000000000000" pitchFamily="2"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b="1" dirty="0">
                        <a:latin typeface="Twinkl" panose="02000000000000000000" pitchFamily="2"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b="1" dirty="0">
                        <a:latin typeface="Twinkl" panose="02000000000000000000" pitchFamily="2"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b="1" dirty="0">
                        <a:latin typeface="Twinkl" panose="02000000000000000000" pitchFamily="2" charset="0"/>
                      </a:endParaRPr>
                    </a:p>
                  </a:txBody>
                  <a:tcPr>
                    <a:solidFill>
                      <a:srgbClr val="00B050"/>
                    </a:solidFill>
                  </a:tcPr>
                </a:tc>
                <a:tc rowSpan="2">
                  <a:txBody>
                    <a:bodyPr/>
                    <a:lstStyle/>
                    <a:p>
                      <a:r>
                        <a:rPr lang="en-US" sz="1400" b="1" dirty="0">
                          <a:latin typeface="Twinkl" panose="02000000000000000000" pitchFamily="2" charset="0"/>
                        </a:rPr>
                        <a:t>English:</a:t>
                      </a:r>
                    </a:p>
                    <a:p>
                      <a:r>
                        <a:rPr lang="en-US" sz="1400" b="0" dirty="0">
                          <a:latin typeface="Twinkl" panose="02000000000000000000" pitchFamily="2" charset="0"/>
                        </a:rPr>
                        <a:t>We will be reading and learning about the features of traditional tales, such as “Chicken </a:t>
                      </a:r>
                      <a:r>
                        <a:rPr lang="en-US" sz="1400" b="0" dirty="0" err="1">
                          <a:latin typeface="Twinkl" panose="02000000000000000000" pitchFamily="2" charset="0"/>
                        </a:rPr>
                        <a:t>Licken</a:t>
                      </a:r>
                      <a:r>
                        <a:rPr lang="en-US" sz="1400" b="0" dirty="0">
                          <a:latin typeface="Twinkl" panose="02000000000000000000" pitchFamily="2" charset="0"/>
                        </a:rPr>
                        <a:t>” and “The Three Billy Goats Gruff”. We will re-tell, make up actions, sequence and write our own versions of these.</a:t>
                      </a:r>
                    </a:p>
                    <a:p>
                      <a:r>
                        <a:rPr lang="en-US" sz="1400" b="0" dirty="0">
                          <a:latin typeface="Twinkl" panose="02000000000000000000" pitchFamily="2" charset="0"/>
                        </a:rPr>
                        <a:t>We will read “</a:t>
                      </a:r>
                      <a:r>
                        <a:rPr lang="en-US" sz="1400" b="0" dirty="0" err="1">
                          <a:latin typeface="Twinkl" panose="02000000000000000000" pitchFamily="2" charset="0"/>
                        </a:rPr>
                        <a:t>Mrs</a:t>
                      </a:r>
                      <a:r>
                        <a:rPr lang="en-US" sz="1400" b="0" dirty="0">
                          <a:latin typeface="Twinkl" panose="02000000000000000000" pitchFamily="2" charset="0"/>
                        </a:rPr>
                        <a:t> Armitage, Queen of the Road” and compare the story to “</a:t>
                      </a:r>
                      <a:r>
                        <a:rPr lang="en-US" sz="1400" b="0" dirty="0" err="1">
                          <a:latin typeface="Twinkl" panose="02000000000000000000" pitchFamily="2" charset="0"/>
                        </a:rPr>
                        <a:t>Mrs</a:t>
                      </a:r>
                      <a:r>
                        <a:rPr lang="en-US" sz="1400" b="0" dirty="0">
                          <a:latin typeface="Twinkl" panose="02000000000000000000" pitchFamily="2" charset="0"/>
                        </a:rPr>
                        <a:t> Armitage on Wheels”. We will re-tell the story with a few of our own innovations.</a:t>
                      </a:r>
                    </a:p>
                    <a:p>
                      <a:r>
                        <a:rPr lang="en-US" sz="1400" b="0" dirty="0">
                          <a:latin typeface="Twinkl" panose="02000000000000000000" pitchFamily="2" charset="0"/>
                        </a:rPr>
                        <a:t>We will read, re-tell and innovate on the story of “</a:t>
                      </a:r>
                      <a:r>
                        <a:rPr lang="en-US" sz="1400" b="0" dirty="0" err="1">
                          <a:latin typeface="Twinkl" panose="02000000000000000000" pitchFamily="2" charset="0"/>
                        </a:rPr>
                        <a:t>Mr</a:t>
                      </a:r>
                      <a:r>
                        <a:rPr lang="en-US" sz="1400" b="0" dirty="0">
                          <a:latin typeface="Twinkl" panose="02000000000000000000" pitchFamily="2" charset="0"/>
                        </a:rPr>
                        <a:t> </a:t>
                      </a:r>
                      <a:r>
                        <a:rPr lang="en-US" sz="1400" b="0" dirty="0" err="1">
                          <a:latin typeface="Twinkl" panose="02000000000000000000" pitchFamily="2" charset="0"/>
                        </a:rPr>
                        <a:t>Gumpy’s</a:t>
                      </a:r>
                      <a:r>
                        <a:rPr lang="en-US" sz="1400" b="0" dirty="0">
                          <a:latin typeface="Twinkl" panose="02000000000000000000" pitchFamily="2" charset="0"/>
                        </a:rPr>
                        <a:t> Motor Car” with different modes of transport.</a:t>
                      </a:r>
                    </a:p>
                    <a:p>
                      <a:r>
                        <a:rPr lang="en-US" sz="1400" b="0" dirty="0">
                          <a:latin typeface="Twinkl" panose="02000000000000000000" pitchFamily="2" charset="0"/>
                        </a:rPr>
                        <a:t>We will be preparing for the Phonics Screening Test where we will have to know all of our Set 1, 2 and 3 sounds and be able to read them in real and alien words.</a:t>
                      </a:r>
                    </a:p>
                  </a:txBody>
                  <a:tcPr>
                    <a:solidFill>
                      <a:srgbClr val="00B050"/>
                    </a:solidFill>
                  </a:tcPr>
                </a:tc>
                <a:extLst>
                  <a:ext uri="{0D108BD9-81ED-4DB2-BD59-A6C34878D82A}">
                    <a16:rowId xmlns:a16="http://schemas.microsoft.com/office/drawing/2014/main" val="814623863"/>
                  </a:ext>
                </a:extLst>
              </a:tr>
              <a:tr h="1100183">
                <a:tc rowSpan="2">
                  <a:txBody>
                    <a:bodyPr/>
                    <a:lstStyle/>
                    <a:p>
                      <a:r>
                        <a:rPr lang="en-US" sz="1400" b="1" dirty="0">
                          <a:latin typeface="Twinkl" panose="02000000000000000000" pitchFamily="2" charset="0"/>
                        </a:rPr>
                        <a:t>Science</a:t>
                      </a:r>
                      <a:r>
                        <a:rPr lang="en-US" sz="1400" b="0" dirty="0">
                          <a:latin typeface="Twinkl" panose="02000000000000000000" pitchFamily="2" charset="0"/>
                        </a:rPr>
                        <a:t>: </a:t>
                      </a:r>
                    </a:p>
                    <a:p>
                      <a:r>
                        <a:rPr lang="en-US" sz="1400" b="0" dirty="0">
                          <a:latin typeface="Twinkl" panose="02000000000000000000" pitchFamily="2" charset="0"/>
                        </a:rPr>
                        <a:t>It is going to be such a busy term of learning in Science! </a:t>
                      </a:r>
                      <a:r>
                        <a:rPr lang="en-GB" sz="1400" kern="1200" dirty="0">
                          <a:solidFill>
                            <a:schemeClr val="dk1"/>
                          </a:solidFill>
                          <a:effectLst/>
                          <a:latin typeface="Twinkl" panose="02000000000000000000" pitchFamily="2" charset="0"/>
                          <a:ea typeface="+mn-ea"/>
                          <a:cs typeface="+mn-cs"/>
                        </a:rPr>
                        <a:t>We will explore and observe lots of plants growing. We will learn about how we can grow our own food and the importance of trees and flowers on our planet. We will learn what deciduous and evergreen trees are and we will learn some common plant and tree names. We will also name the parts of a tree and a flower.</a:t>
                      </a:r>
                    </a:p>
                    <a:p>
                      <a:r>
                        <a:rPr lang="en-GB" sz="1400" kern="1200" dirty="0">
                          <a:solidFill>
                            <a:schemeClr val="dk1"/>
                          </a:solidFill>
                          <a:effectLst/>
                          <a:latin typeface="Twinkl" panose="02000000000000000000" pitchFamily="2" charset="0"/>
                          <a:ea typeface="+mn-ea"/>
                          <a:cs typeface="+mn-cs"/>
                        </a:rPr>
                        <a:t>We would welcome adult volunteers who can help us plant seeds and plants on a Monday afternoon in our Science lessons. Please email the office or speak to one of the team if you can help.</a:t>
                      </a:r>
                      <a:endParaRPr lang="en-GB" sz="1400" b="0" kern="1200" dirty="0">
                        <a:solidFill>
                          <a:schemeClr val="lt1"/>
                        </a:solidFill>
                        <a:effectLst/>
                        <a:latin typeface="Twinkl" panose="02000000000000000000" pitchFamily="2" charset="0"/>
                        <a:ea typeface="+mn-ea"/>
                        <a:cs typeface="+mn-cs"/>
                      </a:endParaRPr>
                    </a:p>
                  </a:txBody>
                  <a:tcPr>
                    <a:solidFill>
                      <a:schemeClr val="accent6">
                        <a:lumMod val="40000"/>
                        <a:lumOff val="60000"/>
                      </a:schemeClr>
                    </a:solidFill>
                  </a:tcPr>
                </a:tc>
                <a:tc vMerge="1">
                  <a:txBody>
                    <a:bodyPr/>
                    <a:lstStyle/>
                    <a:p>
                      <a:endParaRPr lang="en-GB"/>
                    </a:p>
                  </a:txBody>
                  <a:tcPr/>
                </a:tc>
                <a:tc vMerge="1">
                  <a:txBody>
                    <a:bodyPr/>
                    <a:lstStyle/>
                    <a:p>
                      <a:endParaRPr lang="en-US" sz="1400" b="0" dirty="0">
                        <a:latin typeface="Twinkl" panose="02000000000000000000" pitchFamily="2" charset="0"/>
                      </a:endParaRPr>
                    </a:p>
                  </a:txBody>
                  <a:tcPr>
                    <a:solidFill>
                      <a:srgbClr val="00B050"/>
                    </a:solidFill>
                  </a:tcPr>
                </a:tc>
                <a:extLst>
                  <a:ext uri="{0D108BD9-81ED-4DB2-BD59-A6C34878D82A}">
                    <a16:rowId xmlns:a16="http://schemas.microsoft.com/office/drawing/2014/main" val="1401613083"/>
                  </a:ext>
                </a:extLst>
              </a:tr>
              <a:tr h="2478884">
                <a:tc vMerge="1">
                  <a:txBody>
                    <a:bodyPr/>
                    <a:lstStyle/>
                    <a:p>
                      <a:r>
                        <a:rPr lang="en-US" sz="1400" b="1" dirty="0">
                          <a:latin typeface="Twinkl" panose="02000000000000000000" pitchFamily="2" charset="0"/>
                        </a:rPr>
                        <a:t>Science</a:t>
                      </a:r>
                      <a:r>
                        <a:rPr lang="en-US" sz="1400" b="0" dirty="0">
                          <a:latin typeface="Twinkl" panose="02000000000000000000" pitchFamily="2" charset="0"/>
                        </a:rPr>
                        <a:t>: </a:t>
                      </a:r>
                    </a:p>
                    <a:p>
                      <a:r>
                        <a:rPr lang="en-US" sz="1400" b="0" dirty="0">
                          <a:latin typeface="Twinkl" panose="02000000000000000000" pitchFamily="2" charset="0"/>
                        </a:rPr>
                        <a:t>It is going to be such a busy term of learning in Science! </a:t>
                      </a:r>
                      <a:r>
                        <a:rPr lang="en-GB" sz="1400" kern="1200" dirty="0">
                          <a:solidFill>
                            <a:schemeClr val="dk1"/>
                          </a:solidFill>
                          <a:effectLst/>
                          <a:latin typeface="Twinkl" panose="02000000000000000000" pitchFamily="2" charset="0"/>
                          <a:ea typeface="+mn-ea"/>
                          <a:cs typeface="+mn-cs"/>
                        </a:rPr>
                        <a:t>We will explore and observe lots of plants growing. We will learn about how we can grow our own food and the importance of trees and flowers on our planet. We will learn what deciduous and evergreen trees are and we will learn some common plant and tree names. We will also name the parts of a tree and a flower.</a:t>
                      </a:r>
                    </a:p>
                    <a:p>
                      <a:r>
                        <a:rPr lang="en-GB" sz="1400" kern="1200" dirty="0">
                          <a:solidFill>
                            <a:schemeClr val="dk1"/>
                          </a:solidFill>
                          <a:effectLst/>
                          <a:latin typeface="Twinkl" panose="02000000000000000000" pitchFamily="2" charset="0"/>
                          <a:ea typeface="+mn-ea"/>
                          <a:cs typeface="+mn-cs"/>
                        </a:rPr>
                        <a:t>We would welcome adult volunteers who can help us plant seeds and plants on a Monday afternoon in our Science lessons. Please email the office or speak to one of the team if you can help.</a:t>
                      </a:r>
                    </a:p>
                  </a:txBody>
                  <a:tcPr>
                    <a:solidFill>
                      <a:schemeClr val="accent6">
                        <a:lumMod val="40000"/>
                        <a:lumOff val="60000"/>
                      </a:schemeClr>
                    </a:solidFill>
                  </a:tcPr>
                </a:tc>
                <a:tc vMerge="1">
                  <a:txBody>
                    <a:bodyPr/>
                    <a:lstStyle/>
                    <a:p>
                      <a:endParaRPr lang="en-GB"/>
                    </a:p>
                  </a:txBody>
                  <a:tcPr/>
                </a:tc>
                <a:tc>
                  <a:txBody>
                    <a:bodyPr/>
                    <a:lstStyle/>
                    <a:p>
                      <a:r>
                        <a:rPr lang="en-US" sz="1400" b="1" dirty="0">
                          <a:latin typeface="Twinkl" panose="02000000000000000000" pitchFamily="2" charset="0"/>
                        </a:rPr>
                        <a:t>Art and DT:</a:t>
                      </a:r>
                    </a:p>
                    <a:p>
                      <a:endParaRPr lang="en-US" sz="1400" b="1" dirty="0">
                        <a:latin typeface="Twinkl" panose="02000000000000000000" pitchFamily="2" charset="0"/>
                      </a:endParaRPr>
                    </a:p>
                    <a:p>
                      <a:r>
                        <a:rPr lang="en-US" sz="1400" b="0" dirty="0">
                          <a:latin typeface="Twinkl" panose="02000000000000000000" pitchFamily="2" charset="0"/>
                        </a:rPr>
                        <a:t>This half term will see us outside in nature, collecting materials to make impressions in clay with and using natural materials to mark make.</a:t>
                      </a:r>
                    </a:p>
                    <a:p>
                      <a:r>
                        <a:rPr lang="en-US" sz="1400" b="0" dirty="0">
                          <a:latin typeface="Twinkl" panose="02000000000000000000" pitchFamily="2" charset="0"/>
                        </a:rPr>
                        <a:t>We will also be looking at the </a:t>
                      </a:r>
                    </a:p>
                    <a:p>
                      <a:r>
                        <a:rPr lang="en-US" sz="1400" b="0" dirty="0">
                          <a:latin typeface="Twinkl" panose="02000000000000000000" pitchFamily="2" charset="0"/>
                        </a:rPr>
                        <a:t>Cornish artist John Dyer and his </a:t>
                      </a:r>
                    </a:p>
                    <a:p>
                      <a:r>
                        <a:rPr lang="en-US" sz="1400" b="0" dirty="0">
                          <a:latin typeface="Twinkl" panose="02000000000000000000" pitchFamily="2" charset="0"/>
                        </a:rPr>
                        <a:t>Impressions of the Cornish Coast</a:t>
                      </a:r>
                    </a:p>
                    <a:p>
                      <a:r>
                        <a:rPr lang="en-US" sz="1400" b="0" dirty="0">
                          <a:latin typeface="Twinkl" panose="02000000000000000000" pitchFamily="2" charset="0"/>
                        </a:rPr>
                        <a:t>And some of the transport used </a:t>
                      </a:r>
                    </a:p>
                    <a:p>
                      <a:r>
                        <a:rPr lang="en-US" sz="1400" b="0" dirty="0">
                          <a:latin typeface="Twinkl" panose="02000000000000000000" pitchFamily="2" charset="0"/>
                        </a:rPr>
                        <a:t>There. </a:t>
                      </a:r>
                    </a:p>
                  </a:txBody>
                  <a:tcPr>
                    <a:solidFill>
                      <a:schemeClr val="accent6">
                        <a:lumMod val="40000"/>
                        <a:lumOff val="60000"/>
                      </a:schemeClr>
                    </a:solidFill>
                  </a:tcPr>
                </a:tc>
                <a:extLst>
                  <a:ext uri="{0D108BD9-81ED-4DB2-BD59-A6C34878D82A}">
                    <a16:rowId xmlns:a16="http://schemas.microsoft.com/office/drawing/2014/main" val="4048439450"/>
                  </a:ext>
                </a:extLst>
              </a:tr>
            </a:tbl>
          </a:graphicData>
        </a:graphic>
      </p:graphicFrame>
      <p:pic>
        <p:nvPicPr>
          <p:cNvPr id="15" name="Picture 14" descr="Image preview">
            <a:extLst>
              <a:ext uri="{FF2B5EF4-FFF2-40B4-BE49-F238E27FC236}">
                <a16:creationId xmlns:a16="http://schemas.microsoft.com/office/drawing/2014/main" id="{1365F15A-E172-4FD9-BBFB-FCB64FAEE8AD}"/>
              </a:ext>
            </a:extLst>
          </p:cNvPr>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4193693" y="3106392"/>
            <a:ext cx="629202" cy="384899"/>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1">
            <a:extLst>
              <a:ext uri="{FF2B5EF4-FFF2-40B4-BE49-F238E27FC236}">
                <a16:creationId xmlns:a16="http://schemas.microsoft.com/office/drawing/2014/main" id="{83002533-BCED-48A9-B996-0683A18343EF}"/>
              </a:ext>
            </a:extLst>
          </p:cNvPr>
          <p:cNvPicPr>
            <a:picLocks noChangeAspect="1"/>
          </p:cNvPicPr>
          <p:nvPr/>
        </p:nvPicPr>
        <p:blipFill>
          <a:blip r:embed="rId4"/>
          <a:stretch>
            <a:fillRect/>
          </a:stretch>
        </p:blipFill>
        <p:spPr>
          <a:xfrm>
            <a:off x="11006499" y="5578724"/>
            <a:ext cx="831101" cy="93328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730059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6000"/>
            <a:lum/>
          </a:blip>
          <a:srcRect/>
          <a:stretch>
            <a:fillRect t="-5000" b="-5000"/>
          </a:stretch>
        </a:blipFill>
        <a:effectLst/>
      </p:bgPr>
    </p:bg>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4DBC58D6-6D44-4C24-9247-BF6E08FC600E}"/>
              </a:ext>
            </a:extLst>
          </p:cNvPr>
          <p:cNvGraphicFramePr>
            <a:graphicFrameLocks noGrp="1"/>
          </p:cNvGraphicFramePr>
          <p:nvPr>
            <p:extLst>
              <p:ext uri="{D42A27DB-BD31-4B8C-83A1-F6EECF244321}">
                <p14:modId xmlns:p14="http://schemas.microsoft.com/office/powerpoint/2010/main" val="2751905198"/>
              </p:ext>
            </p:extLst>
          </p:nvPr>
        </p:nvGraphicFramePr>
        <p:xfrm>
          <a:off x="298843" y="0"/>
          <a:ext cx="11594313" cy="6287715"/>
        </p:xfrm>
        <a:graphic>
          <a:graphicData uri="http://schemas.openxmlformats.org/drawingml/2006/table">
            <a:tbl>
              <a:tblPr firstRow="1" bandRow="1">
                <a:tableStyleId>{F5AB1C69-6EDB-4FF4-983F-18BD219EF322}</a:tableStyleId>
              </a:tblPr>
              <a:tblGrid>
                <a:gridCol w="2844346">
                  <a:extLst>
                    <a:ext uri="{9D8B030D-6E8A-4147-A177-3AD203B41FA5}">
                      <a16:colId xmlns:a16="http://schemas.microsoft.com/office/drawing/2014/main" val="684545579"/>
                    </a:ext>
                  </a:extLst>
                </a:gridCol>
                <a:gridCol w="4814124">
                  <a:extLst>
                    <a:ext uri="{9D8B030D-6E8A-4147-A177-3AD203B41FA5}">
                      <a16:colId xmlns:a16="http://schemas.microsoft.com/office/drawing/2014/main" val="2509420571"/>
                    </a:ext>
                  </a:extLst>
                </a:gridCol>
                <a:gridCol w="3935843">
                  <a:extLst>
                    <a:ext uri="{9D8B030D-6E8A-4147-A177-3AD203B41FA5}">
                      <a16:colId xmlns:a16="http://schemas.microsoft.com/office/drawing/2014/main" val="471780019"/>
                    </a:ext>
                  </a:extLst>
                </a:gridCol>
              </a:tblGrid>
              <a:tr h="2671788">
                <a:tc>
                  <a:txBody>
                    <a:bodyPr/>
                    <a:lstStyle/>
                    <a:p>
                      <a:r>
                        <a:rPr lang="en-GB" sz="1400" b="0" dirty="0">
                          <a:latin typeface="Twinkl" panose="02000000000000000000" pitchFamily="2" charset="0"/>
                        </a:rPr>
                        <a:t> </a:t>
                      </a:r>
                      <a:r>
                        <a:rPr lang="en-GB" sz="1400" b="1" dirty="0">
                          <a:latin typeface="Twinkl" panose="02000000000000000000" pitchFamily="2" charset="0"/>
                        </a:rPr>
                        <a:t>ICT:</a:t>
                      </a:r>
                    </a:p>
                    <a:p>
                      <a:r>
                        <a:rPr lang="en-US" sz="1400" b="0" dirty="0">
                          <a:latin typeface="Twinkl" panose="02000000000000000000" pitchFamily="2" charset="0"/>
                        </a:rPr>
                        <a:t>In ICT we will revisit much of the learning we have already done and learn to apply the use of ICT appropriately. </a:t>
                      </a:r>
                    </a:p>
                    <a:p>
                      <a:r>
                        <a:rPr lang="en-US" sz="1400" b="0" dirty="0">
                          <a:latin typeface="Twinkl" panose="02000000000000000000" pitchFamily="2" charset="0"/>
                        </a:rPr>
                        <a:t>We will learn about internet safety in every aspect of technology.</a:t>
                      </a:r>
                    </a:p>
                    <a:p>
                      <a:r>
                        <a:rPr lang="en-US" sz="1400" b="0" dirty="0">
                          <a:latin typeface="Twinkl" panose="02000000000000000000" pitchFamily="2" charset="0"/>
                        </a:rPr>
                        <a:t>We will learn how to open Microsoft Word and use the keyboard to type a sentence, using space, return, delete and caps lock.</a:t>
                      </a:r>
                    </a:p>
                  </a:txBody>
                  <a:tcPr>
                    <a:solidFill>
                      <a:srgbClr val="00B050"/>
                    </a:solidFill>
                  </a:tcPr>
                </a:tc>
                <a:tc>
                  <a:txBody>
                    <a:bodyPr/>
                    <a:lstStyle/>
                    <a:p>
                      <a:r>
                        <a:rPr lang="en-US" sz="1400" b="1" dirty="0">
                          <a:latin typeface="Twinkl" panose="02000000000000000000" pitchFamily="2" charset="0"/>
                        </a:rPr>
                        <a:t>RE</a:t>
                      </a:r>
                      <a:r>
                        <a:rPr lang="en-US" sz="1400" b="0" dirty="0">
                          <a:latin typeface="Twinkl" panose="02000000000000000000" pitchFamily="2" charset="0"/>
                        </a:rPr>
                        <a:t>:</a:t>
                      </a:r>
                    </a:p>
                    <a:p>
                      <a:pPr marL="171450" indent="-171450">
                        <a:buFont typeface="Arial" panose="020B0604020202020204" pitchFamily="34" charset="0"/>
                        <a:buChar char="•"/>
                      </a:pPr>
                      <a:r>
                        <a:rPr lang="en-GB" sz="1400" b="0" kern="1200" dirty="0">
                          <a:solidFill>
                            <a:schemeClr val="lt1"/>
                          </a:solidFill>
                          <a:effectLst/>
                          <a:latin typeface="Twinkl" panose="02000000000000000000" pitchFamily="2" charset="0"/>
                          <a:ea typeface="+mn-ea"/>
                          <a:cs typeface="+mn-cs"/>
                        </a:rPr>
                        <a:t>In RE, we will be learning about the Jewish Passover, the story of Moses, the </a:t>
                      </a:r>
                      <a:r>
                        <a:rPr lang="en-GB" sz="1400" b="0" kern="1200" dirty="0" err="1">
                          <a:solidFill>
                            <a:schemeClr val="lt1"/>
                          </a:solidFill>
                          <a:effectLst/>
                          <a:latin typeface="Twinkl" panose="02000000000000000000" pitchFamily="2" charset="0"/>
                          <a:ea typeface="+mn-ea"/>
                          <a:cs typeface="+mn-cs"/>
                        </a:rPr>
                        <a:t>Sedar</a:t>
                      </a:r>
                      <a:r>
                        <a:rPr lang="en-GB" sz="1400" b="0" kern="1200" dirty="0">
                          <a:solidFill>
                            <a:schemeClr val="lt1"/>
                          </a:solidFill>
                          <a:effectLst/>
                          <a:latin typeface="Twinkl" panose="02000000000000000000" pitchFamily="2" charset="0"/>
                          <a:ea typeface="+mn-ea"/>
                          <a:cs typeface="+mn-cs"/>
                        </a:rPr>
                        <a:t> meal and Passover symbols. </a:t>
                      </a:r>
                    </a:p>
                    <a:p>
                      <a:pPr marL="171450" indent="-171450">
                        <a:buFont typeface="Arial" panose="020B0604020202020204" pitchFamily="34" charset="0"/>
                        <a:buChar char="•"/>
                      </a:pPr>
                      <a:r>
                        <a:rPr lang="en-GB" sz="1400" b="0" kern="1200" dirty="0">
                          <a:solidFill>
                            <a:schemeClr val="lt1"/>
                          </a:solidFill>
                          <a:effectLst/>
                          <a:latin typeface="Twinkl" panose="02000000000000000000" pitchFamily="2" charset="0"/>
                          <a:ea typeface="+mn-ea"/>
                          <a:cs typeface="+mn-cs"/>
                        </a:rPr>
                        <a:t>We will also learn about Jewish routines and rituals and compare to Holy Communion for Christians. </a:t>
                      </a:r>
                    </a:p>
                    <a:p>
                      <a:pPr marL="171450" indent="-171450">
                        <a:buFont typeface="Arial" panose="020B0604020202020204" pitchFamily="34" charset="0"/>
                        <a:buChar char="•"/>
                      </a:pPr>
                      <a:r>
                        <a:rPr lang="en-GB" sz="1400" b="0" kern="1200" dirty="0">
                          <a:solidFill>
                            <a:schemeClr val="lt1"/>
                          </a:solidFill>
                          <a:effectLst/>
                          <a:latin typeface="Twinkl" panose="02000000000000000000" pitchFamily="2" charset="0"/>
                          <a:ea typeface="+mn-ea"/>
                          <a:cs typeface="+mn-cs"/>
                        </a:rPr>
                        <a:t>Finally, we will sort our classroom routines and rituals and invent a new classroom ritual for the end of the day.</a:t>
                      </a:r>
                    </a:p>
                  </a:txBody>
                  <a:tcPr>
                    <a:solidFill>
                      <a:srgbClr val="00B050"/>
                    </a:solidFill>
                  </a:tcPr>
                </a:tc>
                <a:tc>
                  <a:txBody>
                    <a:bodyPr/>
                    <a:lstStyle/>
                    <a:p>
                      <a:endParaRPr lang="en-US" sz="1400" b="0" dirty="0">
                        <a:latin typeface="Twinkl" panose="02000000000000000000" pitchFamily="2" charset="0"/>
                      </a:endParaRPr>
                    </a:p>
                    <a:p>
                      <a:r>
                        <a:rPr lang="en-US" sz="1400" b="1" dirty="0">
                          <a:latin typeface="Twinkl" panose="02000000000000000000" pitchFamily="2" charset="0"/>
                        </a:rPr>
                        <a:t>PSHE</a:t>
                      </a:r>
                      <a:r>
                        <a:rPr lang="en-US" sz="1400" b="0" dirty="0">
                          <a:latin typeface="Twinkl" panose="02000000000000000000" pitchFamily="2" charset="0"/>
                        </a:rPr>
                        <a:t>: </a:t>
                      </a:r>
                      <a:r>
                        <a:rPr lang="en-GB" sz="1400" b="0" dirty="0">
                          <a:latin typeface="Twinkl" panose="02000000000000000000" pitchFamily="2" charset="0"/>
                        </a:rPr>
                        <a:t>This unit encourages children</a:t>
                      </a:r>
                    </a:p>
                    <a:p>
                      <a:r>
                        <a:rPr lang="en-GB" sz="1400" b="0" dirty="0">
                          <a:latin typeface="Twinkl" panose="02000000000000000000" pitchFamily="2" charset="0"/>
                        </a:rPr>
                        <a:t>to think about where money comes</a:t>
                      </a:r>
                    </a:p>
                    <a:p>
                      <a:r>
                        <a:rPr lang="en-GB" sz="1400" b="0" dirty="0">
                          <a:latin typeface="Twinkl" panose="02000000000000000000" pitchFamily="2" charset="0"/>
                        </a:rPr>
                        <a:t>from and how it can be used. </a:t>
                      </a:r>
                    </a:p>
                    <a:p>
                      <a:r>
                        <a:rPr lang="en-GB" sz="1400" b="0" dirty="0">
                          <a:latin typeface="Twinkl" panose="02000000000000000000" pitchFamily="2" charset="0"/>
                        </a:rPr>
                        <a:t>Children will discuss the idea of </a:t>
                      </a:r>
                    </a:p>
                    <a:p>
                      <a:r>
                        <a:rPr lang="en-GB" sz="1400" b="0" dirty="0">
                          <a:latin typeface="Twinkl" panose="02000000000000000000" pitchFamily="2" charset="0"/>
                        </a:rPr>
                        <a:t>spending and saving their money and begin to understand why it is important to keep belongings, including money, safe. They will also learn about the different things on offer when they go shopping and how we need to identify the difference between the things we want and the things we need.</a:t>
                      </a:r>
                    </a:p>
                  </a:txBody>
                  <a:tcPr>
                    <a:solidFill>
                      <a:srgbClr val="00B050"/>
                    </a:solidFill>
                  </a:tcPr>
                </a:tc>
                <a:extLst>
                  <a:ext uri="{0D108BD9-81ED-4DB2-BD59-A6C34878D82A}">
                    <a16:rowId xmlns:a16="http://schemas.microsoft.com/office/drawing/2014/main" val="814623863"/>
                  </a:ext>
                </a:extLst>
              </a:tr>
              <a:tr h="3422595">
                <a:tc>
                  <a:txBody>
                    <a:bodyPr/>
                    <a:lstStyle/>
                    <a:p>
                      <a:r>
                        <a:rPr lang="en-GB" sz="1400" b="1" dirty="0">
                          <a:latin typeface="Twinkl" panose="02000000000000000000" pitchFamily="2" charset="0"/>
                        </a:rPr>
                        <a:t>PE:</a:t>
                      </a:r>
                    </a:p>
                    <a:p>
                      <a:r>
                        <a:rPr lang="en-GB" sz="1400" b="0" dirty="0">
                          <a:latin typeface="Twinkl" panose="02000000000000000000" pitchFamily="2" charset="0"/>
                        </a:rPr>
                        <a:t>In PE, we will be learning ball skills such as:</a:t>
                      </a:r>
                    </a:p>
                    <a:p>
                      <a:pPr marL="285750" indent="-285750">
                        <a:buFont typeface="Arial" panose="020B0604020202020204" pitchFamily="34" charset="0"/>
                        <a:buChar char="•"/>
                      </a:pPr>
                      <a:r>
                        <a:rPr lang="en-GB" sz="1400" b="0" dirty="0">
                          <a:latin typeface="Twinkl" panose="02000000000000000000" pitchFamily="2" charset="0"/>
                        </a:rPr>
                        <a:t>Sending and receiving</a:t>
                      </a:r>
                    </a:p>
                    <a:p>
                      <a:pPr marL="285750" indent="-285750">
                        <a:buFont typeface="Arial" panose="020B0604020202020204" pitchFamily="34" charset="0"/>
                        <a:buChar char="•"/>
                      </a:pPr>
                      <a:r>
                        <a:rPr lang="en-GB" sz="1400" b="0" dirty="0">
                          <a:latin typeface="Twinkl" panose="02000000000000000000" pitchFamily="2" charset="0"/>
                        </a:rPr>
                        <a:t>Hitting, catching and collecting</a:t>
                      </a:r>
                    </a:p>
                    <a:p>
                      <a:pPr marL="285750" indent="-285750">
                        <a:buFont typeface="Arial" panose="020B0604020202020204" pitchFamily="34" charset="0"/>
                        <a:buChar char="•"/>
                      </a:pPr>
                      <a:r>
                        <a:rPr lang="en-GB" sz="1400" b="0" dirty="0">
                          <a:latin typeface="Twinkl" panose="02000000000000000000" pitchFamily="2" charset="0"/>
                        </a:rPr>
                        <a:t>Throwing and aiming</a:t>
                      </a:r>
                    </a:p>
                    <a:p>
                      <a:pPr marL="0" indent="0">
                        <a:buFont typeface="Arial" panose="020B0604020202020204" pitchFamily="34" charset="0"/>
                        <a:buNone/>
                      </a:pPr>
                      <a:r>
                        <a:rPr lang="en-GB" sz="1400" b="0" dirty="0">
                          <a:latin typeface="Twinkl" panose="02000000000000000000" pitchFamily="2" charset="0"/>
                        </a:rPr>
                        <a:t>We will then use these skills in some small sided games.</a:t>
                      </a:r>
                    </a:p>
                    <a:p>
                      <a:pPr marL="0" indent="0">
                        <a:buFont typeface="Arial" panose="020B0604020202020204" pitchFamily="34" charset="0"/>
                        <a:buNone/>
                      </a:pPr>
                      <a:r>
                        <a:rPr lang="en-GB" sz="1400" b="0" dirty="0">
                          <a:latin typeface="Twinkl" panose="02000000000000000000" pitchFamily="2" charset="0"/>
                        </a:rPr>
                        <a:t>We will carry out some circuit fitness activities and start running and training for Sports Day races.</a:t>
                      </a:r>
                    </a:p>
                  </a:txBody>
                  <a:tcPr>
                    <a:solidFill>
                      <a:schemeClr val="accent6">
                        <a:lumMod val="40000"/>
                        <a:lumOff val="60000"/>
                      </a:schemeClr>
                    </a:solidFill>
                  </a:tcPr>
                </a:tc>
                <a:tc>
                  <a:txBody>
                    <a:bodyPr/>
                    <a:lstStyle/>
                    <a:p>
                      <a:r>
                        <a:rPr lang="en-US" sz="1400" b="1" dirty="0">
                          <a:latin typeface="Twinkl" panose="02000000000000000000" pitchFamily="2" charset="0"/>
                        </a:rPr>
                        <a:t>Music</a:t>
                      </a:r>
                      <a:r>
                        <a:rPr lang="en-US" sz="1400" dirty="0">
                          <a:latin typeface="Twinkl" panose="02000000000000000000" pitchFamily="2" charset="0"/>
                        </a:rPr>
                        <a:t>: </a:t>
                      </a:r>
                    </a:p>
                    <a:p>
                      <a:r>
                        <a:rPr lang="en-US" sz="1400" dirty="0">
                          <a:latin typeface="Twinkl" panose="02000000000000000000" pitchFamily="2" charset="0"/>
                        </a:rPr>
                        <a:t>We will continue following the “Charanga” program, listening and responding to pieces of music each week, highlighting the pitch, tempo, melody, timbre, pulse and  rhythm. We will learn to sing the song “Your Imagination” and make up actions to accompany it. We will perform this song to parents and carers at the end of the half term. We will improvise with our own lyrics to the song </a:t>
                      </a:r>
                      <a:r>
                        <a:rPr lang="en-US" sz="1400">
                          <a:latin typeface="Twinkl" panose="02000000000000000000" pitchFamily="2" charset="0"/>
                        </a:rPr>
                        <a:t>and instrumental accompaniment. </a:t>
                      </a:r>
                      <a:endParaRPr lang="en-US" sz="1400" dirty="0">
                        <a:latin typeface="Twinkl" panose="02000000000000000000" pitchFamily="2" charset="0"/>
                      </a:endParaRPr>
                    </a:p>
                  </a:txBody>
                  <a:tcPr>
                    <a:solidFill>
                      <a:schemeClr val="accent6">
                        <a:lumMod val="40000"/>
                        <a:lumOff val="60000"/>
                      </a:schemeClr>
                    </a:solidFill>
                  </a:tcPr>
                </a:tc>
                <a:tc>
                  <a:txBody>
                    <a:bodyPr/>
                    <a:lstStyle/>
                    <a:p>
                      <a:r>
                        <a:rPr lang="en-GB" sz="1400" dirty="0">
                          <a:latin typeface="Twinkl" panose="02000000000000000000" pitchFamily="2" charset="0"/>
                        </a:rPr>
                        <a:t>                             </a:t>
                      </a:r>
                    </a:p>
                    <a:p>
                      <a:endParaRPr lang="en-GB" sz="1200" dirty="0">
                        <a:latin typeface="Twinkl" panose="02000000000000000000" pitchFamily="2" charset="0"/>
                      </a:endParaRPr>
                    </a:p>
                  </a:txBody>
                  <a:tcPr>
                    <a:solidFill>
                      <a:schemeClr val="accent6">
                        <a:lumMod val="40000"/>
                        <a:lumOff val="60000"/>
                      </a:schemeClr>
                    </a:solidFill>
                  </a:tcPr>
                </a:tc>
                <a:extLst>
                  <a:ext uri="{0D108BD9-81ED-4DB2-BD59-A6C34878D82A}">
                    <a16:rowId xmlns:a16="http://schemas.microsoft.com/office/drawing/2014/main" val="3847213986"/>
                  </a:ext>
                </a:extLst>
              </a:tr>
            </a:tbl>
          </a:graphicData>
        </a:graphic>
      </p:graphicFrame>
      <p:sp>
        <p:nvSpPr>
          <p:cNvPr id="38" name="TextBox 37">
            <a:extLst>
              <a:ext uri="{FF2B5EF4-FFF2-40B4-BE49-F238E27FC236}">
                <a16:creationId xmlns:a16="http://schemas.microsoft.com/office/drawing/2014/main" id="{96D75FAD-F43B-4C2E-AA2C-CE23B92C8CC0}"/>
              </a:ext>
            </a:extLst>
          </p:cNvPr>
          <p:cNvSpPr txBox="1"/>
          <p:nvPr/>
        </p:nvSpPr>
        <p:spPr>
          <a:xfrm>
            <a:off x="8762668" y="4345793"/>
            <a:ext cx="2503013" cy="461665"/>
          </a:xfrm>
          <a:prstGeom prst="rect">
            <a:avLst/>
          </a:prstGeom>
          <a:noFill/>
        </p:spPr>
        <p:txBody>
          <a:bodyPr wrap="square" rtlCol="0">
            <a:spAutoFit/>
          </a:bodyPr>
          <a:lstStyle/>
          <a:p>
            <a:r>
              <a:rPr lang="en-GB" sz="1200" dirty="0">
                <a:latin typeface="Twinkl" panose="02000000000000000000" pitchFamily="2" charset="0"/>
                <a:cs typeface="Aharoni" panose="020B0604020202020204" pitchFamily="2" charset="-79"/>
              </a:rPr>
              <a:t>We will learn about Jewish Passover.</a:t>
            </a:r>
            <a:endParaRPr lang="en-GB" sz="1050" dirty="0">
              <a:latin typeface="Twinkl" panose="02000000000000000000" pitchFamily="2" charset="0"/>
              <a:cs typeface="Aharoni" panose="020B0604020202020204" pitchFamily="2" charset="-79"/>
            </a:endParaRPr>
          </a:p>
        </p:txBody>
      </p:sp>
      <p:pic>
        <p:nvPicPr>
          <p:cNvPr id="43" name="Picture 42">
            <a:extLst>
              <a:ext uri="{FF2B5EF4-FFF2-40B4-BE49-F238E27FC236}">
                <a16:creationId xmlns:a16="http://schemas.microsoft.com/office/drawing/2014/main" id="{4715EB6F-ED7B-4704-B65A-FB95AC9A7E38}"/>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flipH="1">
            <a:off x="8137342" y="3645483"/>
            <a:ext cx="514442" cy="514442"/>
          </a:xfrm>
          <a:prstGeom prst="rect">
            <a:avLst/>
          </a:prstGeom>
        </p:spPr>
      </p:pic>
      <p:pic>
        <p:nvPicPr>
          <p:cNvPr id="15" name="Picture 14">
            <a:extLst>
              <a:ext uri="{FF2B5EF4-FFF2-40B4-BE49-F238E27FC236}">
                <a16:creationId xmlns:a16="http://schemas.microsoft.com/office/drawing/2014/main" id="{9AD922DE-ED1D-4756-873C-6A300635EDDD}"/>
              </a:ext>
            </a:extLst>
          </p:cNvPr>
          <p:cNvPicPr>
            <a:picLocks noChangeAspect="1"/>
          </p:cNvPicPr>
          <p:nvPr/>
        </p:nvPicPr>
        <p:blipFill>
          <a:blip r:embed="rId4"/>
          <a:stretch>
            <a:fillRect/>
          </a:stretch>
        </p:blipFill>
        <p:spPr>
          <a:xfrm>
            <a:off x="11000429" y="77636"/>
            <a:ext cx="831101" cy="93328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10" name="TextBox 9">
            <a:extLst>
              <a:ext uri="{FF2B5EF4-FFF2-40B4-BE49-F238E27FC236}">
                <a16:creationId xmlns:a16="http://schemas.microsoft.com/office/drawing/2014/main" id="{3E8D9151-5ECB-4F08-9C70-C115AFD5BA3B}"/>
              </a:ext>
            </a:extLst>
          </p:cNvPr>
          <p:cNvSpPr txBox="1"/>
          <p:nvPr/>
        </p:nvSpPr>
        <p:spPr>
          <a:xfrm>
            <a:off x="9063692" y="5142753"/>
            <a:ext cx="2503013" cy="646331"/>
          </a:xfrm>
          <a:prstGeom prst="rect">
            <a:avLst/>
          </a:prstGeom>
          <a:noFill/>
        </p:spPr>
        <p:txBody>
          <a:bodyPr wrap="square" rtlCol="0">
            <a:spAutoFit/>
          </a:bodyPr>
          <a:lstStyle/>
          <a:p>
            <a:r>
              <a:rPr lang="en-GB" sz="1200" dirty="0">
                <a:latin typeface="Twinkl" panose="02000000000000000000" pitchFamily="2" charset="0"/>
                <a:cs typeface="Aharoni" panose="020B0604020202020204" pitchFamily="2" charset="-79"/>
              </a:rPr>
              <a:t>We will have some special people visit us to talk about their jobs in transport.</a:t>
            </a:r>
            <a:endParaRPr lang="en-GB" sz="1050" dirty="0">
              <a:latin typeface="Twinkl" panose="02000000000000000000" pitchFamily="2" charset="0"/>
              <a:cs typeface="Aharoni" panose="020B0604020202020204" pitchFamily="2" charset="-79"/>
            </a:endParaRPr>
          </a:p>
        </p:txBody>
      </p:sp>
      <p:pic>
        <p:nvPicPr>
          <p:cNvPr id="12" name="Picture 11">
            <a:extLst>
              <a:ext uri="{FF2B5EF4-FFF2-40B4-BE49-F238E27FC236}">
                <a16:creationId xmlns:a16="http://schemas.microsoft.com/office/drawing/2014/main" id="{5B2E988F-F48F-466D-AF86-999DA5DF987F}"/>
              </a:ext>
            </a:extLst>
          </p:cNvPr>
          <p:cNvPicPr>
            <a:picLocks noChangeAspect="1"/>
          </p:cNvPicPr>
          <p:nvPr/>
        </p:nvPicPr>
        <p:blipFill>
          <a:blip r:embed="rId5"/>
          <a:stretch>
            <a:fillRect/>
          </a:stretch>
        </p:blipFill>
        <p:spPr>
          <a:xfrm>
            <a:off x="8008232" y="2957490"/>
            <a:ext cx="1207494" cy="437445"/>
          </a:xfrm>
          <a:prstGeom prst="rect">
            <a:avLst/>
          </a:prstGeom>
        </p:spPr>
      </p:pic>
      <p:pic>
        <p:nvPicPr>
          <p:cNvPr id="4" name="Picture 3">
            <a:extLst>
              <a:ext uri="{FF2B5EF4-FFF2-40B4-BE49-F238E27FC236}">
                <a16:creationId xmlns:a16="http://schemas.microsoft.com/office/drawing/2014/main" id="{6EA7FCA6-CC59-4EE8-B238-E93C841F4B16}"/>
              </a:ext>
            </a:extLst>
          </p:cNvPr>
          <p:cNvPicPr>
            <a:picLocks noChangeAspect="1"/>
          </p:cNvPicPr>
          <p:nvPr/>
        </p:nvPicPr>
        <p:blipFill>
          <a:blip r:embed="rId6"/>
          <a:stretch>
            <a:fillRect/>
          </a:stretch>
        </p:blipFill>
        <p:spPr>
          <a:xfrm>
            <a:off x="8167766" y="4313109"/>
            <a:ext cx="534277" cy="527033"/>
          </a:xfrm>
          <a:prstGeom prst="rect">
            <a:avLst/>
          </a:prstGeom>
        </p:spPr>
      </p:pic>
      <p:sp>
        <p:nvSpPr>
          <p:cNvPr id="14" name="TextBox 13">
            <a:extLst>
              <a:ext uri="{FF2B5EF4-FFF2-40B4-BE49-F238E27FC236}">
                <a16:creationId xmlns:a16="http://schemas.microsoft.com/office/drawing/2014/main" id="{C246D001-A735-49BD-BD40-D039950434EF}"/>
              </a:ext>
            </a:extLst>
          </p:cNvPr>
          <p:cNvSpPr txBox="1"/>
          <p:nvPr/>
        </p:nvSpPr>
        <p:spPr>
          <a:xfrm>
            <a:off x="8762667" y="3742546"/>
            <a:ext cx="2503013" cy="461665"/>
          </a:xfrm>
          <a:prstGeom prst="rect">
            <a:avLst/>
          </a:prstGeom>
          <a:noFill/>
        </p:spPr>
        <p:txBody>
          <a:bodyPr wrap="square" rtlCol="0">
            <a:spAutoFit/>
          </a:bodyPr>
          <a:lstStyle/>
          <a:p>
            <a:r>
              <a:rPr lang="en-GB" sz="1200" dirty="0">
                <a:latin typeface="Twinkl" panose="02000000000000000000" pitchFamily="2" charset="0"/>
                <a:cs typeface="Aharoni" panose="020B0604020202020204" pitchFamily="2" charset="-79"/>
              </a:rPr>
              <a:t>We will read ”Mr </a:t>
            </a:r>
            <a:r>
              <a:rPr lang="en-GB" sz="1200" dirty="0" err="1">
                <a:latin typeface="Twinkl" panose="02000000000000000000" pitchFamily="2" charset="0"/>
                <a:cs typeface="Aharoni" panose="020B0604020202020204" pitchFamily="2" charset="-79"/>
              </a:rPr>
              <a:t>Gumpy’s</a:t>
            </a:r>
            <a:r>
              <a:rPr lang="en-GB" sz="1200" dirty="0">
                <a:latin typeface="Twinkl" panose="02000000000000000000" pitchFamily="2" charset="0"/>
                <a:cs typeface="Aharoni" panose="020B0604020202020204" pitchFamily="2" charset="-79"/>
              </a:rPr>
              <a:t> Motor Car” by John </a:t>
            </a:r>
            <a:r>
              <a:rPr lang="en-GB" sz="1200" dirty="0" err="1">
                <a:latin typeface="Twinkl" panose="02000000000000000000" pitchFamily="2" charset="0"/>
                <a:cs typeface="Aharoni" panose="020B0604020202020204" pitchFamily="2" charset="-79"/>
              </a:rPr>
              <a:t>Burningham</a:t>
            </a:r>
            <a:endParaRPr lang="en-GB" sz="1050" dirty="0">
              <a:latin typeface="Twinkl" panose="02000000000000000000" pitchFamily="2" charset="0"/>
              <a:cs typeface="Aharoni" panose="020B0604020202020204" pitchFamily="2" charset="-79"/>
            </a:endParaRPr>
          </a:p>
        </p:txBody>
      </p:sp>
      <p:pic>
        <p:nvPicPr>
          <p:cNvPr id="5" name="Picture 4">
            <a:extLst>
              <a:ext uri="{FF2B5EF4-FFF2-40B4-BE49-F238E27FC236}">
                <a16:creationId xmlns:a16="http://schemas.microsoft.com/office/drawing/2014/main" id="{418C5CB8-59D1-4F2C-9898-89F30402717F}"/>
              </a:ext>
            </a:extLst>
          </p:cNvPr>
          <p:cNvPicPr>
            <a:picLocks noChangeAspect="1"/>
          </p:cNvPicPr>
          <p:nvPr/>
        </p:nvPicPr>
        <p:blipFill>
          <a:blip r:embed="rId7"/>
          <a:stretch>
            <a:fillRect/>
          </a:stretch>
        </p:blipFill>
        <p:spPr>
          <a:xfrm>
            <a:off x="8069856" y="5066321"/>
            <a:ext cx="912850" cy="673308"/>
          </a:xfrm>
          <a:prstGeom prst="rect">
            <a:avLst/>
          </a:prstGeom>
        </p:spPr>
      </p:pic>
      <p:sp>
        <p:nvSpPr>
          <p:cNvPr id="13" name="TextBox 12">
            <a:extLst>
              <a:ext uri="{FF2B5EF4-FFF2-40B4-BE49-F238E27FC236}">
                <a16:creationId xmlns:a16="http://schemas.microsoft.com/office/drawing/2014/main" id="{23A87D86-E836-403B-877E-E9D80DA1D9DE}"/>
              </a:ext>
            </a:extLst>
          </p:cNvPr>
          <p:cNvSpPr txBox="1"/>
          <p:nvPr/>
        </p:nvSpPr>
        <p:spPr>
          <a:xfrm>
            <a:off x="9277351" y="2828888"/>
            <a:ext cx="2554180" cy="813364"/>
          </a:xfrm>
          <a:prstGeom prst="rect">
            <a:avLst/>
          </a:prstGeom>
          <a:noFill/>
        </p:spPr>
        <p:txBody>
          <a:bodyPr wrap="square" rtlCol="0">
            <a:spAutoFit/>
          </a:bodyPr>
          <a:lstStyle/>
          <a:p>
            <a:pPr>
              <a:lnSpc>
                <a:spcPct val="107000"/>
              </a:lnSpc>
              <a:spcAft>
                <a:spcPts val="800"/>
              </a:spcAft>
            </a:pPr>
            <a:r>
              <a:rPr lang="en-GB" sz="1100" dirty="0">
                <a:effectLst/>
                <a:latin typeface="Twinkl" panose="02000000000000000000" pitchFamily="2" charset="0"/>
                <a:ea typeface="Calibri" panose="020F0502020204030204" pitchFamily="34" charset="0"/>
                <a:cs typeface="Times New Roman" panose="02020603050405020304" pitchFamily="18" charset="0"/>
              </a:rPr>
              <a:t>Meredith </a:t>
            </a:r>
            <a:r>
              <a:rPr lang="en-GB" sz="1100" dirty="0" err="1">
                <a:effectLst/>
                <a:latin typeface="Twinkl" panose="02000000000000000000" pitchFamily="2" charset="0"/>
                <a:ea typeface="Calibri" panose="020F0502020204030204" pitchFamily="34" charset="0"/>
                <a:cs typeface="Times New Roman" panose="02020603050405020304" pitchFamily="18" charset="0"/>
              </a:rPr>
              <a:t>Gourdine</a:t>
            </a:r>
            <a:r>
              <a:rPr lang="en-GB" sz="1100" dirty="0">
                <a:effectLst/>
                <a:latin typeface="Twinkl" panose="02000000000000000000" pitchFamily="2" charset="0"/>
                <a:ea typeface="Calibri" panose="020F0502020204030204" pitchFamily="34" charset="0"/>
                <a:cs typeface="Times New Roman" panose="02020603050405020304" pitchFamily="18" charset="0"/>
              </a:rPr>
              <a:t> invented the catalytic converter. Frederick McKinley Jones invented the first refrigerated lorries.</a:t>
            </a:r>
            <a:endParaRPr lang="en-GB" sz="700" dirty="0">
              <a:latin typeface="Twinkl" panose="02000000000000000000" pitchFamily="2" charset="0"/>
              <a:cs typeface="Aharoni" panose="020B0604020202020204" pitchFamily="2" charset="-79"/>
            </a:endParaRPr>
          </a:p>
        </p:txBody>
      </p:sp>
    </p:spTree>
    <p:extLst>
      <p:ext uri="{BB962C8B-B14F-4D97-AF65-F5344CB8AC3E}">
        <p14:creationId xmlns:p14="http://schemas.microsoft.com/office/powerpoint/2010/main" val="32008729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09A66A25F5FBDD42BEA93880A5EE515F" ma:contentTypeVersion="13" ma:contentTypeDescription="Create a new document." ma:contentTypeScope="" ma:versionID="bc65541d8b8ef5c6b81a1591b2fef5f8">
  <xsd:schema xmlns:xsd="http://www.w3.org/2001/XMLSchema" xmlns:xs="http://www.w3.org/2001/XMLSchema" xmlns:p="http://schemas.microsoft.com/office/2006/metadata/properties" xmlns:ns2="b86d9d3b-eae5-4979-96a7-212553cd569c" xmlns:ns3="6ac663eb-1a1f-4149-8022-a7e8a84e6011" targetNamespace="http://schemas.microsoft.com/office/2006/metadata/properties" ma:root="true" ma:fieldsID="54bd6f891320ca26c442fb21193c868a" ns2:_="" ns3:_="">
    <xsd:import namespace="b86d9d3b-eae5-4979-96a7-212553cd569c"/>
    <xsd:import namespace="6ac663eb-1a1f-4149-8022-a7e8a84e6011"/>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Location" minOccurs="0"/>
                <xsd:element ref="ns2:MediaServiceGenerationTime" minOccurs="0"/>
                <xsd:element ref="ns2:MediaServiceEventHashCode" minOccurs="0"/>
                <xsd:element ref="ns2:lcf76f155ced4ddcb4097134ff3c332f" minOccurs="0"/>
                <xsd:element ref="ns3:TaxCatchAll" minOccurs="0"/>
                <xsd:element ref="ns2:MediaServiceOCR"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86d9d3b-eae5-4979-96a7-212553cd569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Location" ma:index="12" nillable="true" ma:displayName="Location" ma:indexed="true" ma:internalName="MediaServiceLocatio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98412031-17cd-4842-a149-2f18cf39d732"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ac663eb-1a1f-4149-8022-a7e8a84e6011"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06f721bc-cfc0-4992-b9ef-b76f40371825}" ma:internalName="TaxCatchAll" ma:showField="CatchAllData" ma:web="6ac663eb-1a1f-4149-8022-a7e8a84e6011">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6ac663eb-1a1f-4149-8022-a7e8a84e6011" xsi:nil="true"/>
    <lcf76f155ced4ddcb4097134ff3c332f xmlns="b86d9d3b-eae5-4979-96a7-212553cd569c">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B0DE0B78-38EB-45C1-B1E1-A3230DE46538}">
  <ds:schemaRefs>
    <ds:schemaRef ds:uri="http://schemas.microsoft.com/sharepoint/v3/contenttype/forms"/>
  </ds:schemaRefs>
</ds:datastoreItem>
</file>

<file path=customXml/itemProps2.xml><?xml version="1.0" encoding="utf-8"?>
<ds:datastoreItem xmlns:ds="http://schemas.openxmlformats.org/officeDocument/2006/customXml" ds:itemID="{6C54DA24-01C9-44B4-9906-F2E226B94DA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86d9d3b-eae5-4979-96a7-212553cd569c"/>
    <ds:schemaRef ds:uri="6ac663eb-1a1f-4149-8022-a7e8a84e601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330D922-6438-401D-A1A5-ABAD71F277E8}">
  <ds:schemaRefs>
    <ds:schemaRef ds:uri="http://purl.org/dc/dcmitype/"/>
    <ds:schemaRef ds:uri="http://schemas.microsoft.com/office/2006/documentManagement/types"/>
    <ds:schemaRef ds:uri="http://schemas.openxmlformats.org/package/2006/metadata/core-properties"/>
    <ds:schemaRef ds:uri="http://purl.org/dc/terms/"/>
    <ds:schemaRef ds:uri="http://purl.org/dc/elements/1.1/"/>
    <ds:schemaRef ds:uri="ac161985-4f78-4165-acec-441d5af03a98"/>
    <ds:schemaRef ds:uri="http://schemas.microsoft.com/office/2006/metadata/properties"/>
    <ds:schemaRef ds:uri="http://schemas.microsoft.com/office/infopath/2007/PartnerControls"/>
    <ds:schemaRef ds:uri="7839a02e-f839-4acc-819a-67dea658d87b"/>
    <ds:schemaRef ds:uri="http://www.w3.org/XML/1998/namespace"/>
    <ds:schemaRef ds:uri="6ac663eb-1a1f-4149-8022-a7e8a84e6011"/>
    <ds:schemaRef ds:uri="b86d9d3b-eae5-4979-96a7-212553cd569c"/>
  </ds:schemaRefs>
</ds:datastoreItem>
</file>

<file path=docProps/app.xml><?xml version="1.0" encoding="utf-8"?>
<Properties xmlns="http://schemas.openxmlformats.org/officeDocument/2006/extended-properties" xmlns:vt="http://schemas.openxmlformats.org/officeDocument/2006/docPropsVTypes">
  <TotalTime>26270</TotalTime>
  <Words>880</Words>
  <Application>Microsoft Office PowerPoint</Application>
  <PresentationFormat>Widescreen</PresentationFormat>
  <Paragraphs>61</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Twinkl</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 Barritt</dc:creator>
  <cp:lastModifiedBy>Fleur McPherson</cp:lastModifiedBy>
  <cp:revision>129</cp:revision>
  <dcterms:created xsi:type="dcterms:W3CDTF">2020-03-24T13:28:41Z</dcterms:created>
  <dcterms:modified xsi:type="dcterms:W3CDTF">2023-04-19T16:44:45Z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0x01010009A66A25F5FBDD42BEA93880A5EE515F</vt:lpwstr>
  </property>
  <property fmtid="{D5CDD505-2E9C-101B-9397-08002B2CF9AE}" pid="3" name="MediaServiceImageTags">
    <vt:lpwstr/>
  </property>
</Properties>
</file>