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95" r:id="rId5"/>
    <p:sldId id="256" r:id="rId6"/>
    <p:sldId id="257" r:id="rId7"/>
    <p:sldId id="258" r:id="rId8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983C35-911D-B9AE-E539-E3EC09B51C06}" name="Emma Lovelock" initials="EL" userId="S::emma.lovelock@compass-group.co.uk::966f3d1e-6354-4aa4-b06b-d286816f742f" providerId="AD"/>
  <p188:author id="{732AE2D9-9F74-7A3D-4051-4407E43F8A9E}" name="Katie Body" initials="KB" userId="S::katie.body@compass-group.co.uk::201ecd30-7b80-4a2d-aab8-0704da8b17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66"/>
    <a:srgbClr val="EAF1DE"/>
    <a:srgbClr val="E0D1D7"/>
    <a:srgbClr val="FDEADA"/>
    <a:srgbClr val="FADDCF"/>
    <a:srgbClr val="A6245F"/>
    <a:srgbClr val="425D42"/>
    <a:srgbClr val="6B7B63"/>
    <a:srgbClr val="DDE6C9"/>
    <a:srgbClr val="C1C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/>
    <p:restoredTop sz="95226" autoAdjust="0"/>
  </p:normalViewPr>
  <p:slideViewPr>
    <p:cSldViewPr>
      <p:cViewPr varScale="1">
        <p:scale>
          <a:sx n="70" d="100"/>
          <a:sy n="70" d="100"/>
        </p:scale>
        <p:origin x="77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88F3-0477-3A47-A78B-FC8EDC12787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9802C-8F43-9449-B69F-27FE408C1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3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809" y="4576633"/>
            <a:ext cx="17088485" cy="1211556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014" y="5940028"/>
            <a:ext cx="15078075" cy="484528"/>
          </a:xfrm>
        </p:spPr>
        <p:txBody>
          <a:bodyPr/>
          <a:lstStyle>
            <a:lvl1pPr marL="0" indent="0" algn="ctr">
              <a:buNone/>
              <a:defRPr sz="3148"/>
            </a:lvl1pPr>
            <a:lvl2pPr marL="599873" indent="0" algn="ctr">
              <a:buNone/>
              <a:defRPr sz="2624"/>
            </a:lvl2pPr>
            <a:lvl3pPr marL="1199747" indent="0" algn="ctr">
              <a:buNone/>
              <a:defRPr sz="2362"/>
            </a:lvl3pPr>
            <a:lvl4pPr marL="1799620" indent="0" algn="ctr">
              <a:buNone/>
              <a:defRPr sz="2099"/>
            </a:lvl4pPr>
            <a:lvl5pPr marL="2399492" indent="0" algn="ctr">
              <a:buNone/>
              <a:defRPr sz="2099"/>
            </a:lvl5pPr>
            <a:lvl6pPr marL="2999366" indent="0" algn="ctr">
              <a:buNone/>
              <a:defRPr sz="2099"/>
            </a:lvl6pPr>
            <a:lvl7pPr marL="3599239" indent="0" algn="ctr">
              <a:buNone/>
              <a:defRPr sz="2099"/>
            </a:lvl7pPr>
            <a:lvl8pPr marL="4199112" indent="0" algn="ctr">
              <a:buNone/>
              <a:defRPr sz="2099"/>
            </a:lvl8pPr>
            <a:lvl9pPr marL="4798986" indent="0" algn="ctr">
              <a:buNone/>
              <a:defRPr sz="209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015386" y="10382402"/>
            <a:ext cx="770571" cy="406881"/>
          </a:xfrm>
        </p:spPr>
        <p:txBody>
          <a:bodyPr/>
          <a:lstStyle/>
          <a:p>
            <a:fld id="{3571871D-7556-5645-818D-05BF3842246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48611" y="10019477"/>
            <a:ext cx="3242651" cy="22785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92954"/>
          </a:xfrm>
        </p:spPr>
        <p:txBody>
          <a:bodyPr/>
          <a:lstStyle/>
          <a:p>
            <a:fld id="{6123A024-32F3-D243-9A81-5FA5D3658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8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g object 24"/>
          <p:cNvSpPr/>
          <p:nvPr/>
        </p:nvSpPr>
        <p:spPr>
          <a:xfrm>
            <a:off x="6263462" y="9904825"/>
            <a:ext cx="26034" cy="713105"/>
          </a:xfrm>
          <a:custGeom>
            <a:avLst/>
            <a:gdLst/>
            <a:ahLst/>
            <a:cxnLst/>
            <a:rect l="l" t="t" r="r" b="b"/>
            <a:pathLst>
              <a:path w="26035" h="713104">
                <a:moveTo>
                  <a:pt x="25831" y="699973"/>
                </a:moveTo>
                <a:lnTo>
                  <a:pt x="22047" y="690841"/>
                </a:lnTo>
                <a:lnTo>
                  <a:pt x="12915" y="687057"/>
                </a:lnTo>
                <a:lnTo>
                  <a:pt x="3784" y="690841"/>
                </a:lnTo>
                <a:lnTo>
                  <a:pt x="0" y="699973"/>
                </a:lnTo>
                <a:lnTo>
                  <a:pt x="3784" y="709117"/>
                </a:lnTo>
                <a:lnTo>
                  <a:pt x="12915" y="712889"/>
                </a:lnTo>
                <a:lnTo>
                  <a:pt x="22047" y="709117"/>
                </a:lnTo>
                <a:lnTo>
                  <a:pt x="25831" y="699973"/>
                </a:lnTo>
                <a:close/>
              </a:path>
              <a:path w="26035" h="713104">
                <a:moveTo>
                  <a:pt x="25831" y="12915"/>
                </a:moveTo>
                <a:lnTo>
                  <a:pt x="22047" y="3784"/>
                </a:lnTo>
                <a:lnTo>
                  <a:pt x="12915" y="0"/>
                </a:lnTo>
                <a:lnTo>
                  <a:pt x="3784" y="3784"/>
                </a:lnTo>
                <a:lnTo>
                  <a:pt x="0" y="12915"/>
                </a:lnTo>
                <a:lnTo>
                  <a:pt x="3784" y="22059"/>
                </a:lnTo>
                <a:lnTo>
                  <a:pt x="12915" y="25831"/>
                </a:lnTo>
                <a:lnTo>
                  <a:pt x="22047" y="22059"/>
                </a:lnTo>
                <a:lnTo>
                  <a:pt x="25831" y="12915"/>
                </a:lnTo>
                <a:close/>
              </a:path>
            </a:pathLst>
          </a:custGeom>
          <a:solidFill>
            <a:srgbClr val="C75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 descr="A close-up of raspberries&#10;&#10;Description automatically generated with medium confidence">
            <a:extLst>
              <a:ext uri="{FF2B5EF4-FFF2-40B4-BE49-F238E27FC236}">
                <a16:creationId xmlns:a16="http://schemas.microsoft.com/office/drawing/2014/main" id="{BCD18CAD-B112-B71D-E38D-41279D0FC79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"/>
            <a:ext cx="20104100" cy="11308554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8A4C3ECC-510D-6A1B-72CE-313AF2D55DC6}"/>
              </a:ext>
            </a:extLst>
          </p:cNvPr>
          <p:cNvSpPr/>
          <p:nvPr userDrawn="1"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C551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6D953D8-6392-5D27-BE01-23D13877CB19}"/>
              </a:ext>
            </a:extLst>
          </p:cNvPr>
          <p:cNvSpPr/>
          <p:nvPr userDrawn="1"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E5A2BD6-B745-7F25-2A39-C148E82E3131}"/>
              </a:ext>
            </a:extLst>
          </p:cNvPr>
          <p:cNvSpPr/>
          <p:nvPr userDrawn="1"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64F0716C-F4DC-8A90-F766-F412AB4C8F96}"/>
              </a:ext>
            </a:extLst>
          </p:cNvPr>
          <p:cNvSpPr/>
          <p:nvPr userDrawn="1"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C56E4AFC-B271-C3A6-1926-65659F7B2EAF}"/>
              </a:ext>
            </a:extLst>
          </p:cNvPr>
          <p:cNvSpPr/>
          <p:nvPr userDrawn="1"/>
        </p:nvSpPr>
        <p:spPr>
          <a:xfrm>
            <a:off x="1520372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3" y="496624"/>
                </a:lnTo>
                <a:lnTo>
                  <a:pt x="2922167" y="493957"/>
                </a:lnTo>
                <a:lnTo>
                  <a:pt x="2962659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D9C697-26BD-4A29-DEFB-9E44F92CD26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9869488" y="1117219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E83558F2-895F-4533-983D-6474DC0F5B88}"/>
              </a:ext>
            </a:extLst>
          </p:cNvPr>
          <p:cNvSpPr txBox="1"/>
          <p:nvPr/>
        </p:nvSpPr>
        <p:spPr>
          <a:xfrm>
            <a:off x="4127186" y="5654675"/>
            <a:ext cx="12603072" cy="4445546"/>
          </a:xfrm>
          <a:prstGeom prst="rect">
            <a:avLst/>
          </a:prstGeom>
        </p:spPr>
        <p:txBody>
          <a:bodyPr vert="horz" wrap="square" lIns="0" tIns="13432" rIns="0" bIns="0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This menu is </a:t>
            </a:r>
            <a:r>
              <a:rPr lang="en-GB" sz="3200" b="1" u="sng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NOT</a:t>
            </a:r>
            <a:r>
              <a:rPr lang="en-GB" sz="3200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 suitable for children with allergies and/or intolerances to the EU 14 allergens.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+mn-lt"/>
              <a:cs typeface="Lucida Sans Unicode" panose="020B0602030504020204" pitchFamily="34" charset="0"/>
            </a:endParaRPr>
          </a:p>
          <a:p>
            <a:pPr algn="ctr"/>
            <a:r>
              <a:rPr lang="en-GB" sz="3200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‘SD’ next to a recipe means that this is a special diet recipe. These recipes closely replicate the dish on the main menu but have been adapted for vegan-suitable pupils. </a:t>
            </a:r>
          </a:p>
          <a:p>
            <a:pPr algn="ctr"/>
            <a:endParaRPr lang="en-GB" sz="3200" dirty="0">
              <a:solidFill>
                <a:schemeClr val="tx1"/>
              </a:solidFill>
              <a:latin typeface="+mn-lt"/>
              <a:cs typeface="Lucida Sans Unicode" panose="020B0602030504020204" pitchFamily="34" charset="0"/>
            </a:endParaRP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NOTE: </a:t>
            </a:r>
            <a:r>
              <a:rPr lang="en-GB" sz="3200" dirty="0">
                <a:solidFill>
                  <a:schemeClr val="tx1"/>
                </a:solidFill>
                <a:latin typeface="+mn-lt"/>
                <a:cs typeface="Lucida Sans Unicode" panose="020B0602030504020204" pitchFamily="34" charset="0"/>
              </a:rPr>
              <a:t>This menu is free from animal-based ingredients and derivatives however not all ingredients are vegan certified.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F941DA-C887-21B7-A07C-0D40CB862607}"/>
              </a:ext>
            </a:extLst>
          </p:cNvPr>
          <p:cNvSpPr txBox="1"/>
          <p:nvPr/>
        </p:nvSpPr>
        <p:spPr>
          <a:xfrm>
            <a:off x="766233" y="1873900"/>
            <a:ext cx="17907000" cy="1524000"/>
          </a:xfrm>
          <a:prstGeom prst="rect">
            <a:avLst/>
          </a:prstGeom>
          <a:solidFill>
            <a:srgbClr val="FADDCF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EACC9-D696-48BD-A9FC-07CB4DDF5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5111" y="793748"/>
            <a:ext cx="13597411" cy="4296664"/>
          </a:xfrm>
        </p:spPr>
        <p:txBody>
          <a:bodyPr/>
          <a:lstStyle/>
          <a:p>
            <a:r>
              <a:rPr lang="en-GB" sz="9307" b="1">
                <a:solidFill>
                  <a:srgbClr val="A6245F"/>
                </a:solidFill>
              </a:rPr>
              <a:t>AW23 </a:t>
            </a:r>
            <a:r>
              <a:rPr lang="en-GB" sz="9307" b="1" dirty="0">
                <a:solidFill>
                  <a:srgbClr val="A6245F"/>
                </a:solidFill>
              </a:rPr>
              <a:t>Vegan Suitable</a:t>
            </a:r>
            <a:br>
              <a:rPr lang="en-GB" sz="9307" b="1" dirty="0">
                <a:solidFill>
                  <a:srgbClr val="A6245F"/>
                </a:solidFill>
              </a:rPr>
            </a:br>
            <a:r>
              <a:rPr lang="en-GB" sz="9307" b="1" dirty="0">
                <a:solidFill>
                  <a:srgbClr val="A6245F"/>
                </a:solidFill>
              </a:rPr>
              <a:t> Menu</a:t>
            </a: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EDA2F1DF-1422-21DA-688C-11EB3EDB606B}"/>
              </a:ext>
            </a:extLst>
          </p:cNvPr>
          <p:cNvSpPr/>
          <p:nvPr/>
        </p:nvSpPr>
        <p:spPr>
          <a:xfrm>
            <a:off x="5577985" y="10011762"/>
            <a:ext cx="9701474" cy="1146789"/>
          </a:xfrm>
          <a:prstGeom prst="roundRect">
            <a:avLst/>
          </a:prstGeom>
          <a:solidFill>
            <a:srgbClr val="FA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0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9EE4800-F86F-A6CA-B1F0-78E9A71F410D}"/>
              </a:ext>
            </a:extLst>
          </p:cNvPr>
          <p:cNvSpPr/>
          <p:nvPr/>
        </p:nvSpPr>
        <p:spPr>
          <a:xfrm>
            <a:off x="5577985" y="10011762"/>
            <a:ext cx="9701474" cy="1146789"/>
          </a:xfrm>
          <a:prstGeom prst="roundRect">
            <a:avLst/>
          </a:prstGeom>
          <a:solidFill>
            <a:srgbClr val="FA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40591" y="270932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graphicFrame>
        <p:nvGraphicFramePr>
          <p:cNvPr id="13" name="object 69">
            <a:extLst>
              <a:ext uri="{FF2B5EF4-FFF2-40B4-BE49-F238E27FC236}">
                <a16:creationId xmlns:a16="http://schemas.microsoft.com/office/drawing/2014/main" id="{4A6C3435-F174-268D-C8B4-B0ECDA34E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12312"/>
              </p:ext>
            </p:extLst>
          </p:nvPr>
        </p:nvGraphicFramePr>
        <p:xfrm>
          <a:off x="1626225" y="3131663"/>
          <a:ext cx="16851649" cy="55410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85734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Main Dish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Vegan Cheese and Tomato Pizza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93174975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Potato Wedges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93156646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Beany Burger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93170399</a:t>
                      </a:r>
                    </a:p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Potato Wedges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93156646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Pastry Roll 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93203789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SD Mashed Potato 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93194973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b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Gravy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93034775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GB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Veggie Bolognese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93169670</a:t>
                      </a:r>
                      <a:r>
                        <a:rPr lang="it-IT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Wholemeal Pasta 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93108780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Garlic and Herb Bread</a:t>
                      </a:r>
                    </a:p>
                    <a:p>
                      <a:pPr algn="ctr" rtl="0" fontAlgn="base"/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93034756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Crispy Quorn Vegan Nuggets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93161349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VMC 135198</a:t>
                      </a:r>
                      <a:r>
                        <a:rPr lang="en-US" sz="18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Chips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93040525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794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Jacket Potato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Jacket Potato With Baked Beans 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93034839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and/or </a:t>
                      </a:r>
                      <a:r>
                        <a:rPr lang="en-GB" sz="1800" b="1" i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Vegan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Cheese 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93227189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 DAIRY-BASED CHEESE OR TUNA/SALMON MAYONNAISE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07488"/>
                  </a:ext>
                </a:extLst>
              </a:tr>
              <a:tr h="690437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Pasta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 Tomato Pasta 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93171286​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233804"/>
                  </a:ext>
                </a:extLst>
              </a:tr>
              <a:tr h="815971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Veg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Vegetables Served Daily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MIXED SALAD OR SALAD BAR</a:t>
                      </a:r>
                      <a:endParaRPr lang="en-US" sz="1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0" dirty="0">
                        <a:solidFill>
                          <a:srgbClr val="425D42"/>
                        </a:solidFill>
                        <a:latin typeface="+mn-lt"/>
                        <a:cs typeface="Calibri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97396"/>
                  </a:ext>
                </a:extLst>
              </a:tr>
              <a:tr h="978602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Dessert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Chocolate Brownie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93196787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Vanilla Dessert Pot 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93207224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Orange Sultana and Carrot Slice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93168190</a:t>
                      </a:r>
                      <a:endParaRPr lang="en-GB" sz="18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Flapjack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93165520</a:t>
                      </a:r>
                      <a:endParaRPr lang="en-GB" sz="18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Vanilla Dessert Pot 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93207224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70026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D25F441-E736-8325-B84E-96E06A07CD06}"/>
              </a:ext>
            </a:extLst>
          </p:cNvPr>
          <p:cNvSpPr txBox="1"/>
          <p:nvPr/>
        </p:nvSpPr>
        <p:spPr>
          <a:xfrm>
            <a:off x="5204127" y="8971115"/>
            <a:ext cx="100753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ONLY SERVE WHAT IS ON THIS MENU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SD – SPECIAL DIET RECIPE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u="none" strike="noStrike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Available Daily: Cool Water, SD Coconut Yoghurt (93200113), Fresh Fruit and Freshly Baked Bread</a:t>
            </a:r>
            <a:r>
              <a:rPr lang="en-US" sz="1800" b="0" i="0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 ANIMAL DERIVED PRODUCTS INCLUDING MEAT, FISH, MILK, EGG AND HONEY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F37FE0-288D-CAD9-70EB-A57DC625C846}"/>
              </a:ext>
            </a:extLst>
          </p:cNvPr>
          <p:cNvSpPr txBox="1"/>
          <p:nvPr/>
        </p:nvSpPr>
        <p:spPr>
          <a:xfrm>
            <a:off x="6699250" y="288918"/>
            <a:ext cx="80208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 AND THINK!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menu is </a:t>
            </a: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suitable for children with allergies and/or intolerances to the EU 14 allergens.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A6750A-5DAD-F10A-2FDF-A48D38C42E6E}"/>
              </a:ext>
            </a:extLst>
          </p:cNvPr>
          <p:cNvSpPr txBox="1"/>
          <p:nvPr/>
        </p:nvSpPr>
        <p:spPr>
          <a:xfrm>
            <a:off x="12414250" y="596694"/>
            <a:ext cx="100499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VEGAN SUITABLE MENU</a:t>
            </a:r>
            <a: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​</a:t>
            </a:r>
            <a:b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</a:br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WEEK </a:t>
            </a:r>
            <a:r>
              <a:rPr lang="en-GB" sz="2800" b="1" dirty="0">
                <a:solidFill>
                  <a:srgbClr val="A41C5D"/>
                </a:solidFill>
                <a:latin typeface="Arial" panose="020B0604020202020204" pitchFamily="34" charset="0"/>
              </a:rPr>
              <a:t>1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9EE4800-F86F-A6CA-B1F0-78E9A71F410D}"/>
              </a:ext>
            </a:extLst>
          </p:cNvPr>
          <p:cNvSpPr/>
          <p:nvPr/>
        </p:nvSpPr>
        <p:spPr>
          <a:xfrm>
            <a:off x="5577985" y="10011762"/>
            <a:ext cx="9701474" cy="1146789"/>
          </a:xfrm>
          <a:prstGeom prst="roundRect">
            <a:avLst/>
          </a:prstGeom>
          <a:solidFill>
            <a:srgbClr val="FA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40591" y="270932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graphicFrame>
        <p:nvGraphicFramePr>
          <p:cNvPr id="13" name="object 69">
            <a:extLst>
              <a:ext uri="{FF2B5EF4-FFF2-40B4-BE49-F238E27FC236}">
                <a16:creationId xmlns:a16="http://schemas.microsoft.com/office/drawing/2014/main" id="{4A6C3435-F174-268D-C8B4-B0ECDA34E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242370"/>
              </p:ext>
            </p:extLst>
          </p:nvPr>
        </p:nvGraphicFramePr>
        <p:xfrm>
          <a:off x="1441450" y="3093321"/>
          <a:ext cx="16851649" cy="59035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5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85734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Main Dish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Vegan Cheese and Tomato Pizza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93174975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Potato Wedges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93156646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Macaroni Cheese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93180465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SD </a:t>
                      </a:r>
                      <a:r>
                        <a:rPr lang="fr-FR" sz="18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Autumn</a:t>
                      </a:r>
                      <a:r>
                        <a:rPr lang="fr-FR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800" b="1" i="0" u="none" strike="noStrike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Vegetable</a:t>
                      </a:r>
                      <a:r>
                        <a:rPr lang="fr-FR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Crumble                     </a:t>
                      </a:r>
                      <a:r>
                        <a:rPr lang="fr-FR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93166555</a:t>
                      </a:r>
                    </a:p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Roast Potatoes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93035127</a:t>
                      </a:r>
                    </a:p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Gravy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93034775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SD Vegetarian Sausage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Pasta Bake 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93264786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Garlic and Herb Bread</a:t>
                      </a:r>
                    </a:p>
                    <a:p>
                      <a:pPr algn="ctr" rtl="0" fontAlgn="base"/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93034756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Crispy Quorn Vegan Nuggets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93161349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VMC 135198</a:t>
                      </a:r>
                      <a:r>
                        <a:rPr lang="en-US" sz="18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Chips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93040525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314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Jacket Potato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Jacket Potato With Baked Beans 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93034839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and/or </a:t>
                      </a:r>
                      <a:r>
                        <a:rPr lang="en-GB" sz="1800" b="1" i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Vegan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Cheese 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93227189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 DAIRY-BASED CHEESE OR TUNA/SALMON MAYONNAISE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07488"/>
                  </a:ext>
                </a:extLst>
              </a:tr>
              <a:tr h="690437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Pasta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 Tomato Pasta 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93171286​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233804"/>
                  </a:ext>
                </a:extLst>
              </a:tr>
              <a:tr h="815971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Veg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Vegetables Served Daily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MIXED SALAD OR SALAD BAR</a:t>
                      </a:r>
                      <a:endParaRPr lang="en-US" sz="1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0" dirty="0">
                        <a:solidFill>
                          <a:srgbClr val="425D42"/>
                        </a:solidFill>
                        <a:latin typeface="+mn-lt"/>
                        <a:cs typeface="Calibri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97396"/>
                  </a:ext>
                </a:extLst>
              </a:tr>
              <a:tr h="978602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Dessert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 Crumble</a:t>
                      </a:r>
                    </a:p>
                    <a:p>
                      <a:pPr algn="ctr" rtl="0" fontAlgn="base"/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93208015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 Custard     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93166606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Crunchy Chocolate Biscuit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93089163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 Banana and Chocolate Marble Cake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93220749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 Carrot Cake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93265941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Vanilla Dessert Pot 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93207224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70026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D25F441-E736-8325-B84E-96E06A07CD06}"/>
              </a:ext>
            </a:extLst>
          </p:cNvPr>
          <p:cNvSpPr txBox="1"/>
          <p:nvPr/>
        </p:nvSpPr>
        <p:spPr>
          <a:xfrm>
            <a:off x="5083593" y="8996099"/>
            <a:ext cx="100753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ONLY SERVE WHAT IS ON THIS MENU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SD – SPECIAL DIET RECIPE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u="none" strike="noStrike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Available Daily: Cool Water, SD Coconut Yoghurt (93200113), Fresh Fruit and Freshly Baked Bread</a:t>
            </a:r>
            <a:r>
              <a:rPr lang="en-US" sz="1800" b="0" i="0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 ANIMAL DERIVED PRODUCTS INCLUDING MEAT, FISH, MILK, EGG AND HONEY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F37FE0-288D-CAD9-70EB-A57DC625C846}"/>
              </a:ext>
            </a:extLst>
          </p:cNvPr>
          <p:cNvSpPr txBox="1"/>
          <p:nvPr/>
        </p:nvSpPr>
        <p:spPr>
          <a:xfrm>
            <a:off x="6699250" y="288918"/>
            <a:ext cx="80208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 AND THINK!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menu is </a:t>
            </a: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suitable for children with allergies and/or intolerances to the EU 14 allergens.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A6750A-5DAD-F10A-2FDF-A48D38C42E6E}"/>
              </a:ext>
            </a:extLst>
          </p:cNvPr>
          <p:cNvSpPr txBox="1"/>
          <p:nvPr/>
        </p:nvSpPr>
        <p:spPr>
          <a:xfrm>
            <a:off x="12414250" y="596694"/>
            <a:ext cx="100499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VEGAN SUITABLE MENU</a:t>
            </a:r>
            <a: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​</a:t>
            </a:r>
            <a:b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</a:br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WEEK </a:t>
            </a:r>
            <a:r>
              <a:rPr lang="en-GB" sz="2800" b="1" dirty="0">
                <a:solidFill>
                  <a:srgbClr val="A41C5D"/>
                </a:solidFill>
                <a:latin typeface="Arial" panose="020B0604020202020204" pitchFamily="34" charset="0"/>
              </a:rPr>
              <a:t>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118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9EE4800-F86F-A6CA-B1F0-78E9A71F410D}"/>
              </a:ext>
            </a:extLst>
          </p:cNvPr>
          <p:cNvSpPr/>
          <p:nvPr/>
        </p:nvSpPr>
        <p:spPr>
          <a:xfrm>
            <a:off x="5457451" y="10057793"/>
            <a:ext cx="9701474" cy="1146789"/>
          </a:xfrm>
          <a:prstGeom prst="roundRect">
            <a:avLst/>
          </a:prstGeom>
          <a:solidFill>
            <a:srgbClr val="FADD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40591" y="270932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graphicFrame>
        <p:nvGraphicFramePr>
          <p:cNvPr id="13" name="object 69">
            <a:extLst>
              <a:ext uri="{FF2B5EF4-FFF2-40B4-BE49-F238E27FC236}">
                <a16:creationId xmlns:a16="http://schemas.microsoft.com/office/drawing/2014/main" id="{4A6C3435-F174-268D-C8B4-B0ECDA34EE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79103"/>
              </p:ext>
            </p:extLst>
          </p:nvPr>
        </p:nvGraphicFramePr>
        <p:xfrm>
          <a:off x="1441450" y="3093323"/>
          <a:ext cx="16851649" cy="6136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7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34444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>
                          <a:solidFill>
                            <a:schemeClr val="bg1"/>
                          </a:solidFill>
                        </a:rPr>
                        <a:t>Main 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Dish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Vegan Cheese and Tomato Pizza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93174975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Potato Wedges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93156646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Macaroni Cheese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93180465</a:t>
                      </a:r>
                    </a:p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Garlic and Herb Bread</a:t>
                      </a:r>
                    </a:p>
                    <a:p>
                      <a:pPr algn="ctr" rtl="0" fontAlgn="base"/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93034756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Sweet Potato and Chickpea Roast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93157943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Roast Potatoes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93035127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Gravy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​​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93034775</a:t>
                      </a:r>
                      <a:endParaRPr lang="en-GB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SD Vegetable Sweet and Sour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93265590</a:t>
                      </a:r>
                    </a:p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NO HONEY – REMOVE FROM METHOD</a:t>
                      </a:r>
                    </a:p>
                    <a:p>
                      <a:pPr algn="ctr" fontAlgn="ctr"/>
                      <a:r>
                        <a:rPr lang="en-GB" sz="18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Wholegrain Rice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93035026</a:t>
                      </a: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Crispy Quorn Vegan Nuggets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93161349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VMC 135198</a:t>
                      </a:r>
                      <a:r>
                        <a:rPr lang="en-US" sz="18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Chips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93040525</a:t>
                      </a:r>
                      <a:endParaRPr lang="en-GB" sz="1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370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Jacket Potato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Jacket Potato With Baked Beans 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93034839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and/or </a:t>
                      </a:r>
                      <a:r>
                        <a:rPr lang="en-GB" sz="1800" b="1" i="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Vegan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Cheese 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93227189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 DAIRY-BASED CHEESE OR TUNA/SALMON MAYONNAISE</a:t>
                      </a:r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07488"/>
                  </a:ext>
                </a:extLst>
              </a:tr>
              <a:tr h="670936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Pasta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 Tomato Pasta 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93171286​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233804"/>
                  </a:ext>
                </a:extLst>
              </a:tr>
              <a:tr h="762917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Veg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Vegetables Served Daily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MIXED SALAD OR SALAD BAR</a:t>
                      </a:r>
                      <a:endParaRPr lang="en-US" sz="1800" b="1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ln>
                          <a:noFill/>
                        </a:ln>
                        <a:solidFill>
                          <a:srgbClr val="425D42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0" dirty="0">
                        <a:solidFill>
                          <a:srgbClr val="425D42"/>
                        </a:solidFill>
                        <a:latin typeface="+mn-lt"/>
                        <a:cs typeface="Calibri"/>
                      </a:endParaRPr>
                    </a:p>
                  </a:txBody>
                  <a:tcPr marL="137160" marR="137160" marT="137160" marB="137160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97396"/>
                  </a:ext>
                </a:extLst>
              </a:tr>
              <a:tr h="1525833"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Dessert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125999" marR="0" marT="117475" marB="0" vert="vert27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00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Magic Apple and Cinnamon Bake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93234371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Strawberry Jelly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93113651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 Banana Muffin</a:t>
                      </a:r>
                    </a:p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93196788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D1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Pineapple Upside Down Cake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93220747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SD Custard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0" fontAlgn="base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93166606</a:t>
                      </a:r>
                      <a:r>
                        <a:rPr lang="en-GB" sz="1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Shortbread Biscuit</a:t>
                      </a:r>
                    </a:p>
                    <a:p>
                      <a:pPr algn="ctr" rtl="0" fontAlgn="base"/>
                      <a:r>
                        <a:rPr lang="en-GB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93037254</a:t>
                      </a:r>
                    </a:p>
                    <a:p>
                      <a:pPr algn="ctr" rtl="0" fontAlgn="base"/>
                      <a:r>
                        <a:rPr lang="en-GB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SD Chocolate Milkshake</a:t>
                      </a:r>
                    </a:p>
                    <a:p>
                      <a:pPr algn="ctr" rtl="0" fontAlgn="base"/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93219822</a:t>
                      </a:r>
                      <a:endParaRPr lang="en-GB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CFA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70026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D25F441-E736-8325-B84E-96E06A07CD06}"/>
              </a:ext>
            </a:extLst>
          </p:cNvPr>
          <p:cNvSpPr txBox="1"/>
          <p:nvPr/>
        </p:nvSpPr>
        <p:spPr>
          <a:xfrm>
            <a:off x="5319569" y="9058243"/>
            <a:ext cx="100753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ONLY SERVE WHAT IS ON THIS MENU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SD – SPECIAL DIET RECIPE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u="none" strike="noStrike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Available Daily: Cool Water, SD Coconut Yoghurt (93200113), Fresh Fruit and Freshly Baked Bread</a:t>
            </a:r>
            <a:r>
              <a:rPr lang="en-US" sz="1800" b="0" i="0" dirty="0">
                <a:solidFill>
                  <a:srgbClr val="A51B5C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NO ANIMAL DERIVED PRODUCTS INCLUDING MEAT, FISH, MILK, EGG AND HONEY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F37FE0-288D-CAD9-70EB-A57DC625C846}"/>
              </a:ext>
            </a:extLst>
          </p:cNvPr>
          <p:cNvSpPr txBox="1"/>
          <p:nvPr/>
        </p:nvSpPr>
        <p:spPr>
          <a:xfrm>
            <a:off x="6699250" y="288918"/>
            <a:ext cx="802080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GB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STOP AND THINK!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menu is </a:t>
            </a:r>
            <a:r>
              <a:rPr lang="en-GB" sz="24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suitable for children with allergies and/or intolerances to the EU 14 allergens.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A6750A-5DAD-F10A-2FDF-A48D38C42E6E}"/>
              </a:ext>
            </a:extLst>
          </p:cNvPr>
          <p:cNvSpPr txBox="1"/>
          <p:nvPr/>
        </p:nvSpPr>
        <p:spPr>
          <a:xfrm>
            <a:off x="12414250" y="596694"/>
            <a:ext cx="100499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VEGAN SUITABLE MENU</a:t>
            </a:r>
            <a: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​</a:t>
            </a:r>
            <a:br>
              <a:rPr lang="en-GB" sz="2800" b="0" i="0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</a:br>
            <a:r>
              <a:rPr lang="en-GB" sz="2800" b="1" i="0" u="none" strike="noStrike" dirty="0">
                <a:solidFill>
                  <a:srgbClr val="A41C5D"/>
                </a:solidFill>
                <a:effectLst/>
                <a:latin typeface="Arial" panose="020B0604020202020204" pitchFamily="34" charset="0"/>
              </a:rPr>
              <a:t>WEEK 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4295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ce68d2-f4a4-4963-9a31-30d16dda62a3" xsi:nil="true"/>
    <lcf76f155ced4ddcb4097134ff3c332f xmlns="505494de-7f70-4b10-aa1d-981be3329ec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9931D19ACC34199C1E5D5F5D0A51B" ma:contentTypeVersion="16" ma:contentTypeDescription="Create a new document." ma:contentTypeScope="" ma:versionID="c329a23563e02b9797066785497dd967">
  <xsd:schema xmlns:xsd="http://www.w3.org/2001/XMLSchema" xmlns:xs="http://www.w3.org/2001/XMLSchema" xmlns:p="http://schemas.microsoft.com/office/2006/metadata/properties" xmlns:ns2="505494de-7f70-4b10-aa1d-981be3329ecb" xmlns:ns3="54452717-db2e-4c65-a03e-638c0a9764e3" xmlns:ns4="c0ce68d2-f4a4-4963-9a31-30d16dda62a3" targetNamespace="http://schemas.microsoft.com/office/2006/metadata/properties" ma:root="true" ma:fieldsID="9df351683b45886c27a37c4fcf74cef7" ns2:_="" ns3:_="" ns4:_="">
    <xsd:import namespace="505494de-7f70-4b10-aa1d-981be3329ecb"/>
    <xsd:import namespace="54452717-db2e-4c65-a03e-638c0a9764e3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494de-7f70-4b10-aa1d-981be3329e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52717-db2e-4c65-a03e-638c0a976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1d4d26b-a6a1-4aae-94b4-f252eddd479f}" ma:internalName="TaxCatchAll" ma:showField="CatchAllData" ma:web="54452717-db2e-4c65-a03e-638c0a97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F450BD-4143-4E17-B712-807627D00FA0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54452717-db2e-4c65-a03e-638c0a9764e3"/>
    <ds:schemaRef ds:uri="505494de-7f70-4b10-aa1d-981be3329ecb"/>
    <ds:schemaRef ds:uri="http://purl.org/dc/terms/"/>
    <ds:schemaRef ds:uri="http://schemas.microsoft.com/office/2006/documentManagement/types"/>
    <ds:schemaRef ds:uri="c0ce68d2-f4a4-4963-9a31-30d16dda62a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543C38-8EF6-46A8-B436-30DA416D1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F7D8EB-0C3E-4E6C-B4C9-69F7D019F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494de-7f70-4b10-aa1d-981be3329ecb"/>
    <ds:schemaRef ds:uri="54452717-db2e-4c65-a03e-638c0a9764e3"/>
    <ds:schemaRef ds:uri="c0ce68d2-f4a4-4963-9a31-30d16dda6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787</Words>
  <Application>Microsoft Office PowerPoint</Application>
  <PresentationFormat>Custom</PresentationFormat>
  <Paragraphs>198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Office Theme</vt:lpstr>
      <vt:lpstr>AW23 Vegan Suitable  Menu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Jennie Elgie</dc:creator>
  <cp:lastModifiedBy>Helen Trivett</cp:lastModifiedBy>
  <cp:revision>48</cp:revision>
  <dcterms:created xsi:type="dcterms:W3CDTF">2022-11-24T14:52:37Z</dcterms:created>
  <dcterms:modified xsi:type="dcterms:W3CDTF">2023-10-20T10:33:02Z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2022-11-24T00:00:00Z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2022-11-24T00:00:00Z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0x0101004F49931D19ACC34199C1E5D5F5D0A51B</vt:lpwstr>
  </property>
  <property fmtid="{D5CDD505-2E9C-101B-9397-08002B2CF9AE}" pid="7" name="ClassificationContentMarkingFooterLocations">
    <vt:lpwstr>Office Theme:3</vt:lpwstr>
  </property>
  <property fmtid="{D5CDD505-2E9C-101B-9397-08002B2CF9AE}" pid="8" name="ClassificationContentMarkingFooterText">
    <vt:lpwstr>Internal</vt:lpwstr>
  </property>
  <property fmtid="{D5CDD505-2E9C-101B-9397-08002B2CF9AE}" pid="9" name="MediaServiceImageTags">
    <vt:lpwstr/>
  </property>
</Properties>
</file>