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76" d="100"/>
          <a:sy n="76" d="100"/>
        </p:scale>
        <p:origin x="89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06/01/2023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06/01/2023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584775"/>
          </a:xfrm>
          <a:prstGeom prst="rect">
            <a:avLst/>
          </a:prstGeom>
          <a:noFill/>
        </p:spPr>
        <p:txBody>
          <a:bodyPr wrap="square" rtlCol="0">
            <a:spAutoFit/>
          </a:bodyPr>
          <a:lstStyle/>
          <a:p>
            <a:pPr algn="ctr"/>
            <a:r>
              <a:rPr lang="en-GB" sz="3200" b="1" u="sng" dirty="0">
                <a:solidFill>
                  <a:srgbClr val="00B050"/>
                </a:solidFill>
                <a:latin typeface="Old computer St" panose="02000500000000000000" pitchFamily="2" charset="0"/>
                <a:cs typeface="Aharoni" panose="02010803020104030203" pitchFamily="2" charset="-79"/>
              </a:rPr>
              <a:t>Journeys and Explorers</a:t>
            </a: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1082812293"/>
              </p:ext>
            </p:extLst>
          </p:nvPr>
        </p:nvGraphicFramePr>
        <p:xfrm>
          <a:off x="190869" y="673463"/>
          <a:ext cx="11810263" cy="7204633"/>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1638204">
                <a:tc>
                  <a:txBody>
                    <a:bodyPr/>
                    <a:lstStyle/>
                    <a:p>
                      <a:r>
                        <a:rPr lang="en-US" sz="1400" b="1" dirty="0" err="1">
                          <a:latin typeface="Twinkl" panose="02000000000000000000" pitchFamily="2" charset="0"/>
                        </a:rPr>
                        <a:t>Maths</a:t>
                      </a:r>
                      <a:r>
                        <a:rPr lang="en-US" sz="1400" b="0" dirty="0">
                          <a:latin typeface="Twinkl" panose="02000000000000000000" pitchFamily="2" charset="0"/>
                        </a:rPr>
                        <a:t>: </a:t>
                      </a:r>
                    </a:p>
                    <a:p>
                      <a:r>
                        <a:rPr lang="en-US" sz="1400" b="0" dirty="0">
                          <a:latin typeface="Twinkl" panose="02000000000000000000" pitchFamily="2" charset="0"/>
                        </a:rPr>
                        <a:t>We will be Continuing with our Place Value to 20 unit. We will begin Addition and Subtraction to 20, learning how to add and subtract ones first, then tens. We </a:t>
                      </a:r>
                      <a:r>
                        <a:rPr lang="en-US" sz="1400" b="0" dirty="0" err="1">
                          <a:latin typeface="Twinkl" panose="02000000000000000000" pitchFamily="2" charset="0"/>
                        </a:rPr>
                        <a:t>willadd</a:t>
                      </a:r>
                      <a:r>
                        <a:rPr lang="en-US" sz="1400" b="0" dirty="0">
                          <a:latin typeface="Twinkl" panose="02000000000000000000" pitchFamily="2" charset="0"/>
                        </a:rPr>
                        <a:t> and subtract by counting forwards and backwards on a number line. We will learn the related facts to 20, drawing on our previous knowledge of the number bonds to 10.</a:t>
                      </a:r>
                    </a:p>
                  </a:txBody>
                  <a:tcPr>
                    <a:solidFill>
                      <a:srgbClr val="00B050"/>
                    </a:solidFill>
                  </a:tcPr>
                </a:tc>
                <a:tc rowSpan="2">
                  <a:txBody>
                    <a:bodyPr/>
                    <a:lstStyle/>
                    <a:p>
                      <a:r>
                        <a:rPr lang="en-US" sz="1400" b="1" dirty="0">
                          <a:latin typeface="Twinkl" panose="02000000000000000000" pitchFamily="2" charset="0"/>
                        </a:rPr>
                        <a:t>Humanities:</a:t>
                      </a:r>
                    </a:p>
                    <a:p>
                      <a:endParaRPr lang="en-US" sz="1200" b="1" dirty="0">
                        <a:latin typeface="Twinkl" panose="02000000000000000000" pitchFamily="2" charset="0"/>
                      </a:endParaRPr>
                    </a:p>
                    <a:p>
                      <a:r>
                        <a:rPr lang="en-US" sz="1400" b="0" dirty="0">
                          <a:latin typeface="Twinkl" panose="02000000000000000000" pitchFamily="2" charset="0"/>
                        </a:rPr>
                        <a:t>As part of our Journeys and Explorers topic in Humanities, we will be learning about the life and adventures of Ibn Battuta, an explorer who was born in Morocco in 1304. </a:t>
                      </a:r>
                    </a:p>
                    <a:p>
                      <a:endParaRPr lang="en-US" sz="1400" b="0" dirty="0">
                        <a:latin typeface="Twinkl" panose="02000000000000000000" pitchFamily="2"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400" b="0" i="0" kern="1200" dirty="0">
                          <a:solidFill>
                            <a:schemeClr val="lt1"/>
                          </a:solidFill>
                          <a:effectLst/>
                          <a:latin typeface="Twinkl" panose="02000000000000000000" pitchFamily="2" charset="0"/>
                          <a:ea typeface="+mn-ea"/>
                          <a:cs typeface="+mn-cs"/>
                        </a:rPr>
                        <a:t>We will find out about journeys from the past with a focus on the adventures Ibn Battuta (</a:t>
                      </a:r>
                      <a:r>
                        <a:rPr lang="en-US" sz="1400" b="0" dirty="0">
                          <a:latin typeface="Twinkl" panose="02000000000000000000" pitchFamily="2" charset="0"/>
                        </a:rPr>
                        <a:t>an explorer who was born in Morocco in 1304) </a:t>
                      </a:r>
                    </a:p>
                    <a:p>
                      <a:pPr fontAlgn="base"/>
                      <a:r>
                        <a:rPr lang="en-GB" sz="1400" b="0" i="0" kern="1200" dirty="0">
                          <a:solidFill>
                            <a:schemeClr val="lt1"/>
                          </a:solidFill>
                          <a:effectLst/>
                          <a:latin typeface="Twinkl" panose="02000000000000000000" pitchFamily="2" charset="0"/>
                          <a:ea typeface="+mn-ea"/>
                          <a:cs typeface="+mn-cs"/>
                        </a:rPr>
                        <a:t>And on British explorer Felicity Aston’s more recent Polar explorations. We will name and locate Morocco and Antarctica and look at landscapes, weather, clothes, animals, homes. We will compare these places with where we live.</a:t>
                      </a:r>
                    </a:p>
                    <a:p>
                      <a:pPr fontAlgn="base"/>
                      <a:br>
                        <a:rPr lang="en-GB" sz="1400" b="0" i="0" kern="1200" dirty="0">
                          <a:solidFill>
                            <a:schemeClr val="lt1"/>
                          </a:solidFill>
                          <a:effectLst/>
                          <a:latin typeface="Twinkl" panose="02000000000000000000" pitchFamily="2" charset="0"/>
                          <a:ea typeface="+mn-ea"/>
                          <a:cs typeface="+mn-cs"/>
                        </a:rPr>
                      </a:br>
                      <a:endParaRPr lang="en-GB" sz="1400" b="0" i="0" kern="1200" dirty="0">
                        <a:solidFill>
                          <a:schemeClr val="lt1"/>
                        </a:solidFill>
                        <a:effectLst/>
                        <a:latin typeface="Twinkl" panose="02000000000000000000" pitchFamily="2" charset="0"/>
                        <a:ea typeface="+mn-ea"/>
                        <a:cs typeface="+mn-cs"/>
                      </a:endParaRPr>
                    </a:p>
                    <a:p>
                      <a:pPr marL="285750" indent="-285750" fontAlgn="base">
                        <a:buFont typeface="Arial" panose="020B0604020202020204" pitchFamily="34" charset="0"/>
                        <a:buChar char="•"/>
                      </a:pPr>
                      <a:r>
                        <a:rPr lang="en-GB" sz="1400" b="0" i="0" kern="1200" dirty="0">
                          <a:solidFill>
                            <a:schemeClr val="lt1"/>
                          </a:solidFill>
                          <a:effectLst/>
                          <a:latin typeface="Twinkl" panose="02000000000000000000" pitchFamily="2" charset="0"/>
                          <a:ea typeface="+mn-ea"/>
                          <a:cs typeface="+mn-cs"/>
                        </a:rPr>
                        <a:t>A very long time ago, people made long journeys using animals as transport and boats to cross oceans and seas. </a:t>
                      </a:r>
                    </a:p>
                    <a:p>
                      <a:pPr marL="285750" indent="-285750" fontAlgn="base">
                        <a:buFont typeface="Arial" panose="020B0604020202020204" pitchFamily="34" charset="0"/>
                        <a:buChar char="•"/>
                      </a:pPr>
                      <a:r>
                        <a:rPr lang="en-GB" sz="1400" b="0" i="0" kern="1200" dirty="0">
                          <a:solidFill>
                            <a:schemeClr val="lt1"/>
                          </a:solidFill>
                          <a:effectLst/>
                          <a:latin typeface="Twinkl" panose="02000000000000000000" pitchFamily="2" charset="0"/>
                          <a:ea typeface="+mn-ea"/>
                          <a:cs typeface="+mn-cs"/>
                        </a:rPr>
                        <a:t>Ibn Battuta was a significant explorer</a:t>
                      </a:r>
                    </a:p>
                    <a:p>
                      <a:pPr marL="285750" indent="-285750" fontAlgn="base">
                        <a:buFont typeface="Arial" panose="020B0604020202020204" pitchFamily="34" charset="0"/>
                        <a:buChar char="•"/>
                      </a:pPr>
                      <a:r>
                        <a:rPr lang="en-GB" sz="1400" b="0" i="0" kern="1200" dirty="0">
                          <a:solidFill>
                            <a:schemeClr val="lt1"/>
                          </a:solidFill>
                          <a:effectLst/>
                          <a:latin typeface="Twinkl" panose="02000000000000000000" pitchFamily="2" charset="0"/>
                          <a:ea typeface="+mn-ea"/>
                          <a:cs typeface="+mn-cs"/>
                        </a:rPr>
                        <a:t>Morocco is a very hot place</a:t>
                      </a:r>
                    </a:p>
                    <a:p>
                      <a:pPr marL="285750" indent="-285750" fontAlgn="base">
                        <a:buFont typeface="Arial" panose="020B0604020202020204" pitchFamily="34" charset="0"/>
                        <a:buChar char="•"/>
                      </a:pPr>
                      <a:r>
                        <a:rPr lang="en-GB" sz="1400" b="0" i="0" kern="1200" dirty="0">
                          <a:solidFill>
                            <a:schemeClr val="lt1"/>
                          </a:solidFill>
                          <a:effectLst/>
                          <a:latin typeface="Twinkl" panose="02000000000000000000" pitchFamily="2" charset="0"/>
                          <a:ea typeface="+mn-ea"/>
                          <a:cs typeface="+mn-cs"/>
                        </a:rPr>
                        <a:t>Antarctica is a very cold place </a:t>
                      </a:r>
                    </a:p>
                    <a:p>
                      <a:pPr marL="285750" indent="-285750" fontAlgn="base">
                        <a:buFont typeface="Arial" panose="020B0604020202020204" pitchFamily="34" charset="0"/>
                        <a:buChar char="•"/>
                      </a:pPr>
                      <a:r>
                        <a:rPr lang="en-GB" sz="1400" b="0" i="0" kern="1200" dirty="0">
                          <a:solidFill>
                            <a:schemeClr val="lt1"/>
                          </a:solidFill>
                          <a:effectLst/>
                          <a:latin typeface="Twinkl" panose="02000000000000000000" pitchFamily="2" charset="0"/>
                          <a:ea typeface="+mn-ea"/>
                          <a:cs typeface="+mn-cs"/>
                        </a:rPr>
                        <a:t>The Antarctic is very cold, icy and snowy but Cornwall is not icy and snowy.</a:t>
                      </a:r>
                      <a:endParaRPr lang="en-US" sz="1200" b="0" dirty="0">
                        <a:latin typeface="Twinkl" panose="02000000000000000000" pitchFamily="2" charset="0"/>
                      </a:endParaRPr>
                    </a:p>
                    <a:p>
                      <a:endParaRPr lang="en-US" sz="1200" b="0"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mn-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latin typeface="Twinkl" panose="02000000000000000000" pitchFamily="2" charset="0"/>
                      </a:endParaRPr>
                    </a:p>
                  </a:txBody>
                  <a:tcPr>
                    <a:solidFill>
                      <a:srgbClr val="00B050"/>
                    </a:solidFill>
                  </a:tcPr>
                </a:tc>
                <a:tc>
                  <a:txBody>
                    <a:bodyPr/>
                    <a:lstStyle/>
                    <a:p>
                      <a:r>
                        <a:rPr lang="en-US" sz="1400" b="1" dirty="0">
                          <a:latin typeface="Twinkl" panose="02000000000000000000" pitchFamily="2" charset="0"/>
                        </a:rPr>
                        <a:t>English:</a:t>
                      </a:r>
                    </a:p>
                    <a:p>
                      <a:r>
                        <a:rPr lang="en-US" sz="1400" b="0" dirty="0">
                          <a:latin typeface="Twinkl" panose="02000000000000000000" pitchFamily="2" charset="0"/>
                        </a:rPr>
                        <a:t>We will be looking at stories with predicable, patterned language, such as “The Train Ride” and “Mrs. Armitage on Wheels”. We will innovate these stories and write our own versions, including questions and conjunctions (and, but, so, because). We will improve our accuracy with capital letters, full stops and common exception word spellings and continue to practice and learn the letter sounds and patterns in Read, Write, Inc. We will learn what an adjective is and use different adjectives to describe the animals or objects in the stories.</a:t>
                      </a:r>
                    </a:p>
                  </a:txBody>
                  <a:tcPr>
                    <a:solidFill>
                      <a:srgbClr val="00B050"/>
                    </a:solidFill>
                  </a:tcPr>
                </a:tc>
                <a:extLst>
                  <a:ext uri="{0D108BD9-81ED-4DB2-BD59-A6C34878D82A}">
                    <a16:rowId xmlns:a16="http://schemas.microsoft.com/office/drawing/2014/main" val="814623863"/>
                  </a:ext>
                </a:extLst>
              </a:tr>
              <a:tr h="4339513">
                <a:tc>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r>
                        <a:rPr lang="en-US" sz="1400" b="0" dirty="0">
                          <a:latin typeface="Twinkl" panose="02000000000000000000" pitchFamily="2" charset="0"/>
                        </a:rPr>
                        <a:t>Our focus with be the Human Body this half term. We will familiarize ourselves with the names of body parts, our senses and which body part is associated with each sense. We will explore how we change as we grow up from baby, toddler, child then to adult. We will carry out experiments to test our sense of smell, hearing and taste.</a:t>
                      </a:r>
                    </a:p>
                  </a:txBody>
                  <a:tcPr>
                    <a:solidFill>
                      <a:schemeClr val="accent6">
                        <a:lumMod val="40000"/>
                        <a:lumOff val="60000"/>
                      </a:schemeClr>
                    </a:solidFill>
                  </a:tcPr>
                </a:tc>
                <a:tc vMerge="1">
                  <a:txBody>
                    <a:bodyPr/>
                    <a:lstStyle/>
                    <a:p>
                      <a:endParaRPr lang="en-GB"/>
                    </a:p>
                  </a:txBody>
                  <a:tcPr/>
                </a:tc>
                <a:tc>
                  <a:txBody>
                    <a:bodyPr/>
                    <a:lstStyle/>
                    <a:p>
                      <a:r>
                        <a:rPr lang="en-US" sz="1400" b="1" dirty="0">
                          <a:latin typeface="Twinkl" panose="02000000000000000000" pitchFamily="2" charset="0"/>
                        </a:rPr>
                        <a:t>Art and DT:</a:t>
                      </a:r>
                    </a:p>
                    <a:p>
                      <a:r>
                        <a:rPr lang="en-US" sz="1400" dirty="0">
                          <a:latin typeface="Twinkl" panose="02000000000000000000" pitchFamily="2" charset="0"/>
                        </a:rPr>
                        <a:t>We will look at different transport types and design a model vehicle using recycled materials. We will test these and evaluate how successful they were, suggesting changes we could make. We will use wheels and toys vehicles to print designs. We will create our own template to print with using cardboard shapes. We will make Valentine’s Cards with a moving part.</a:t>
                      </a: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670026" y="4083329"/>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0847472" y="5801360"/>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2807586562"/>
              </p:ext>
            </p:extLst>
          </p:nvPr>
        </p:nvGraphicFramePr>
        <p:xfrm>
          <a:off x="298843" y="0"/>
          <a:ext cx="11594313" cy="6094383"/>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GB" sz="1400" b="0" dirty="0">
                          <a:latin typeface="Twinkl" panose="02000000000000000000" pitchFamily="2" charset="0"/>
                        </a:rPr>
                        <a:t> </a:t>
                      </a:r>
                      <a:endParaRPr lang="en-US" sz="1050" b="0" dirty="0">
                        <a:latin typeface="Twinkl" panose="02000000000000000000" pitchFamily="2" charset="0"/>
                      </a:endParaRPr>
                    </a:p>
                  </a:txBody>
                  <a:tcPr>
                    <a:solidFill>
                      <a:srgbClr val="00B050"/>
                    </a:solidFill>
                  </a:tcPr>
                </a:tc>
                <a:tc>
                  <a:txBody>
                    <a:bodyPr/>
                    <a:lstStyle/>
                    <a:p>
                      <a:r>
                        <a:rPr lang="en-US" sz="1400" b="1" dirty="0">
                          <a:latin typeface="Twinkl" panose="02000000000000000000" pitchFamily="2" charset="0"/>
                        </a:rPr>
                        <a:t>RE</a:t>
                      </a:r>
                      <a:r>
                        <a:rPr lang="en-US" sz="1400" b="0" dirty="0">
                          <a:latin typeface="Twinkl" panose="02000000000000000000" pitchFamily="2" charset="0"/>
                        </a:rPr>
                        <a:t>:</a:t>
                      </a:r>
                    </a:p>
                    <a:p>
                      <a:r>
                        <a:rPr lang="en-US" sz="1400" b="0" dirty="0">
                          <a:latin typeface="Twinkl" panose="02000000000000000000" pitchFamily="2" charset="0"/>
                        </a:rPr>
                        <a:t>We will make New Year’s Resolutions and decide on how we can make a new start.</a:t>
                      </a:r>
                    </a:p>
                    <a:p>
                      <a:r>
                        <a:rPr lang="en-US" sz="1400" b="0" dirty="0">
                          <a:latin typeface="Twinkl" panose="02000000000000000000" pitchFamily="2" charset="0"/>
                        </a:rPr>
                        <a:t>We will learn about the Christian and Jewish </a:t>
                      </a:r>
                      <a:r>
                        <a:rPr lang="en-US" sz="1400" b="0">
                          <a:latin typeface="Twinkl" panose="02000000000000000000" pitchFamily="2" charset="0"/>
                        </a:rPr>
                        <a:t>creation story.</a:t>
                      </a:r>
                      <a:endParaRPr lang="en-US" sz="1400" b="0" dirty="0">
                        <a:latin typeface="Twinkl" panose="02000000000000000000" pitchFamily="2" charset="0"/>
                      </a:endParaRPr>
                    </a:p>
                    <a:p>
                      <a:r>
                        <a:rPr lang="en-US" sz="1400" b="0" dirty="0">
                          <a:latin typeface="Twinkl" panose="02000000000000000000" pitchFamily="2" charset="0"/>
                        </a:rPr>
                        <a:t>We will learn about the story of St </a:t>
                      </a:r>
                      <a:r>
                        <a:rPr lang="en-US" sz="1400" b="0" dirty="0" err="1">
                          <a:latin typeface="Twinkl" panose="02000000000000000000" pitchFamily="2" charset="0"/>
                        </a:rPr>
                        <a:t>Piran</a:t>
                      </a:r>
                      <a:r>
                        <a:rPr lang="en-US" sz="1400" b="0" dirty="0">
                          <a:latin typeface="Twinkl" panose="02000000000000000000" pitchFamily="2" charset="0"/>
                        </a:rPr>
                        <a:t> on St </a:t>
                      </a:r>
                      <a:r>
                        <a:rPr lang="en-US" sz="1400" b="0" dirty="0" err="1">
                          <a:latin typeface="Twinkl" panose="02000000000000000000" pitchFamily="2" charset="0"/>
                        </a:rPr>
                        <a:t>Piran’s</a:t>
                      </a:r>
                      <a:r>
                        <a:rPr lang="en-US" sz="1400" b="0" dirty="0">
                          <a:latin typeface="Twinkl" panose="02000000000000000000" pitchFamily="2" charset="0"/>
                        </a:rPr>
                        <a:t> Day.</a:t>
                      </a:r>
                    </a:p>
                    <a:p>
                      <a:r>
                        <a:rPr lang="en-US" sz="1400" b="0" dirty="0">
                          <a:latin typeface="Twinkl" panose="02000000000000000000" pitchFamily="2" charset="0"/>
                        </a:rPr>
                        <a:t>We will learn about St Valentine and why we send Valentine’s cards to people we love.</a:t>
                      </a:r>
                    </a:p>
                  </a:txBody>
                  <a:tcPr>
                    <a:solidFill>
                      <a:srgbClr val="00B050"/>
                    </a:solidFill>
                  </a:tcPr>
                </a:tc>
                <a:tc>
                  <a:txBody>
                    <a:bodyPr/>
                    <a:lstStyle/>
                    <a:p>
                      <a:endParaRPr lang="en-US" sz="1400" b="0" dirty="0">
                        <a:latin typeface="Twinkl" panose="02000000000000000000" pitchFamily="2" charset="0"/>
                      </a:endParaRPr>
                    </a:p>
                    <a:p>
                      <a:endParaRPr lang="en-US" sz="1400" b="0" dirty="0">
                        <a:latin typeface="Twinkl" panose="02000000000000000000" pitchFamily="2" charset="0"/>
                      </a:endParaRPr>
                    </a:p>
                    <a:p>
                      <a:endParaRPr lang="en-US" sz="1400" b="0" dirty="0">
                        <a:latin typeface="Twinkl" panose="02000000000000000000" pitchFamily="2" charset="0"/>
                      </a:endParaRPr>
                    </a:p>
                    <a:p>
                      <a:endParaRPr lang="en-US" sz="1400" b="0" dirty="0">
                        <a:latin typeface="Twinkl" panose="02000000000000000000" pitchFamily="2" charset="0"/>
                      </a:endParaRPr>
                    </a:p>
                    <a:p>
                      <a:r>
                        <a:rPr lang="en-US" sz="1400" b="1" dirty="0">
                          <a:latin typeface="Twinkl" panose="02000000000000000000" pitchFamily="2" charset="0"/>
                        </a:rPr>
                        <a:t>PSHE</a:t>
                      </a:r>
                      <a:r>
                        <a:rPr lang="en-US" sz="1400" b="0" dirty="0">
                          <a:latin typeface="Twinkl" panose="02000000000000000000" pitchFamily="2" charset="0"/>
                        </a:rPr>
                        <a:t>: </a:t>
                      </a:r>
                    </a:p>
                    <a:p>
                      <a:r>
                        <a:rPr lang="en-GB" sz="1400" b="0" i="0" u="none" strike="noStrike" kern="1200" baseline="0" dirty="0">
                          <a:solidFill>
                            <a:schemeClr val="lt1"/>
                          </a:solidFill>
                          <a:latin typeface="Twinkl" panose="02000000000000000000" pitchFamily="2" charset="0"/>
                          <a:ea typeface="+mn-ea"/>
                          <a:cs typeface="+mn-cs"/>
                        </a:rPr>
                        <a:t>Learn about the meaning of “Well-being” and how children can improve how they feel. We will learn about mindfulness and yoga, trying out breathing exercises to stay calm and visualisations to help. We will explore yoga, colouring and senses activities to help us stay happy an calm.</a:t>
                      </a: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b="1" dirty="0">
                          <a:latin typeface="Twinkl" panose="02000000000000000000" pitchFamily="2" charset="0"/>
                        </a:rPr>
                        <a:t>ICT</a:t>
                      </a:r>
                      <a:r>
                        <a:rPr lang="en-GB" sz="1400" dirty="0">
                          <a:latin typeface="Twinkl" panose="02000000000000000000" pitchFamily="2" charset="0"/>
                        </a:rPr>
                        <a:t>: </a:t>
                      </a:r>
                    </a:p>
                    <a:p>
                      <a:r>
                        <a:rPr lang="en-GB" sz="1400" dirty="0">
                          <a:latin typeface="Twinkl" panose="02000000000000000000" pitchFamily="2" charset="0"/>
                        </a:rPr>
                        <a:t>We will begin looking at how to word process using “Microsoft Word”. We will learn the skills needed, such as using caps lock, space, shift key, enter key and backspace. We will learn how to change the colour and font type. We will learn how to change alignment, and to use italics, bold and underline. We will learn how to edit the text using the mouse to select to change something.</a:t>
                      </a:r>
                    </a:p>
                  </a:txBody>
                  <a:tcPr>
                    <a:solidFill>
                      <a:schemeClr val="accent6">
                        <a:lumMod val="40000"/>
                        <a:lumOff val="60000"/>
                      </a:schemeClr>
                    </a:solidFill>
                  </a:tcPr>
                </a:tc>
                <a:tc>
                  <a:txBody>
                    <a:bodyPr/>
                    <a:lstStyle/>
                    <a:p>
                      <a:r>
                        <a:rPr lang="en-US" sz="1400" b="1" dirty="0">
                          <a:latin typeface="Twinkl" panose="02000000000000000000" pitchFamily="2" charset="0"/>
                        </a:rPr>
                        <a:t>Music</a:t>
                      </a:r>
                      <a:r>
                        <a:rPr lang="en-US" sz="1400" dirty="0">
                          <a:latin typeface="Twinkl" panose="02000000000000000000" pitchFamily="2" charset="0"/>
                        </a:rPr>
                        <a:t>: </a:t>
                      </a:r>
                    </a:p>
                    <a:p>
                      <a:r>
                        <a:rPr lang="en-GB" sz="1400" kern="1200" dirty="0">
                          <a:solidFill>
                            <a:schemeClr val="dk1"/>
                          </a:solidFill>
                          <a:effectLst/>
                          <a:latin typeface="Twinkl" panose="02000000000000000000" pitchFamily="2" charset="0"/>
                          <a:ea typeface="+mn-ea"/>
                          <a:cs typeface="+mn-cs"/>
                        </a:rPr>
                        <a:t>We will explore and appraise lots of different music styles, using our bodies to find the pulse, talk about the song, style of music and how it is put together. We will identify any instruments we recognise. </a:t>
                      </a:r>
                      <a:r>
                        <a:rPr lang="en-GB" sz="1400" b="0" kern="1200" dirty="0">
                          <a:solidFill>
                            <a:schemeClr val="dk1"/>
                          </a:solidFill>
                          <a:effectLst/>
                          <a:latin typeface="Twinkl" panose="02000000000000000000" pitchFamily="2" charset="0"/>
                          <a:ea typeface="+mn-ea"/>
                          <a:cs typeface="+mn-cs"/>
                        </a:rPr>
                        <a:t>We will compare and contrast them, looking for repetition.</a:t>
                      </a:r>
                      <a:endParaRPr lang="en-GB" sz="1400" kern="1200" dirty="0">
                        <a:solidFill>
                          <a:schemeClr val="dk1"/>
                        </a:solidFill>
                        <a:effectLst/>
                        <a:latin typeface="Twinkl" panose="02000000000000000000" pitchFamily="2" charset="0"/>
                        <a:ea typeface="+mn-ea"/>
                        <a:cs typeface="+mn-cs"/>
                      </a:endParaRPr>
                    </a:p>
                    <a:p>
                      <a:r>
                        <a:rPr lang="en-GB" sz="1400" kern="1200" dirty="0">
                          <a:solidFill>
                            <a:schemeClr val="dk1"/>
                          </a:solidFill>
                          <a:effectLst/>
                          <a:latin typeface="Twinkl" panose="02000000000000000000" pitchFamily="2" charset="0"/>
                          <a:ea typeface="+mn-ea"/>
                          <a:cs typeface="+mn-cs"/>
                        </a:rPr>
                        <a:t>We will practise and perform these.</a:t>
                      </a:r>
                      <a:r>
                        <a:rPr lang="en-GB" sz="1400" b="1" kern="1200" dirty="0">
                          <a:solidFill>
                            <a:schemeClr val="dk1"/>
                          </a:solidFill>
                          <a:effectLst/>
                          <a:latin typeface="Twinkl" panose="02000000000000000000" pitchFamily="2" charset="0"/>
                          <a:ea typeface="+mn-ea"/>
                          <a:cs typeface="+mn-cs"/>
                        </a:rPr>
                        <a:t> </a:t>
                      </a:r>
                      <a:endParaRPr lang="en-GB" sz="1400" b="0" kern="1200" dirty="0">
                        <a:solidFill>
                          <a:schemeClr val="dk1"/>
                        </a:solidFill>
                        <a:effectLst/>
                        <a:latin typeface="Twinkl" panose="02000000000000000000" pitchFamily="2" charset="0"/>
                        <a:ea typeface="+mn-ea"/>
                        <a:cs typeface="+mn-cs"/>
                      </a:endParaRPr>
                    </a:p>
                  </a:txBody>
                  <a:tcPr>
                    <a:solidFill>
                      <a:schemeClr val="accent6">
                        <a:lumMod val="40000"/>
                        <a:lumOff val="60000"/>
                      </a:schemeClr>
                    </a:solidFill>
                  </a:tcPr>
                </a:tc>
                <a:tc>
                  <a:txBody>
                    <a:bodyPr/>
                    <a:lstStyle/>
                    <a:p>
                      <a:r>
                        <a:rPr lang="en-GB" sz="1400" dirty="0">
                          <a:latin typeface="Twinkl" panose="02000000000000000000" pitchFamily="2" charset="0"/>
                        </a:rPr>
                        <a:t>                             </a:t>
                      </a:r>
                    </a:p>
                    <a:p>
                      <a:endParaRPr lang="en-GB" sz="120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sp>
        <p:nvSpPr>
          <p:cNvPr id="11" name="TextBox 10">
            <a:extLst>
              <a:ext uri="{FF2B5EF4-FFF2-40B4-BE49-F238E27FC236}">
                <a16:creationId xmlns:a16="http://schemas.microsoft.com/office/drawing/2014/main" id="{E781F210-BC55-4F2B-9D76-C2A18508F311}"/>
              </a:ext>
            </a:extLst>
          </p:cNvPr>
          <p:cNvSpPr txBox="1">
            <a:spLocks/>
          </p:cNvSpPr>
          <p:nvPr/>
        </p:nvSpPr>
        <p:spPr>
          <a:xfrm>
            <a:off x="8762668" y="3645483"/>
            <a:ext cx="2690674" cy="461665"/>
          </a:xfrm>
          <a:prstGeom prst="rect">
            <a:avLst/>
          </a:prstGeom>
          <a:noFill/>
        </p:spPr>
        <p:txBody>
          <a:bodyPr wrap="square" rtlCol="0">
            <a:spAutoFit/>
          </a:bodyPr>
          <a:lstStyle/>
          <a:p>
            <a:r>
              <a:rPr lang="en-GB" sz="1200" dirty="0">
                <a:latin typeface="Twinkl" panose="02000000000000000000" pitchFamily="2" charset="0"/>
                <a:cs typeface="Aharoni" panose="02010803020104030203" pitchFamily="2" charset="-79"/>
              </a:rPr>
              <a:t>We will be reading “Mrs Armitage on Wheels”</a:t>
            </a:r>
          </a:p>
        </p:txBody>
      </p:sp>
      <p:sp>
        <p:nvSpPr>
          <p:cNvPr id="38" name="TextBox 37">
            <a:extLst>
              <a:ext uri="{FF2B5EF4-FFF2-40B4-BE49-F238E27FC236}">
                <a16:creationId xmlns:a16="http://schemas.microsoft.com/office/drawing/2014/main" id="{96D75FAD-F43B-4C2E-AA2C-CE23B92C8CC0}"/>
              </a:ext>
            </a:extLst>
          </p:cNvPr>
          <p:cNvSpPr txBox="1"/>
          <p:nvPr/>
        </p:nvSpPr>
        <p:spPr>
          <a:xfrm>
            <a:off x="8762668" y="4345793"/>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learn about St </a:t>
            </a:r>
            <a:r>
              <a:rPr lang="en-GB" sz="1200" dirty="0" err="1">
                <a:latin typeface="Twinkl" panose="02000000000000000000" pitchFamily="2" charset="0"/>
                <a:cs typeface="Aharoni" panose="020B0604020202020204" pitchFamily="2" charset="-79"/>
              </a:rPr>
              <a:t>Piran’s</a:t>
            </a:r>
            <a:r>
              <a:rPr lang="en-GB" sz="1200" dirty="0">
                <a:latin typeface="Twinkl" panose="02000000000000000000" pitchFamily="2" charset="0"/>
                <a:cs typeface="Aharoni" panose="020B0604020202020204" pitchFamily="2" charset="-79"/>
              </a:rPr>
              <a:t> Day.</a:t>
            </a:r>
            <a:endParaRPr lang="en-GB" sz="1050" dirty="0">
              <a:latin typeface="Twinkl" panose="02000000000000000000" pitchFamily="2" charset="0"/>
              <a:cs typeface="Aharoni" panose="020B0604020202020204" pitchFamily="2" charset="-79"/>
            </a:endParaRPr>
          </a:p>
        </p:txBody>
      </p:sp>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137342" y="3645483"/>
            <a:ext cx="514442" cy="514442"/>
          </a:xfrm>
          <a:prstGeom prst="rect">
            <a:avLst/>
          </a:prstGeom>
        </p:spPr>
      </p:pic>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4"/>
          <a:stretch>
            <a:fillRect/>
          </a:stretch>
        </p:blipFill>
        <p:spPr>
          <a:xfrm>
            <a:off x="11000429" y="77636"/>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a:extLst>
              <a:ext uri="{FF2B5EF4-FFF2-40B4-BE49-F238E27FC236}">
                <a16:creationId xmlns:a16="http://schemas.microsoft.com/office/drawing/2014/main" id="{3E8D9151-5ECB-4F08-9C70-C115AFD5BA3B}"/>
              </a:ext>
            </a:extLst>
          </p:cNvPr>
          <p:cNvSpPr txBox="1"/>
          <p:nvPr/>
        </p:nvSpPr>
        <p:spPr>
          <a:xfrm>
            <a:off x="8912967" y="5150310"/>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be making Valentine’s cards with a moving part.</a:t>
            </a:r>
            <a:endParaRPr lang="en-GB" sz="1050" dirty="0">
              <a:latin typeface="Twinkl" panose="02000000000000000000" pitchFamily="2" charset="0"/>
              <a:cs typeface="Aharoni" panose="020B0604020202020204" pitchFamily="2" charset="-79"/>
            </a:endParaRPr>
          </a:p>
        </p:txBody>
      </p:sp>
      <p:pic>
        <p:nvPicPr>
          <p:cNvPr id="3" name="Picture 2">
            <a:extLst>
              <a:ext uri="{FF2B5EF4-FFF2-40B4-BE49-F238E27FC236}">
                <a16:creationId xmlns:a16="http://schemas.microsoft.com/office/drawing/2014/main" id="{FA3852AD-DB6F-48CC-9E39-48026789CC6E}"/>
              </a:ext>
            </a:extLst>
          </p:cNvPr>
          <p:cNvPicPr>
            <a:picLocks noChangeAspect="1"/>
          </p:cNvPicPr>
          <p:nvPr/>
        </p:nvPicPr>
        <p:blipFill>
          <a:blip r:embed="rId5"/>
          <a:stretch>
            <a:fillRect/>
          </a:stretch>
        </p:blipFill>
        <p:spPr>
          <a:xfrm>
            <a:off x="8137342" y="5046103"/>
            <a:ext cx="775625" cy="670081"/>
          </a:xfrm>
          <a:prstGeom prst="rect">
            <a:avLst/>
          </a:prstGeom>
        </p:spPr>
      </p:pic>
      <p:pic>
        <p:nvPicPr>
          <p:cNvPr id="12" name="Picture 11">
            <a:extLst>
              <a:ext uri="{FF2B5EF4-FFF2-40B4-BE49-F238E27FC236}">
                <a16:creationId xmlns:a16="http://schemas.microsoft.com/office/drawing/2014/main" id="{5B2E988F-F48F-466D-AF86-999DA5DF987F}"/>
              </a:ext>
            </a:extLst>
          </p:cNvPr>
          <p:cNvPicPr>
            <a:picLocks noChangeAspect="1"/>
          </p:cNvPicPr>
          <p:nvPr/>
        </p:nvPicPr>
        <p:blipFill>
          <a:blip r:embed="rId6"/>
          <a:stretch>
            <a:fillRect/>
          </a:stretch>
        </p:blipFill>
        <p:spPr>
          <a:xfrm>
            <a:off x="8069856" y="2828888"/>
            <a:ext cx="1385624" cy="437445"/>
          </a:xfrm>
          <a:prstGeom prst="rect">
            <a:avLst/>
          </a:prstGeom>
        </p:spPr>
      </p:pic>
      <p:pic>
        <p:nvPicPr>
          <p:cNvPr id="4" name="Picture 3">
            <a:extLst>
              <a:ext uri="{FF2B5EF4-FFF2-40B4-BE49-F238E27FC236}">
                <a16:creationId xmlns:a16="http://schemas.microsoft.com/office/drawing/2014/main" id="{6EA7FCA6-CC59-4EE8-B238-E93C841F4B16}"/>
              </a:ext>
            </a:extLst>
          </p:cNvPr>
          <p:cNvPicPr>
            <a:picLocks noChangeAspect="1"/>
          </p:cNvPicPr>
          <p:nvPr/>
        </p:nvPicPr>
        <p:blipFill>
          <a:blip r:embed="rId7"/>
          <a:stretch>
            <a:fillRect/>
          </a:stretch>
        </p:blipFill>
        <p:spPr>
          <a:xfrm>
            <a:off x="8167766" y="4313109"/>
            <a:ext cx="534277" cy="527033"/>
          </a:xfrm>
          <a:prstGeom prst="rect">
            <a:avLst/>
          </a:prstGeom>
        </p:spPr>
      </p:pic>
      <p:sp>
        <p:nvSpPr>
          <p:cNvPr id="13" name="TextBox 12">
            <a:extLst>
              <a:ext uri="{FF2B5EF4-FFF2-40B4-BE49-F238E27FC236}">
                <a16:creationId xmlns:a16="http://schemas.microsoft.com/office/drawing/2014/main" id="{A708B7DF-6BAF-4457-A978-CDDDB97B21FC}"/>
              </a:ext>
            </a:extLst>
          </p:cNvPr>
          <p:cNvSpPr txBox="1">
            <a:spLocks/>
          </p:cNvSpPr>
          <p:nvPr/>
        </p:nvSpPr>
        <p:spPr>
          <a:xfrm>
            <a:off x="9588307" y="2833663"/>
            <a:ext cx="1947201" cy="461665"/>
          </a:xfrm>
          <a:prstGeom prst="rect">
            <a:avLst/>
          </a:prstGeom>
          <a:noFill/>
        </p:spPr>
        <p:txBody>
          <a:bodyPr wrap="square" rtlCol="0">
            <a:spAutoFit/>
          </a:bodyPr>
          <a:lstStyle/>
          <a:p>
            <a:r>
              <a:rPr lang="en-GB" sz="1200" dirty="0">
                <a:latin typeface="Twinkl" panose="02000000000000000000" pitchFamily="2" charset="0"/>
                <a:cs typeface="Aharoni" panose="02010803020104030203" pitchFamily="2" charset="-79"/>
              </a:rPr>
              <a:t>We will be leaning about Ibn </a:t>
            </a:r>
            <a:r>
              <a:rPr lang="en-GB" sz="1200" dirty="0" err="1">
                <a:latin typeface="Twinkl" panose="02000000000000000000" pitchFamily="2" charset="0"/>
                <a:cs typeface="Aharoni" panose="02010803020104030203" pitchFamily="2" charset="-79"/>
              </a:rPr>
              <a:t>Battata</a:t>
            </a:r>
            <a:r>
              <a:rPr lang="en-GB" sz="1200" dirty="0">
                <a:latin typeface="Twinkl" panose="02000000000000000000" pitchFamily="2" charset="0"/>
                <a:cs typeface="Aharoni" panose="02010803020104030203" pitchFamily="2" charset="-79"/>
              </a:rPr>
              <a:t>.</a:t>
            </a:r>
          </a:p>
        </p:txBody>
      </p:sp>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839a02e-f839-4acc-819a-67dea658d87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5DA2ABAD655F4B97E061E4B79C6A38" ma:contentTypeVersion="15" ma:contentTypeDescription="Create a new document." ma:contentTypeScope="" ma:versionID="8d9513f6c8691f2e10ef9997a572d229">
  <xsd:schema xmlns:xsd="http://www.w3.org/2001/XMLSchema" xmlns:xs="http://www.w3.org/2001/XMLSchema" xmlns:p="http://schemas.microsoft.com/office/2006/metadata/properties" xmlns:ns3="7839a02e-f839-4acc-819a-67dea658d87b" xmlns:ns4="ac161985-4f78-4165-acec-441d5af03a98" targetNamespace="http://schemas.microsoft.com/office/2006/metadata/properties" ma:root="true" ma:fieldsID="75108cf8e020ffe150bf81dbac4b4186" ns3:_="" ns4:_="">
    <xsd:import namespace="7839a02e-f839-4acc-819a-67dea658d87b"/>
    <xsd:import namespace="ac161985-4f78-4165-acec-441d5af03a9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39a02e-f839-4acc-819a-67dea658d8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161985-4f78-4165-acec-441d5af03a9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30D922-6438-401D-A1A5-ABAD71F277E8}">
  <ds:schemaRefs>
    <ds:schemaRef ds:uri="http://schemas.microsoft.com/office/2006/documentManagement/types"/>
    <ds:schemaRef ds:uri="http://purl.org/dc/dcmitype/"/>
    <ds:schemaRef ds:uri="http://purl.org/dc/terms/"/>
    <ds:schemaRef ds:uri="http://purl.org/dc/elements/1.1/"/>
    <ds:schemaRef ds:uri="http://www.w3.org/XML/1998/namespace"/>
    <ds:schemaRef ds:uri="http://schemas.openxmlformats.org/package/2006/metadata/core-properties"/>
    <ds:schemaRef ds:uri="ac161985-4f78-4165-acec-441d5af03a98"/>
    <ds:schemaRef ds:uri="http://schemas.microsoft.com/office/2006/metadata/properties"/>
    <ds:schemaRef ds:uri="7839a02e-f839-4acc-819a-67dea658d87b"/>
    <ds:schemaRef ds:uri="http://schemas.microsoft.com/office/infopath/2007/PartnerControls"/>
  </ds:schemaRefs>
</ds:datastoreItem>
</file>

<file path=customXml/itemProps2.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3.xml><?xml version="1.0" encoding="utf-8"?>
<ds:datastoreItem xmlns:ds="http://schemas.openxmlformats.org/officeDocument/2006/customXml" ds:itemID="{2766CC83-6B68-4521-AEEB-3A23959847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39a02e-f839-4acc-819a-67dea658d87b"/>
    <ds:schemaRef ds:uri="ac161985-4f78-4165-acec-441d5af03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24688</TotalTime>
  <Words>791</Words>
  <Application>Microsoft Office PowerPoint</Application>
  <PresentationFormat>Widescreen</PresentationFormat>
  <Paragraphs>48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Aharoni</vt:lpstr>
      <vt:lpstr>Arial</vt:lpstr>
      <vt:lpstr>Calibri</vt:lpstr>
      <vt:lpstr>Calibri Light</vt:lpstr>
      <vt:lpstr>Old computer St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120</cp:revision>
  <dcterms:created xsi:type="dcterms:W3CDTF">2020-03-24T13:28:41Z</dcterms:created>
  <dcterms:modified xsi:type="dcterms:W3CDTF">2023-01-06T09:51:57Z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0x010100C15DA2ABAD655F4B97E061E4B79C6A38</vt:lpwstr>
  </property>
</Properties>
</file>